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Default Extension="wdp" ContentType="image/vnd.ms-photo"/>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Default Extension="vml" ContentType="application/vnd.openxmlformats-officedocument.vmlDrawing"/>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5" r:id="rId1"/>
  </p:sldMasterIdLst>
  <p:notesMasterIdLst>
    <p:notesMasterId r:id="rId49"/>
  </p:notesMasterIdLst>
  <p:sldIdLst>
    <p:sldId id="256" r:id="rId2"/>
    <p:sldId id="473" r:id="rId3"/>
    <p:sldId id="445" r:id="rId4"/>
    <p:sldId id="470" r:id="rId5"/>
    <p:sldId id="493" r:id="rId6"/>
    <p:sldId id="521" r:id="rId7"/>
    <p:sldId id="522" r:id="rId8"/>
    <p:sldId id="523" r:id="rId9"/>
    <p:sldId id="495" r:id="rId10"/>
    <p:sldId id="496" r:id="rId11"/>
    <p:sldId id="498" r:id="rId12"/>
    <p:sldId id="516" r:id="rId13"/>
    <p:sldId id="517" r:id="rId14"/>
    <p:sldId id="518" r:id="rId15"/>
    <p:sldId id="519" r:id="rId16"/>
    <p:sldId id="520" r:id="rId17"/>
    <p:sldId id="480" r:id="rId18"/>
    <p:sldId id="460" r:id="rId19"/>
    <p:sldId id="461" r:id="rId20"/>
    <p:sldId id="462" r:id="rId21"/>
    <p:sldId id="463" r:id="rId22"/>
    <p:sldId id="464" r:id="rId23"/>
    <p:sldId id="466" r:id="rId24"/>
    <p:sldId id="467" r:id="rId25"/>
    <p:sldId id="468" r:id="rId26"/>
    <p:sldId id="489" r:id="rId27"/>
    <p:sldId id="305" r:id="rId28"/>
    <p:sldId id="443" r:id="rId29"/>
    <p:sldId id="510" r:id="rId30"/>
    <p:sldId id="452" r:id="rId31"/>
    <p:sldId id="453" r:id="rId32"/>
    <p:sldId id="380" r:id="rId33"/>
    <p:sldId id="368" r:id="rId34"/>
    <p:sldId id="442" r:id="rId35"/>
    <p:sldId id="488" r:id="rId36"/>
    <p:sldId id="418" r:id="rId37"/>
    <p:sldId id="420" r:id="rId38"/>
    <p:sldId id="454" r:id="rId39"/>
    <p:sldId id="446" r:id="rId40"/>
    <p:sldId id="481" r:id="rId41"/>
    <p:sldId id="503" r:id="rId42"/>
    <p:sldId id="504" r:id="rId43"/>
    <p:sldId id="505" r:id="rId44"/>
    <p:sldId id="485" r:id="rId45"/>
    <p:sldId id="474" r:id="rId46"/>
    <p:sldId id="501" r:id="rId47"/>
    <p:sldId id="357" r:id="rId48"/>
  </p:sldIdLst>
  <p:sldSz cx="9144000" cy="5143500" type="screen16x9"/>
  <p:notesSz cx="9874250" cy="67976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FF"/>
    <a:srgbClr val="0099FF"/>
    <a:srgbClr val="E1F7FF"/>
    <a:srgbClr val="FBFEFF"/>
    <a:srgbClr val="B9EDFF"/>
    <a:srgbClr val="FFFFCC"/>
  </p:clrMru>
  <p:extLst>
    <p:ext uri="{E76CE94A-603C-4142-B9EB-6D1370010A27}">
      <p14:discardImageEditData xmlns="" xmlns:p14="http://schemas.microsoft.com/office/powerpoint/2010/main" val="0"/>
    </p:ext>
    <p:ext uri="{D31A062A-798A-4329-ABDD-BBA856620510}">
      <p14:defaultImageDpi xmlns=""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424" autoAdjust="0"/>
    <p:restoredTop sz="51474" autoAdjust="0"/>
  </p:normalViewPr>
  <p:slideViewPr>
    <p:cSldViewPr snapToGrid="0" snapToObjects="1">
      <p:cViewPr varScale="1">
        <p:scale>
          <a:sx n="46" d="100"/>
          <a:sy n="46" d="100"/>
        </p:scale>
        <p:origin x="-1186" y="-82"/>
      </p:cViewPr>
      <p:guideLst>
        <p:guide orient="horz" pos="1620"/>
        <p:guide pos="2880"/>
      </p:guideLst>
    </p:cSldViewPr>
  </p:slideViewPr>
  <p:notesTextViewPr>
    <p:cViewPr>
      <p:scale>
        <a:sx n="100" d="100"/>
        <a:sy n="100" d="100"/>
      </p:scale>
      <p:origin x="0" y="0"/>
    </p:cViewPr>
  </p:notesTextViewPr>
  <p:sorterViewPr>
    <p:cViewPr>
      <p:scale>
        <a:sx n="150" d="100"/>
        <a:sy n="150" d="100"/>
      </p:scale>
      <p:origin x="0" y="12726"/>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278842" cy="339884"/>
          </a:xfrm>
          <a:prstGeom prst="rect">
            <a:avLst/>
          </a:prstGeom>
        </p:spPr>
        <p:txBody>
          <a:bodyPr vert="horz" lIns="96661" tIns="48331" rIns="96661" bIns="48331" rtlCol="0"/>
          <a:lstStyle>
            <a:lvl1pPr algn="l">
              <a:defRPr sz="1300"/>
            </a:lvl1pPr>
          </a:lstStyle>
          <a:p>
            <a:endParaRPr lang="en-US" dirty="0"/>
          </a:p>
        </p:txBody>
      </p:sp>
      <p:sp>
        <p:nvSpPr>
          <p:cNvPr id="3" name="Date Placeholder 2"/>
          <p:cNvSpPr>
            <a:spLocks noGrp="1"/>
          </p:cNvSpPr>
          <p:nvPr>
            <p:ph type="dt" idx="1"/>
          </p:nvPr>
        </p:nvSpPr>
        <p:spPr>
          <a:xfrm>
            <a:off x="5593695" y="0"/>
            <a:ext cx="4278842" cy="339884"/>
          </a:xfrm>
          <a:prstGeom prst="rect">
            <a:avLst/>
          </a:prstGeom>
        </p:spPr>
        <p:txBody>
          <a:bodyPr vert="horz" lIns="96661" tIns="48331" rIns="96661" bIns="48331" rtlCol="0"/>
          <a:lstStyle>
            <a:lvl1pPr algn="r">
              <a:defRPr sz="1300"/>
            </a:lvl1pPr>
          </a:lstStyle>
          <a:p>
            <a:fld id="{B5001D58-FECD-014F-852E-5F62E5BD94C3}" type="datetimeFigureOut">
              <a:rPr lang="en-US" smtClean="0"/>
              <a:pPr/>
              <a:t>6/26/2013</a:t>
            </a:fld>
            <a:endParaRPr lang="en-US" dirty="0"/>
          </a:p>
        </p:txBody>
      </p:sp>
      <p:sp>
        <p:nvSpPr>
          <p:cNvPr id="4" name="Slide Image Placeholder 3"/>
          <p:cNvSpPr>
            <a:spLocks noGrp="1" noRot="1" noChangeAspect="1"/>
          </p:cNvSpPr>
          <p:nvPr>
            <p:ph type="sldImg" idx="2"/>
          </p:nvPr>
        </p:nvSpPr>
        <p:spPr>
          <a:xfrm>
            <a:off x="2671763" y="511175"/>
            <a:ext cx="4530725" cy="2547938"/>
          </a:xfrm>
          <a:prstGeom prst="rect">
            <a:avLst/>
          </a:prstGeom>
          <a:noFill/>
          <a:ln w="12700">
            <a:solidFill>
              <a:prstClr val="black"/>
            </a:solidFill>
          </a:ln>
        </p:spPr>
        <p:txBody>
          <a:bodyPr vert="horz" lIns="96661" tIns="48331" rIns="96661" bIns="48331" rtlCol="0" anchor="ctr"/>
          <a:lstStyle/>
          <a:p>
            <a:endParaRPr lang="en-US" dirty="0"/>
          </a:p>
        </p:txBody>
      </p:sp>
      <p:sp>
        <p:nvSpPr>
          <p:cNvPr id="5" name="Notes Placeholder 4"/>
          <p:cNvSpPr>
            <a:spLocks noGrp="1"/>
          </p:cNvSpPr>
          <p:nvPr>
            <p:ph type="body" sz="quarter" idx="3"/>
          </p:nvPr>
        </p:nvSpPr>
        <p:spPr>
          <a:xfrm>
            <a:off x="987425" y="3228896"/>
            <a:ext cx="7899400" cy="3058954"/>
          </a:xfrm>
          <a:prstGeom prst="rect">
            <a:avLst/>
          </a:prstGeom>
        </p:spPr>
        <p:txBody>
          <a:bodyPr vert="horz" lIns="96661" tIns="48331" rIns="96661" bIns="48331"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6456218"/>
            <a:ext cx="4278842" cy="339884"/>
          </a:xfrm>
          <a:prstGeom prst="rect">
            <a:avLst/>
          </a:prstGeom>
        </p:spPr>
        <p:txBody>
          <a:bodyPr vert="horz" lIns="96661" tIns="48331" rIns="96661" bIns="48331" rtlCol="0" anchor="b"/>
          <a:lstStyle>
            <a:lvl1pPr algn="l">
              <a:defRPr sz="1300"/>
            </a:lvl1pPr>
          </a:lstStyle>
          <a:p>
            <a:endParaRPr lang="en-US" dirty="0"/>
          </a:p>
        </p:txBody>
      </p:sp>
      <p:sp>
        <p:nvSpPr>
          <p:cNvPr id="7" name="Slide Number Placeholder 6"/>
          <p:cNvSpPr>
            <a:spLocks noGrp="1"/>
          </p:cNvSpPr>
          <p:nvPr>
            <p:ph type="sldNum" sz="quarter" idx="5"/>
          </p:nvPr>
        </p:nvSpPr>
        <p:spPr>
          <a:xfrm>
            <a:off x="5593695" y="6456218"/>
            <a:ext cx="4278842" cy="339884"/>
          </a:xfrm>
          <a:prstGeom prst="rect">
            <a:avLst/>
          </a:prstGeom>
        </p:spPr>
        <p:txBody>
          <a:bodyPr vert="horz" lIns="96661" tIns="48331" rIns="96661" bIns="48331" rtlCol="0" anchor="b"/>
          <a:lstStyle>
            <a:lvl1pPr algn="r">
              <a:defRPr sz="1300"/>
            </a:lvl1pPr>
          </a:lstStyle>
          <a:p>
            <a:fld id="{F780D593-E887-0D42-AC56-69BB67682BB0}" type="slidenum">
              <a:rPr lang="en-US" smtClean="0"/>
              <a:pPr/>
              <a:t>‹#›</a:t>
            </a:fld>
            <a:endParaRPr lang="en-US" dirty="0"/>
          </a:p>
        </p:txBody>
      </p:sp>
    </p:spTree>
    <p:extLst>
      <p:ext uri="{BB962C8B-B14F-4D97-AF65-F5344CB8AC3E}">
        <p14:creationId xmlns="" xmlns:p14="http://schemas.microsoft.com/office/powerpoint/2010/main" val="164369439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000" b="0" u="sng" dirty="0" smtClean="0">
                <a:latin typeface="Arial" pitchFamily="34" charset="0"/>
                <a:cs typeface="Arial" pitchFamily="34" charset="0"/>
              </a:rPr>
              <a:t>Developed and prepared by:</a:t>
            </a:r>
          </a:p>
          <a:p>
            <a:r>
              <a:rPr lang="en-US" sz="1000" b="0" dirty="0" smtClean="0">
                <a:latin typeface="Arial" pitchFamily="34" charset="0"/>
                <a:cs typeface="Arial" pitchFamily="34" charset="0"/>
              </a:rPr>
              <a:t>Ashish Ray</a:t>
            </a:r>
          </a:p>
          <a:p>
            <a:r>
              <a:rPr lang="en-US" sz="1000" b="0" dirty="0" smtClean="0">
                <a:latin typeface="Arial" pitchFamily="34" charset="0"/>
                <a:cs typeface="Arial" pitchFamily="34" charset="0"/>
              </a:rPr>
              <a:t>Senior Director, HA Product Management</a:t>
            </a:r>
          </a:p>
          <a:p>
            <a:r>
              <a:rPr lang="en-US" sz="1000" b="0" dirty="0" smtClean="0">
                <a:latin typeface="Arial" pitchFamily="34" charset="0"/>
                <a:cs typeface="Arial" pitchFamily="34" charset="0"/>
              </a:rPr>
              <a:t>Ashish.Ray@oracle.com</a:t>
            </a:r>
          </a:p>
          <a:p>
            <a:endParaRPr lang="en-US" dirty="0"/>
          </a:p>
        </p:txBody>
      </p:sp>
      <p:sp>
        <p:nvSpPr>
          <p:cNvPr id="4" name="Slide Number Placeholder 3"/>
          <p:cNvSpPr>
            <a:spLocks noGrp="1"/>
          </p:cNvSpPr>
          <p:nvPr>
            <p:ph type="sldNum" sz="quarter" idx="10"/>
          </p:nvPr>
        </p:nvSpPr>
        <p:spPr/>
        <p:txBody>
          <a:bodyPr/>
          <a:lstStyle/>
          <a:p>
            <a:fld id="{F780D593-E887-0D42-AC56-69BB67682BB0}"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25000" lnSpcReduction="20000"/>
          </a:bodyPr>
          <a:lstStyle/>
          <a:p>
            <a:r>
              <a:rPr lang="ru-RU" sz="3200" dirty="0" smtClean="0">
                <a:solidFill>
                  <a:schemeClr val="tx2"/>
                </a:solidFill>
              </a:rPr>
              <a:t>Пользователь выбирает товар и оплачивает его через </a:t>
            </a:r>
            <a:r>
              <a:rPr lang="en-US" sz="3200" dirty="0" smtClean="0">
                <a:solidFill>
                  <a:schemeClr val="tx2"/>
                </a:solidFill>
              </a:rPr>
              <a:t>web</a:t>
            </a:r>
          </a:p>
          <a:p>
            <a:r>
              <a:rPr lang="en-US" sz="3200" dirty="0" smtClean="0">
                <a:solidFill>
                  <a:schemeClr val="tx2"/>
                </a:solidFill>
              </a:rPr>
              <a:t>User selects product from application and purchases it from the web checkout</a:t>
            </a:r>
          </a:p>
          <a:p>
            <a:endParaRPr lang="en-US" sz="3200" dirty="0" smtClean="0">
              <a:solidFill>
                <a:schemeClr val="tx2"/>
              </a:solidFill>
            </a:endParaRPr>
          </a:p>
          <a:p>
            <a:r>
              <a:rPr lang="ru-RU" sz="3200" dirty="0" smtClean="0">
                <a:solidFill>
                  <a:schemeClr val="tx2"/>
                </a:solidFill>
              </a:rPr>
              <a:t>Транзакция</a:t>
            </a:r>
            <a:r>
              <a:rPr lang="ru-RU" sz="3200" baseline="0" dirty="0" smtClean="0">
                <a:solidFill>
                  <a:schemeClr val="tx2"/>
                </a:solidFill>
              </a:rPr>
              <a:t>  пользователя отправляется через сервер приложений в БД, где создаётся транзакция БД</a:t>
            </a:r>
            <a:endParaRPr lang="en-US" sz="3200" dirty="0" smtClean="0">
              <a:solidFill>
                <a:schemeClr val="tx2"/>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3200" dirty="0" smtClean="0">
                <a:solidFill>
                  <a:schemeClr val="tx2"/>
                </a:solidFill>
              </a:rPr>
              <a:t>User transaction arrives at application infrastructure. It makes it’s way through the application tiers and results in a database transaction being created </a:t>
            </a:r>
          </a:p>
          <a:p>
            <a:pPr>
              <a:lnSpc>
                <a:spcPct val="120000"/>
              </a:lnSpc>
              <a:defRPr/>
            </a:pPr>
            <a:endParaRPr lang="ru-RU" sz="3200" dirty="0" smtClean="0">
              <a:latin typeface="Arial" charset="0"/>
              <a:ea typeface="ＭＳ Ｐゴシック" pitchFamily="34" charset="-128"/>
            </a:endParaRPr>
          </a:p>
          <a:p>
            <a:pPr>
              <a:lnSpc>
                <a:spcPct val="120000"/>
              </a:lnSpc>
              <a:defRPr/>
            </a:pPr>
            <a:endParaRPr lang="ru-RU" sz="3200" dirty="0" smtClean="0">
              <a:latin typeface="Arial" charset="0"/>
              <a:ea typeface="ＭＳ Ｐゴシック" pitchFamily="34" charset="-128"/>
            </a:endParaRPr>
          </a:p>
          <a:p>
            <a:pPr>
              <a:lnSpc>
                <a:spcPct val="120000"/>
              </a:lnSpc>
              <a:defRPr/>
            </a:pPr>
            <a:endParaRPr lang="ru-RU" sz="3200" dirty="0" smtClean="0">
              <a:latin typeface="Arial" charset="0"/>
              <a:ea typeface="ＭＳ Ｐゴシック" pitchFamily="34" charset="-128"/>
            </a:endParaRPr>
          </a:p>
          <a:p>
            <a:pPr>
              <a:lnSpc>
                <a:spcPct val="120000"/>
              </a:lnSpc>
              <a:defRPr/>
            </a:pPr>
            <a:r>
              <a:rPr lang="en-US" sz="3200" dirty="0" smtClean="0">
                <a:latin typeface="Arial" charset="0"/>
                <a:ea typeface="ＭＳ Ｐゴシック" pitchFamily="34" charset="-128"/>
              </a:rPr>
              <a:t>Customer </a:t>
            </a:r>
            <a:r>
              <a:rPr lang="en-US" sz="3200" dirty="0">
                <a:latin typeface="Arial" charset="0"/>
                <a:ea typeface="ＭＳ Ｐゴシック" pitchFamily="34" charset="-128"/>
              </a:rPr>
              <a:t>Pain Points:</a:t>
            </a:r>
          </a:p>
          <a:p>
            <a:pPr>
              <a:lnSpc>
                <a:spcPct val="120000"/>
              </a:lnSpc>
              <a:defRPr/>
            </a:pPr>
            <a:r>
              <a:rPr lang="en-US" sz="3200" dirty="0"/>
              <a:t>Database sessions outages (planned and unplanned) have a significant impact on the user experience.</a:t>
            </a:r>
          </a:p>
          <a:p>
            <a:pPr marL="659171" indent="-659171">
              <a:lnSpc>
                <a:spcPct val="120000"/>
              </a:lnSpc>
              <a:spcBef>
                <a:spcPts val="1742"/>
              </a:spcBef>
              <a:buClr>
                <a:srgbClr val="FF0000"/>
              </a:buClr>
              <a:buFont typeface="Arial" pitchFamily="34" charset="0"/>
              <a:buChar char="•"/>
              <a:tabLst>
                <a:tab pos="659171" algn="l"/>
                <a:tab pos="1194465" algn="l"/>
                <a:tab pos="1729762" algn="l"/>
                <a:tab pos="2265061" algn="l"/>
                <a:tab pos="2800359" algn="l"/>
                <a:tab pos="3335656" algn="l"/>
                <a:tab pos="3870953" algn="l"/>
                <a:tab pos="4406251" algn="l"/>
                <a:tab pos="4941548" algn="l"/>
                <a:tab pos="5476846" algn="l"/>
                <a:tab pos="6012144" algn="l"/>
                <a:tab pos="6547442" algn="l"/>
                <a:tab pos="7082739" algn="l"/>
                <a:tab pos="7618034" algn="l"/>
                <a:tab pos="8148909" algn="l"/>
                <a:tab pos="8684208" algn="l"/>
                <a:tab pos="9219503" algn="l"/>
                <a:tab pos="9754801" algn="l"/>
                <a:tab pos="10290099" algn="l"/>
                <a:tab pos="10825397" algn="l"/>
                <a:tab pos="11360694" algn="l"/>
                <a:tab pos="11856176" algn="l"/>
                <a:tab pos="12705572" algn="l"/>
                <a:tab pos="13550548" algn="l"/>
                <a:tab pos="14399946" algn="l"/>
                <a:tab pos="15244918" algn="l"/>
                <a:tab pos="16094316" algn="l"/>
                <a:tab pos="16939291" algn="l"/>
                <a:tab pos="17784264" algn="l"/>
                <a:tab pos="18633661" algn="l"/>
                <a:tab pos="19478636" algn="l"/>
                <a:tab pos="20328033" algn="l"/>
              </a:tabLst>
              <a:defRPr/>
            </a:pPr>
            <a:r>
              <a:rPr lang="en-US" sz="3200" dirty="0"/>
              <a:t>Doubtful outcome: users are left not knowing what happened to their funds transfers, orders, payments, bookings ...</a:t>
            </a:r>
          </a:p>
          <a:p>
            <a:pPr marL="659171" indent="-659171">
              <a:lnSpc>
                <a:spcPct val="120000"/>
              </a:lnSpc>
              <a:spcBef>
                <a:spcPts val="1742"/>
              </a:spcBef>
              <a:buClr>
                <a:srgbClr val="FF0000"/>
              </a:buClr>
              <a:buFont typeface="Arial" pitchFamily="34" charset="0"/>
              <a:buChar char="•"/>
              <a:tabLst>
                <a:tab pos="659171" algn="l"/>
                <a:tab pos="1194465" algn="l"/>
                <a:tab pos="1729762" algn="l"/>
                <a:tab pos="2265061" algn="l"/>
                <a:tab pos="2800359" algn="l"/>
                <a:tab pos="3335656" algn="l"/>
                <a:tab pos="3870953" algn="l"/>
                <a:tab pos="4406251" algn="l"/>
                <a:tab pos="4941548" algn="l"/>
                <a:tab pos="5476846" algn="l"/>
                <a:tab pos="6012144" algn="l"/>
                <a:tab pos="6547442" algn="l"/>
                <a:tab pos="7082739" algn="l"/>
                <a:tab pos="7618034" algn="l"/>
                <a:tab pos="8148909" algn="l"/>
                <a:tab pos="8684208" algn="l"/>
                <a:tab pos="9219503" algn="l"/>
                <a:tab pos="9754801" algn="l"/>
                <a:tab pos="10290099" algn="l"/>
                <a:tab pos="10825397" algn="l"/>
                <a:tab pos="11360694" algn="l"/>
                <a:tab pos="11856176" algn="l"/>
                <a:tab pos="12705572" algn="l"/>
                <a:tab pos="13550548" algn="l"/>
                <a:tab pos="14399946" algn="l"/>
                <a:tab pos="15244918" algn="l"/>
                <a:tab pos="16094316" algn="l"/>
                <a:tab pos="16939291" algn="l"/>
                <a:tab pos="17784264" algn="l"/>
                <a:tab pos="18633661" algn="l"/>
                <a:tab pos="19478636" algn="l"/>
                <a:tab pos="20328033" algn="l"/>
              </a:tabLst>
              <a:defRPr/>
            </a:pPr>
            <a:r>
              <a:rPr lang="en-US" sz="3200" dirty="0"/>
              <a:t>Usability: users see an error, lose screens of uncommitted data, and need to login again and re-enter or resubmit, sometimes leading to logical corruption.</a:t>
            </a:r>
          </a:p>
          <a:p>
            <a:pPr marL="659171" indent="-659171">
              <a:lnSpc>
                <a:spcPct val="120000"/>
              </a:lnSpc>
              <a:spcBef>
                <a:spcPts val="1742"/>
              </a:spcBef>
              <a:buClr>
                <a:srgbClr val="FF0000"/>
              </a:buClr>
              <a:buFont typeface="Arial" pitchFamily="34" charset="0"/>
              <a:buChar char="•"/>
              <a:tabLst>
                <a:tab pos="659171" algn="l"/>
                <a:tab pos="1194465" algn="l"/>
                <a:tab pos="1729762" algn="l"/>
                <a:tab pos="2265061" algn="l"/>
                <a:tab pos="2800359" algn="l"/>
                <a:tab pos="3335656" algn="l"/>
                <a:tab pos="3870953" algn="l"/>
                <a:tab pos="4406251" algn="l"/>
                <a:tab pos="4941548" algn="l"/>
                <a:tab pos="5476846" algn="l"/>
                <a:tab pos="6012144" algn="l"/>
                <a:tab pos="6547442" algn="l"/>
                <a:tab pos="7082739" algn="l"/>
                <a:tab pos="7618034" algn="l"/>
                <a:tab pos="8148909" algn="l"/>
                <a:tab pos="8684208" algn="l"/>
                <a:tab pos="9219503" algn="l"/>
                <a:tab pos="9754801" algn="l"/>
                <a:tab pos="10290099" algn="l"/>
                <a:tab pos="10825397" algn="l"/>
                <a:tab pos="11360694" algn="l"/>
                <a:tab pos="11856176" algn="l"/>
                <a:tab pos="12705572" algn="l"/>
                <a:tab pos="13550548" algn="l"/>
                <a:tab pos="14399946" algn="l"/>
                <a:tab pos="15244918" algn="l"/>
                <a:tab pos="16094316" algn="l"/>
                <a:tab pos="16939291" algn="l"/>
                <a:tab pos="17784264" algn="l"/>
                <a:tab pos="18633661" algn="l"/>
                <a:tab pos="19478636" algn="l"/>
                <a:tab pos="20328033" algn="l"/>
              </a:tabLst>
              <a:defRPr/>
            </a:pPr>
            <a:r>
              <a:rPr lang="en-US" sz="3200" dirty="0"/>
              <a:t>Disruption. DBA’s sometimes need to reboot mid-tiers.</a:t>
            </a:r>
          </a:p>
          <a:p>
            <a:pPr marL="1035151" indent="-1030176">
              <a:lnSpc>
                <a:spcPct val="120000"/>
              </a:lnSpc>
              <a:spcBef>
                <a:spcPts val="1358"/>
              </a:spcBef>
              <a:tabLst>
                <a:tab pos="1035151" algn="l"/>
                <a:tab pos="1512914" algn="l"/>
                <a:tab pos="1990677" algn="l"/>
                <a:tab pos="2468439" algn="l"/>
                <a:tab pos="2946200" algn="l"/>
                <a:tab pos="3423963" algn="l"/>
                <a:tab pos="3901725" algn="l"/>
                <a:tab pos="4379488" algn="l"/>
                <a:tab pos="4857250" algn="l"/>
                <a:tab pos="5335011" algn="l"/>
                <a:tab pos="5812774" algn="l"/>
                <a:tab pos="6290538" algn="l"/>
                <a:tab pos="6768298" algn="l"/>
                <a:tab pos="7246061" algn="l"/>
                <a:tab pos="7723824" algn="l"/>
                <a:tab pos="8201586" algn="l"/>
                <a:tab pos="8679348" algn="l"/>
                <a:tab pos="9157111" algn="l"/>
                <a:tab pos="9634873" algn="l"/>
                <a:tab pos="10112635" algn="l"/>
                <a:tab pos="10590397" algn="l"/>
                <a:tab pos="11346854" algn="l"/>
                <a:tab pos="12103312" algn="l"/>
                <a:tab pos="12859768" algn="l"/>
                <a:tab pos="13616226" algn="l"/>
                <a:tab pos="14372683" algn="l"/>
                <a:tab pos="15129140" algn="l"/>
                <a:tab pos="15885596" algn="l"/>
                <a:tab pos="16642053" algn="l"/>
                <a:tab pos="17398510" algn="l"/>
                <a:tab pos="18154967" algn="l"/>
                <a:tab pos="18911425" algn="l"/>
              </a:tabLst>
              <a:defRPr/>
            </a:pPr>
            <a:r>
              <a:rPr lang="en-US" sz="3200" dirty="0">
                <a:latin typeface="Arial" charset="0"/>
                <a:ea typeface="ＭＳ Ｐゴシック" pitchFamily="34" charset="-128"/>
              </a:rPr>
              <a:t>Developer Pain Points:</a:t>
            </a:r>
          </a:p>
          <a:p>
            <a:pPr marL="1035151" indent="-1030176">
              <a:lnSpc>
                <a:spcPct val="120000"/>
              </a:lnSpc>
              <a:spcBef>
                <a:spcPts val="1358"/>
              </a:spcBef>
              <a:tabLst>
                <a:tab pos="1035151" algn="l"/>
                <a:tab pos="1512914" algn="l"/>
                <a:tab pos="1990677" algn="l"/>
                <a:tab pos="2468439" algn="l"/>
                <a:tab pos="2946200" algn="l"/>
                <a:tab pos="3423963" algn="l"/>
                <a:tab pos="3901725" algn="l"/>
                <a:tab pos="4379488" algn="l"/>
                <a:tab pos="4857250" algn="l"/>
                <a:tab pos="5335011" algn="l"/>
                <a:tab pos="5812774" algn="l"/>
                <a:tab pos="6290538" algn="l"/>
                <a:tab pos="6768298" algn="l"/>
                <a:tab pos="7246061" algn="l"/>
                <a:tab pos="7723824" algn="l"/>
                <a:tab pos="8201586" algn="l"/>
                <a:tab pos="8679348" algn="l"/>
                <a:tab pos="9157111" algn="l"/>
                <a:tab pos="9634873" algn="l"/>
                <a:tab pos="10112635" algn="l"/>
                <a:tab pos="10590397" algn="l"/>
                <a:tab pos="11346854" algn="l"/>
                <a:tab pos="12103312" algn="l"/>
                <a:tab pos="12859768" algn="l"/>
                <a:tab pos="13616226" algn="l"/>
                <a:tab pos="14372683" algn="l"/>
                <a:tab pos="15129140" algn="l"/>
                <a:tab pos="15885596" algn="l"/>
                <a:tab pos="16642053" algn="l"/>
                <a:tab pos="17398510" algn="l"/>
                <a:tab pos="18154967" algn="l"/>
                <a:tab pos="18911425" algn="l"/>
              </a:tabLst>
              <a:defRPr/>
            </a:pPr>
            <a:r>
              <a:rPr lang="en-US" sz="3200" dirty="0">
                <a:cs typeface="Times New Roman" pitchFamily="16" charset="0"/>
              </a:rPr>
              <a:t>Current approach for outages places the onus on developers to write exception handling in every possible place.</a:t>
            </a:r>
          </a:p>
          <a:p>
            <a:pPr marL="1035151" indent="-1030176">
              <a:lnSpc>
                <a:spcPct val="120000"/>
              </a:lnSpc>
              <a:spcBef>
                <a:spcPts val="1358"/>
              </a:spcBef>
              <a:buClr>
                <a:srgbClr val="FF0000"/>
              </a:buClr>
              <a:buFont typeface="Arial" charset="0"/>
              <a:buChar char="•"/>
              <a:tabLst>
                <a:tab pos="1035151" algn="l"/>
                <a:tab pos="1512914" algn="l"/>
                <a:tab pos="1990677" algn="l"/>
                <a:tab pos="2468439" algn="l"/>
                <a:tab pos="2946200" algn="l"/>
                <a:tab pos="3423963" algn="l"/>
                <a:tab pos="3901725" algn="l"/>
                <a:tab pos="4379488" algn="l"/>
                <a:tab pos="4857250" algn="l"/>
                <a:tab pos="5335011" algn="l"/>
                <a:tab pos="5812774" algn="l"/>
                <a:tab pos="6290538" algn="l"/>
                <a:tab pos="6768298" algn="l"/>
                <a:tab pos="7246061" algn="l"/>
                <a:tab pos="7723824" algn="l"/>
                <a:tab pos="8201586" algn="l"/>
                <a:tab pos="8679348" algn="l"/>
                <a:tab pos="9157111" algn="l"/>
                <a:tab pos="9634873" algn="l"/>
                <a:tab pos="10112635" algn="l"/>
                <a:tab pos="10590397" algn="l"/>
                <a:tab pos="11346854" algn="l"/>
                <a:tab pos="12103312" algn="l"/>
                <a:tab pos="12859768" algn="l"/>
                <a:tab pos="13616226" algn="l"/>
                <a:tab pos="14372683" algn="l"/>
                <a:tab pos="15129140" algn="l"/>
                <a:tab pos="15885596" algn="l"/>
                <a:tab pos="16642053" algn="l"/>
                <a:tab pos="17398510" algn="l"/>
                <a:tab pos="18154967" algn="l"/>
                <a:tab pos="18911425" algn="l"/>
              </a:tabLst>
              <a:defRPr/>
            </a:pPr>
            <a:r>
              <a:rPr lang="en-US" sz="3200" dirty="0">
                <a:cs typeface="Times New Roman" pitchFamily="16" charset="0"/>
              </a:rPr>
              <a:t>Every code module needs exception code to know if transactions committed.</a:t>
            </a:r>
          </a:p>
          <a:p>
            <a:pPr marL="1035151" indent="-1030176" algn="just">
              <a:lnSpc>
                <a:spcPct val="120000"/>
              </a:lnSpc>
              <a:spcBef>
                <a:spcPts val="1358"/>
              </a:spcBef>
              <a:buClr>
                <a:srgbClr val="FF0000"/>
              </a:buClr>
              <a:buFont typeface="Arial" charset="0"/>
              <a:buChar char="•"/>
              <a:tabLst>
                <a:tab pos="1035151" algn="l"/>
                <a:tab pos="1512914" algn="l"/>
                <a:tab pos="1990677" algn="l"/>
                <a:tab pos="2468439" algn="l"/>
                <a:tab pos="2946200" algn="l"/>
                <a:tab pos="3423963" algn="l"/>
                <a:tab pos="3901725" algn="l"/>
                <a:tab pos="4379488" algn="l"/>
                <a:tab pos="4857250" algn="l"/>
                <a:tab pos="5335011" algn="l"/>
                <a:tab pos="5812774" algn="l"/>
                <a:tab pos="6290538" algn="l"/>
                <a:tab pos="6768298" algn="l"/>
                <a:tab pos="7246061" algn="l"/>
                <a:tab pos="7723824" algn="l"/>
                <a:tab pos="8201586" algn="l"/>
                <a:tab pos="8679348" algn="l"/>
                <a:tab pos="9157111" algn="l"/>
                <a:tab pos="9634873" algn="l"/>
                <a:tab pos="10112635" algn="l"/>
                <a:tab pos="10590397" algn="l"/>
                <a:tab pos="11346854" algn="l"/>
                <a:tab pos="12103312" algn="l"/>
                <a:tab pos="12859768" algn="l"/>
                <a:tab pos="13616226" algn="l"/>
                <a:tab pos="14372683" algn="l"/>
                <a:tab pos="15129140" algn="l"/>
                <a:tab pos="15885596" algn="l"/>
                <a:tab pos="16642053" algn="l"/>
                <a:tab pos="17398510" algn="l"/>
                <a:tab pos="18154967" algn="l"/>
                <a:tab pos="18911425" algn="l"/>
              </a:tabLst>
              <a:defRPr/>
            </a:pPr>
            <a:r>
              <a:rPr lang="en-US" sz="3200" dirty="0">
                <a:cs typeface="Times New Roman" pitchFamily="16" charset="0"/>
              </a:rPr>
              <a:t>Exception handling must work for all transaction sources. </a:t>
            </a:r>
          </a:p>
          <a:p>
            <a:pPr marL="1035151" indent="-1030176" algn="just">
              <a:lnSpc>
                <a:spcPct val="120000"/>
              </a:lnSpc>
              <a:spcBef>
                <a:spcPts val="1358"/>
              </a:spcBef>
              <a:buClr>
                <a:srgbClr val="FF0000"/>
              </a:buClr>
              <a:buFont typeface="Arial" charset="0"/>
              <a:buChar char="•"/>
              <a:tabLst>
                <a:tab pos="1035151" algn="l"/>
                <a:tab pos="1512914" algn="l"/>
                <a:tab pos="1990677" algn="l"/>
                <a:tab pos="2468439" algn="l"/>
                <a:tab pos="2946200" algn="l"/>
                <a:tab pos="3423963" algn="l"/>
                <a:tab pos="3901725" algn="l"/>
                <a:tab pos="4379488" algn="l"/>
                <a:tab pos="4857250" algn="l"/>
                <a:tab pos="5335011" algn="l"/>
                <a:tab pos="5812774" algn="l"/>
                <a:tab pos="6290538" algn="l"/>
                <a:tab pos="6768298" algn="l"/>
                <a:tab pos="7246061" algn="l"/>
                <a:tab pos="7723824" algn="l"/>
                <a:tab pos="8201586" algn="l"/>
                <a:tab pos="8679348" algn="l"/>
                <a:tab pos="9157111" algn="l"/>
                <a:tab pos="9634873" algn="l"/>
                <a:tab pos="10112635" algn="l"/>
                <a:tab pos="10590397" algn="l"/>
                <a:tab pos="11346854" algn="l"/>
                <a:tab pos="12103312" algn="l"/>
                <a:tab pos="12859768" algn="l"/>
                <a:tab pos="13616226" algn="l"/>
                <a:tab pos="14372683" algn="l"/>
                <a:tab pos="15129140" algn="l"/>
                <a:tab pos="15885596" algn="l"/>
                <a:tab pos="16642053" algn="l"/>
                <a:tab pos="17398510" algn="l"/>
                <a:tab pos="18154967" algn="l"/>
                <a:tab pos="18911425" algn="l"/>
              </a:tabLst>
              <a:defRPr/>
            </a:pPr>
            <a:r>
              <a:rPr lang="en-US" sz="3200" dirty="0">
                <a:cs typeface="Times New Roman" pitchFamily="16" charset="0"/>
              </a:rPr>
              <a:t>Rebuilding non-transactional state is near impossible for an application that is modifying state at runtime.</a:t>
            </a:r>
          </a:p>
          <a:p>
            <a:pPr>
              <a:defRPr/>
            </a:pPr>
            <a:endParaRPr lang="en-US" dirty="0" smtClean="0">
              <a:latin typeface="Arial" charset="0"/>
              <a:ea typeface="ＭＳ Ｐゴシック" pitchFamily="34" charset="-128"/>
            </a:endParaRPr>
          </a:p>
          <a:p>
            <a:pPr>
              <a:defRPr/>
            </a:pPr>
            <a:endParaRPr lang="en-US" dirty="0" smtClean="0">
              <a:latin typeface="Arial" charset="0"/>
              <a:ea typeface="ＭＳ Ｐゴシック" pitchFamily="34" charset="-128"/>
            </a:endParaRPr>
          </a:p>
          <a:p>
            <a:pPr>
              <a:defRPr/>
            </a:pPr>
            <a:endParaRPr lang="en-US" dirty="0"/>
          </a:p>
        </p:txBody>
      </p:sp>
      <p:sp>
        <p:nvSpPr>
          <p:cNvPr id="45060" name="Slide Number Placeholder 3"/>
          <p:cNvSpPr>
            <a:spLocks noGrp="1"/>
          </p:cNvSpPr>
          <p:nvPr>
            <p:ph type="sldNum" sz="quarter"/>
          </p:nvPr>
        </p:nvSpPr>
        <p:spPr>
          <a:noFill/>
        </p:spPr>
        <p:txBody>
          <a:bodyPr/>
          <a:lstStyle/>
          <a:p>
            <a:pPr eaLnBrk="0"/>
            <a:fld id="{3FFD1ADC-7049-45DC-ADFB-75A8F287F47E}" type="slidenum">
              <a:rPr lang="en-US" smtClean="0">
                <a:solidFill>
                  <a:schemeClr val="tx1"/>
                </a:solidFill>
                <a:latin typeface="Times" pitchFamily="18" charset="0"/>
                <a:ea typeface="ＭＳ Ｐゴシック" pitchFamily="34" charset="-128"/>
              </a:rPr>
              <a:pPr eaLnBrk="0"/>
              <a:t>12</a:t>
            </a:fld>
            <a:endParaRPr lang="en-US" dirty="0" smtClean="0">
              <a:solidFill>
                <a:schemeClr val="tx1"/>
              </a:solidFill>
              <a:latin typeface="Times" pitchFamily="18" charset="0"/>
              <a:ea typeface="ＭＳ Ｐゴシック" pitchFamily="34"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25000" lnSpcReduction="20000"/>
          </a:bodyPr>
          <a:lstStyle/>
          <a:p>
            <a:pPr marL="0" marR="0" indent="0" algn="l" defTabSz="457200" rtl="0" eaLnBrk="1" fontAlgn="auto" latinLnBrk="0" hangingPunct="1">
              <a:lnSpc>
                <a:spcPct val="120000"/>
              </a:lnSpc>
              <a:spcBef>
                <a:spcPts val="0"/>
              </a:spcBef>
              <a:spcAft>
                <a:spcPts val="0"/>
              </a:spcAft>
              <a:buClrTx/>
              <a:buSzTx/>
              <a:buFontTx/>
              <a:buNone/>
              <a:tabLst/>
              <a:defRPr/>
            </a:pPr>
            <a:r>
              <a:rPr lang="ru-RU" sz="3200" dirty="0" smtClean="0">
                <a:solidFill>
                  <a:schemeClr val="tx2"/>
                </a:solidFill>
              </a:rPr>
              <a:t>Происходит сбой инфраструктуры БД непосредственно перед фиксацией</a:t>
            </a:r>
            <a:r>
              <a:rPr lang="ru-RU" sz="3200" baseline="0" dirty="0" smtClean="0">
                <a:solidFill>
                  <a:schemeClr val="tx2"/>
                </a:solidFill>
              </a:rPr>
              <a:t> транзакции</a:t>
            </a:r>
            <a:endParaRPr lang="ru-RU" sz="3200" dirty="0" smtClean="0">
              <a:solidFill>
                <a:schemeClr val="tx2"/>
              </a:solidFill>
            </a:endParaRPr>
          </a:p>
          <a:p>
            <a:pPr marL="0" marR="0" indent="0" algn="l" defTabSz="457200" rtl="0" eaLnBrk="1" fontAlgn="auto" latinLnBrk="0" hangingPunct="1">
              <a:lnSpc>
                <a:spcPct val="120000"/>
              </a:lnSpc>
              <a:spcBef>
                <a:spcPts val="0"/>
              </a:spcBef>
              <a:spcAft>
                <a:spcPts val="0"/>
              </a:spcAft>
              <a:buClrTx/>
              <a:buSzTx/>
              <a:buFontTx/>
              <a:buNone/>
              <a:tabLst/>
              <a:defRPr/>
            </a:pPr>
            <a:r>
              <a:rPr lang="en-US" sz="3200" dirty="0" smtClean="0">
                <a:solidFill>
                  <a:schemeClr val="tx2"/>
                </a:solidFill>
              </a:rPr>
              <a:t>The infrastructure hosting the database fails just before the transaction is committed to the database. </a:t>
            </a:r>
          </a:p>
          <a:p>
            <a:pPr>
              <a:lnSpc>
                <a:spcPct val="120000"/>
              </a:lnSpc>
              <a:defRPr/>
            </a:pPr>
            <a:endParaRPr lang="ru-RU" sz="3200" dirty="0" smtClean="0">
              <a:latin typeface="Arial" charset="0"/>
              <a:ea typeface="ＭＳ Ｐゴシック" pitchFamily="34" charset="-128"/>
            </a:endParaRPr>
          </a:p>
          <a:p>
            <a:pPr>
              <a:lnSpc>
                <a:spcPct val="120000"/>
              </a:lnSpc>
              <a:defRPr/>
            </a:pPr>
            <a:endParaRPr lang="ru-RU" sz="3200" dirty="0" smtClean="0">
              <a:latin typeface="Arial" charset="0"/>
              <a:ea typeface="ＭＳ Ｐゴシック" pitchFamily="34" charset="-128"/>
            </a:endParaRPr>
          </a:p>
          <a:p>
            <a:pPr>
              <a:lnSpc>
                <a:spcPct val="120000"/>
              </a:lnSpc>
              <a:defRPr/>
            </a:pPr>
            <a:r>
              <a:rPr lang="en-US" sz="3200" dirty="0" smtClean="0">
                <a:latin typeface="Arial" charset="0"/>
                <a:ea typeface="ＭＳ Ｐゴシック" pitchFamily="34" charset="-128"/>
              </a:rPr>
              <a:t>Customer </a:t>
            </a:r>
            <a:r>
              <a:rPr lang="en-US" sz="3200" dirty="0">
                <a:latin typeface="Arial" charset="0"/>
                <a:ea typeface="ＭＳ Ｐゴシック" pitchFamily="34" charset="-128"/>
              </a:rPr>
              <a:t>Pain Points:</a:t>
            </a:r>
          </a:p>
          <a:p>
            <a:pPr>
              <a:lnSpc>
                <a:spcPct val="120000"/>
              </a:lnSpc>
              <a:defRPr/>
            </a:pPr>
            <a:r>
              <a:rPr lang="en-US" sz="3200" dirty="0"/>
              <a:t>Database sessions outages (planned and unplanned) have a significant impact on the user experience.</a:t>
            </a:r>
          </a:p>
          <a:p>
            <a:pPr marL="659171" indent="-659171">
              <a:lnSpc>
                <a:spcPct val="120000"/>
              </a:lnSpc>
              <a:spcBef>
                <a:spcPts val="1742"/>
              </a:spcBef>
              <a:buClr>
                <a:srgbClr val="FF0000"/>
              </a:buClr>
              <a:buFont typeface="Arial" pitchFamily="34" charset="0"/>
              <a:buChar char="•"/>
              <a:tabLst>
                <a:tab pos="659171" algn="l"/>
                <a:tab pos="1194465" algn="l"/>
                <a:tab pos="1729762" algn="l"/>
                <a:tab pos="2265061" algn="l"/>
                <a:tab pos="2800359" algn="l"/>
                <a:tab pos="3335656" algn="l"/>
                <a:tab pos="3870953" algn="l"/>
                <a:tab pos="4406251" algn="l"/>
                <a:tab pos="4941548" algn="l"/>
                <a:tab pos="5476846" algn="l"/>
                <a:tab pos="6012144" algn="l"/>
                <a:tab pos="6547442" algn="l"/>
                <a:tab pos="7082739" algn="l"/>
                <a:tab pos="7618034" algn="l"/>
                <a:tab pos="8148909" algn="l"/>
                <a:tab pos="8684208" algn="l"/>
                <a:tab pos="9219503" algn="l"/>
                <a:tab pos="9754801" algn="l"/>
                <a:tab pos="10290099" algn="l"/>
                <a:tab pos="10825397" algn="l"/>
                <a:tab pos="11360694" algn="l"/>
                <a:tab pos="11856176" algn="l"/>
                <a:tab pos="12705572" algn="l"/>
                <a:tab pos="13550548" algn="l"/>
                <a:tab pos="14399946" algn="l"/>
                <a:tab pos="15244918" algn="l"/>
                <a:tab pos="16094316" algn="l"/>
                <a:tab pos="16939291" algn="l"/>
                <a:tab pos="17784264" algn="l"/>
                <a:tab pos="18633661" algn="l"/>
                <a:tab pos="19478636" algn="l"/>
                <a:tab pos="20328033" algn="l"/>
              </a:tabLst>
              <a:defRPr/>
            </a:pPr>
            <a:r>
              <a:rPr lang="en-US" sz="3200" dirty="0"/>
              <a:t>Doubtful outcome: users are left not knowing what happened to their funds transfers, orders, payments, bookings ...</a:t>
            </a:r>
          </a:p>
          <a:p>
            <a:pPr marL="659171" indent="-659171">
              <a:lnSpc>
                <a:spcPct val="120000"/>
              </a:lnSpc>
              <a:spcBef>
                <a:spcPts val="1742"/>
              </a:spcBef>
              <a:buClr>
                <a:srgbClr val="FF0000"/>
              </a:buClr>
              <a:buFont typeface="Arial" pitchFamily="34" charset="0"/>
              <a:buChar char="•"/>
              <a:tabLst>
                <a:tab pos="659171" algn="l"/>
                <a:tab pos="1194465" algn="l"/>
                <a:tab pos="1729762" algn="l"/>
                <a:tab pos="2265061" algn="l"/>
                <a:tab pos="2800359" algn="l"/>
                <a:tab pos="3335656" algn="l"/>
                <a:tab pos="3870953" algn="l"/>
                <a:tab pos="4406251" algn="l"/>
                <a:tab pos="4941548" algn="l"/>
                <a:tab pos="5476846" algn="l"/>
                <a:tab pos="6012144" algn="l"/>
                <a:tab pos="6547442" algn="l"/>
                <a:tab pos="7082739" algn="l"/>
                <a:tab pos="7618034" algn="l"/>
                <a:tab pos="8148909" algn="l"/>
                <a:tab pos="8684208" algn="l"/>
                <a:tab pos="9219503" algn="l"/>
                <a:tab pos="9754801" algn="l"/>
                <a:tab pos="10290099" algn="l"/>
                <a:tab pos="10825397" algn="l"/>
                <a:tab pos="11360694" algn="l"/>
                <a:tab pos="11856176" algn="l"/>
                <a:tab pos="12705572" algn="l"/>
                <a:tab pos="13550548" algn="l"/>
                <a:tab pos="14399946" algn="l"/>
                <a:tab pos="15244918" algn="l"/>
                <a:tab pos="16094316" algn="l"/>
                <a:tab pos="16939291" algn="l"/>
                <a:tab pos="17784264" algn="l"/>
                <a:tab pos="18633661" algn="l"/>
                <a:tab pos="19478636" algn="l"/>
                <a:tab pos="20328033" algn="l"/>
              </a:tabLst>
              <a:defRPr/>
            </a:pPr>
            <a:r>
              <a:rPr lang="en-US" sz="3200" dirty="0"/>
              <a:t>Usability: users see an error, lose screens of uncommitted data, and need to login again and re-enter or resubmit, sometimes leading to logical corruption.</a:t>
            </a:r>
          </a:p>
          <a:p>
            <a:pPr marL="659171" indent="-659171">
              <a:lnSpc>
                <a:spcPct val="120000"/>
              </a:lnSpc>
              <a:spcBef>
                <a:spcPts val="1742"/>
              </a:spcBef>
              <a:buClr>
                <a:srgbClr val="FF0000"/>
              </a:buClr>
              <a:buFont typeface="Arial" pitchFamily="34" charset="0"/>
              <a:buChar char="•"/>
              <a:tabLst>
                <a:tab pos="659171" algn="l"/>
                <a:tab pos="1194465" algn="l"/>
                <a:tab pos="1729762" algn="l"/>
                <a:tab pos="2265061" algn="l"/>
                <a:tab pos="2800359" algn="l"/>
                <a:tab pos="3335656" algn="l"/>
                <a:tab pos="3870953" algn="l"/>
                <a:tab pos="4406251" algn="l"/>
                <a:tab pos="4941548" algn="l"/>
                <a:tab pos="5476846" algn="l"/>
                <a:tab pos="6012144" algn="l"/>
                <a:tab pos="6547442" algn="l"/>
                <a:tab pos="7082739" algn="l"/>
                <a:tab pos="7618034" algn="l"/>
                <a:tab pos="8148909" algn="l"/>
                <a:tab pos="8684208" algn="l"/>
                <a:tab pos="9219503" algn="l"/>
                <a:tab pos="9754801" algn="l"/>
                <a:tab pos="10290099" algn="l"/>
                <a:tab pos="10825397" algn="l"/>
                <a:tab pos="11360694" algn="l"/>
                <a:tab pos="11856176" algn="l"/>
                <a:tab pos="12705572" algn="l"/>
                <a:tab pos="13550548" algn="l"/>
                <a:tab pos="14399946" algn="l"/>
                <a:tab pos="15244918" algn="l"/>
                <a:tab pos="16094316" algn="l"/>
                <a:tab pos="16939291" algn="l"/>
                <a:tab pos="17784264" algn="l"/>
                <a:tab pos="18633661" algn="l"/>
                <a:tab pos="19478636" algn="l"/>
                <a:tab pos="20328033" algn="l"/>
              </a:tabLst>
              <a:defRPr/>
            </a:pPr>
            <a:r>
              <a:rPr lang="en-US" sz="3200" dirty="0"/>
              <a:t>Disruption. DBA’s sometimes need to reboot mid-tiers.</a:t>
            </a:r>
          </a:p>
          <a:p>
            <a:pPr marL="1035151" indent="-1030176">
              <a:lnSpc>
                <a:spcPct val="120000"/>
              </a:lnSpc>
              <a:spcBef>
                <a:spcPts val="1358"/>
              </a:spcBef>
              <a:tabLst>
                <a:tab pos="1035151" algn="l"/>
                <a:tab pos="1512914" algn="l"/>
                <a:tab pos="1990677" algn="l"/>
                <a:tab pos="2468439" algn="l"/>
                <a:tab pos="2946200" algn="l"/>
                <a:tab pos="3423963" algn="l"/>
                <a:tab pos="3901725" algn="l"/>
                <a:tab pos="4379488" algn="l"/>
                <a:tab pos="4857250" algn="l"/>
                <a:tab pos="5335011" algn="l"/>
                <a:tab pos="5812774" algn="l"/>
                <a:tab pos="6290538" algn="l"/>
                <a:tab pos="6768298" algn="l"/>
                <a:tab pos="7246061" algn="l"/>
                <a:tab pos="7723824" algn="l"/>
                <a:tab pos="8201586" algn="l"/>
                <a:tab pos="8679348" algn="l"/>
                <a:tab pos="9157111" algn="l"/>
                <a:tab pos="9634873" algn="l"/>
                <a:tab pos="10112635" algn="l"/>
                <a:tab pos="10590397" algn="l"/>
                <a:tab pos="11346854" algn="l"/>
                <a:tab pos="12103312" algn="l"/>
                <a:tab pos="12859768" algn="l"/>
                <a:tab pos="13616226" algn="l"/>
                <a:tab pos="14372683" algn="l"/>
                <a:tab pos="15129140" algn="l"/>
                <a:tab pos="15885596" algn="l"/>
                <a:tab pos="16642053" algn="l"/>
                <a:tab pos="17398510" algn="l"/>
                <a:tab pos="18154967" algn="l"/>
                <a:tab pos="18911425" algn="l"/>
              </a:tabLst>
              <a:defRPr/>
            </a:pPr>
            <a:r>
              <a:rPr lang="en-US" sz="3200" dirty="0">
                <a:latin typeface="Arial" charset="0"/>
                <a:ea typeface="ＭＳ Ｐゴシック" pitchFamily="34" charset="-128"/>
              </a:rPr>
              <a:t>Developer Pain Points:</a:t>
            </a:r>
          </a:p>
          <a:p>
            <a:pPr marL="1035151" indent="-1030176">
              <a:lnSpc>
                <a:spcPct val="120000"/>
              </a:lnSpc>
              <a:spcBef>
                <a:spcPts val="1358"/>
              </a:spcBef>
              <a:tabLst>
                <a:tab pos="1035151" algn="l"/>
                <a:tab pos="1512914" algn="l"/>
                <a:tab pos="1990677" algn="l"/>
                <a:tab pos="2468439" algn="l"/>
                <a:tab pos="2946200" algn="l"/>
                <a:tab pos="3423963" algn="l"/>
                <a:tab pos="3901725" algn="l"/>
                <a:tab pos="4379488" algn="l"/>
                <a:tab pos="4857250" algn="l"/>
                <a:tab pos="5335011" algn="l"/>
                <a:tab pos="5812774" algn="l"/>
                <a:tab pos="6290538" algn="l"/>
                <a:tab pos="6768298" algn="l"/>
                <a:tab pos="7246061" algn="l"/>
                <a:tab pos="7723824" algn="l"/>
                <a:tab pos="8201586" algn="l"/>
                <a:tab pos="8679348" algn="l"/>
                <a:tab pos="9157111" algn="l"/>
                <a:tab pos="9634873" algn="l"/>
                <a:tab pos="10112635" algn="l"/>
                <a:tab pos="10590397" algn="l"/>
                <a:tab pos="11346854" algn="l"/>
                <a:tab pos="12103312" algn="l"/>
                <a:tab pos="12859768" algn="l"/>
                <a:tab pos="13616226" algn="l"/>
                <a:tab pos="14372683" algn="l"/>
                <a:tab pos="15129140" algn="l"/>
                <a:tab pos="15885596" algn="l"/>
                <a:tab pos="16642053" algn="l"/>
                <a:tab pos="17398510" algn="l"/>
                <a:tab pos="18154967" algn="l"/>
                <a:tab pos="18911425" algn="l"/>
              </a:tabLst>
              <a:defRPr/>
            </a:pPr>
            <a:r>
              <a:rPr lang="en-US" sz="3200" dirty="0">
                <a:cs typeface="Times New Roman" pitchFamily="16" charset="0"/>
              </a:rPr>
              <a:t>Current approach for outages places the onus on developers to write exception handling in every possible place.</a:t>
            </a:r>
          </a:p>
          <a:p>
            <a:pPr marL="1035151" indent="-1030176">
              <a:lnSpc>
                <a:spcPct val="120000"/>
              </a:lnSpc>
              <a:spcBef>
                <a:spcPts val="1358"/>
              </a:spcBef>
              <a:buClr>
                <a:srgbClr val="FF0000"/>
              </a:buClr>
              <a:buFont typeface="Arial" charset="0"/>
              <a:buChar char="•"/>
              <a:tabLst>
                <a:tab pos="1035151" algn="l"/>
                <a:tab pos="1512914" algn="l"/>
                <a:tab pos="1990677" algn="l"/>
                <a:tab pos="2468439" algn="l"/>
                <a:tab pos="2946200" algn="l"/>
                <a:tab pos="3423963" algn="l"/>
                <a:tab pos="3901725" algn="l"/>
                <a:tab pos="4379488" algn="l"/>
                <a:tab pos="4857250" algn="l"/>
                <a:tab pos="5335011" algn="l"/>
                <a:tab pos="5812774" algn="l"/>
                <a:tab pos="6290538" algn="l"/>
                <a:tab pos="6768298" algn="l"/>
                <a:tab pos="7246061" algn="l"/>
                <a:tab pos="7723824" algn="l"/>
                <a:tab pos="8201586" algn="l"/>
                <a:tab pos="8679348" algn="l"/>
                <a:tab pos="9157111" algn="l"/>
                <a:tab pos="9634873" algn="l"/>
                <a:tab pos="10112635" algn="l"/>
                <a:tab pos="10590397" algn="l"/>
                <a:tab pos="11346854" algn="l"/>
                <a:tab pos="12103312" algn="l"/>
                <a:tab pos="12859768" algn="l"/>
                <a:tab pos="13616226" algn="l"/>
                <a:tab pos="14372683" algn="l"/>
                <a:tab pos="15129140" algn="l"/>
                <a:tab pos="15885596" algn="l"/>
                <a:tab pos="16642053" algn="l"/>
                <a:tab pos="17398510" algn="l"/>
                <a:tab pos="18154967" algn="l"/>
                <a:tab pos="18911425" algn="l"/>
              </a:tabLst>
              <a:defRPr/>
            </a:pPr>
            <a:r>
              <a:rPr lang="en-US" sz="3200" dirty="0">
                <a:cs typeface="Times New Roman" pitchFamily="16" charset="0"/>
              </a:rPr>
              <a:t>Every code module needs exception code to know if transactions committed.</a:t>
            </a:r>
          </a:p>
          <a:p>
            <a:pPr marL="1035151" indent="-1030176" algn="just">
              <a:lnSpc>
                <a:spcPct val="120000"/>
              </a:lnSpc>
              <a:spcBef>
                <a:spcPts val="1358"/>
              </a:spcBef>
              <a:buClr>
                <a:srgbClr val="FF0000"/>
              </a:buClr>
              <a:buFont typeface="Arial" charset="0"/>
              <a:buChar char="•"/>
              <a:tabLst>
                <a:tab pos="1035151" algn="l"/>
                <a:tab pos="1512914" algn="l"/>
                <a:tab pos="1990677" algn="l"/>
                <a:tab pos="2468439" algn="l"/>
                <a:tab pos="2946200" algn="l"/>
                <a:tab pos="3423963" algn="l"/>
                <a:tab pos="3901725" algn="l"/>
                <a:tab pos="4379488" algn="l"/>
                <a:tab pos="4857250" algn="l"/>
                <a:tab pos="5335011" algn="l"/>
                <a:tab pos="5812774" algn="l"/>
                <a:tab pos="6290538" algn="l"/>
                <a:tab pos="6768298" algn="l"/>
                <a:tab pos="7246061" algn="l"/>
                <a:tab pos="7723824" algn="l"/>
                <a:tab pos="8201586" algn="l"/>
                <a:tab pos="8679348" algn="l"/>
                <a:tab pos="9157111" algn="l"/>
                <a:tab pos="9634873" algn="l"/>
                <a:tab pos="10112635" algn="l"/>
                <a:tab pos="10590397" algn="l"/>
                <a:tab pos="11346854" algn="l"/>
                <a:tab pos="12103312" algn="l"/>
                <a:tab pos="12859768" algn="l"/>
                <a:tab pos="13616226" algn="l"/>
                <a:tab pos="14372683" algn="l"/>
                <a:tab pos="15129140" algn="l"/>
                <a:tab pos="15885596" algn="l"/>
                <a:tab pos="16642053" algn="l"/>
                <a:tab pos="17398510" algn="l"/>
                <a:tab pos="18154967" algn="l"/>
                <a:tab pos="18911425" algn="l"/>
              </a:tabLst>
              <a:defRPr/>
            </a:pPr>
            <a:r>
              <a:rPr lang="en-US" sz="3200" dirty="0">
                <a:cs typeface="Times New Roman" pitchFamily="16" charset="0"/>
              </a:rPr>
              <a:t>Exception handling must work for all transaction sources. </a:t>
            </a:r>
          </a:p>
          <a:p>
            <a:pPr marL="1035151" indent="-1030176" algn="just">
              <a:lnSpc>
                <a:spcPct val="120000"/>
              </a:lnSpc>
              <a:spcBef>
                <a:spcPts val="1358"/>
              </a:spcBef>
              <a:buClr>
                <a:srgbClr val="FF0000"/>
              </a:buClr>
              <a:buFont typeface="Arial" charset="0"/>
              <a:buChar char="•"/>
              <a:tabLst>
                <a:tab pos="1035151" algn="l"/>
                <a:tab pos="1512914" algn="l"/>
                <a:tab pos="1990677" algn="l"/>
                <a:tab pos="2468439" algn="l"/>
                <a:tab pos="2946200" algn="l"/>
                <a:tab pos="3423963" algn="l"/>
                <a:tab pos="3901725" algn="l"/>
                <a:tab pos="4379488" algn="l"/>
                <a:tab pos="4857250" algn="l"/>
                <a:tab pos="5335011" algn="l"/>
                <a:tab pos="5812774" algn="l"/>
                <a:tab pos="6290538" algn="l"/>
                <a:tab pos="6768298" algn="l"/>
                <a:tab pos="7246061" algn="l"/>
                <a:tab pos="7723824" algn="l"/>
                <a:tab pos="8201586" algn="l"/>
                <a:tab pos="8679348" algn="l"/>
                <a:tab pos="9157111" algn="l"/>
                <a:tab pos="9634873" algn="l"/>
                <a:tab pos="10112635" algn="l"/>
                <a:tab pos="10590397" algn="l"/>
                <a:tab pos="11346854" algn="l"/>
                <a:tab pos="12103312" algn="l"/>
                <a:tab pos="12859768" algn="l"/>
                <a:tab pos="13616226" algn="l"/>
                <a:tab pos="14372683" algn="l"/>
                <a:tab pos="15129140" algn="l"/>
                <a:tab pos="15885596" algn="l"/>
                <a:tab pos="16642053" algn="l"/>
                <a:tab pos="17398510" algn="l"/>
                <a:tab pos="18154967" algn="l"/>
                <a:tab pos="18911425" algn="l"/>
              </a:tabLst>
              <a:defRPr/>
            </a:pPr>
            <a:r>
              <a:rPr lang="en-US" sz="3200" dirty="0">
                <a:cs typeface="Times New Roman" pitchFamily="16" charset="0"/>
              </a:rPr>
              <a:t>Rebuilding non-transactional state is near impossible for an application that is modifying state at runtime.</a:t>
            </a:r>
          </a:p>
          <a:p>
            <a:pPr>
              <a:defRPr/>
            </a:pPr>
            <a:endParaRPr lang="en-US" dirty="0" smtClean="0">
              <a:latin typeface="Arial" charset="0"/>
              <a:ea typeface="ＭＳ Ｐゴシック" pitchFamily="34" charset="-128"/>
            </a:endParaRPr>
          </a:p>
          <a:p>
            <a:pPr>
              <a:defRPr/>
            </a:pPr>
            <a:endParaRPr lang="en-US" dirty="0" smtClean="0">
              <a:latin typeface="Arial" charset="0"/>
              <a:ea typeface="ＭＳ Ｐゴシック" pitchFamily="34" charset="-128"/>
            </a:endParaRPr>
          </a:p>
          <a:p>
            <a:pPr>
              <a:defRPr/>
            </a:pPr>
            <a:endParaRPr lang="en-US" dirty="0"/>
          </a:p>
        </p:txBody>
      </p:sp>
      <p:sp>
        <p:nvSpPr>
          <p:cNvPr id="45060" name="Slide Number Placeholder 3"/>
          <p:cNvSpPr>
            <a:spLocks noGrp="1"/>
          </p:cNvSpPr>
          <p:nvPr>
            <p:ph type="sldNum" sz="quarter"/>
          </p:nvPr>
        </p:nvSpPr>
        <p:spPr>
          <a:noFill/>
        </p:spPr>
        <p:txBody>
          <a:bodyPr/>
          <a:lstStyle/>
          <a:p>
            <a:pPr eaLnBrk="0"/>
            <a:fld id="{3FFD1ADC-7049-45DC-ADFB-75A8F287F47E}" type="slidenum">
              <a:rPr lang="en-US" smtClean="0">
                <a:solidFill>
                  <a:schemeClr val="tx1"/>
                </a:solidFill>
                <a:latin typeface="Times" pitchFamily="18" charset="0"/>
                <a:ea typeface="ＭＳ Ｐゴシック" pitchFamily="34" charset="-128"/>
              </a:rPr>
              <a:pPr eaLnBrk="0"/>
              <a:t>13</a:t>
            </a:fld>
            <a:endParaRPr lang="en-US" dirty="0" smtClean="0">
              <a:solidFill>
                <a:schemeClr val="tx1"/>
              </a:solidFill>
              <a:latin typeface="Times" pitchFamily="18" charset="0"/>
              <a:ea typeface="ＭＳ Ｐゴシック" pitchFamily="34"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25000" lnSpcReduction="20000"/>
          </a:bodyPr>
          <a:lstStyle/>
          <a:p>
            <a:pPr defTabSz="457200">
              <a:lnSpc>
                <a:spcPct val="120000"/>
              </a:lnSpc>
              <a:defRPr/>
            </a:pPr>
            <a:r>
              <a:rPr lang="ru-RU" sz="3200" dirty="0" smtClean="0">
                <a:solidFill>
                  <a:schemeClr val="tx2"/>
                </a:solidFill>
              </a:rPr>
              <a:t>Если транзакцию нужно повторить</a:t>
            </a:r>
            <a:r>
              <a:rPr lang="en-US" sz="3200" dirty="0" smtClean="0">
                <a:solidFill>
                  <a:schemeClr val="tx2"/>
                </a:solidFill>
              </a:rPr>
              <a:t>,</a:t>
            </a:r>
            <a:r>
              <a:rPr lang="ru-RU" sz="3200" dirty="0" smtClean="0">
                <a:solidFill>
                  <a:schemeClr val="tx2"/>
                </a:solidFill>
              </a:rPr>
              <a:t> </a:t>
            </a:r>
            <a:r>
              <a:rPr lang="en-US" sz="3200" dirty="0" smtClean="0">
                <a:solidFill>
                  <a:schemeClr val="tx2"/>
                </a:solidFill>
              </a:rPr>
              <a:t>Application Continuity</a:t>
            </a:r>
            <a:r>
              <a:rPr lang="ru-RU" sz="3200" dirty="0" smtClean="0">
                <a:solidFill>
                  <a:schemeClr val="tx2"/>
                </a:solidFill>
              </a:rPr>
              <a:t> прозрачно для приложения повторит операции на исправном узле кластера и выполнит </a:t>
            </a:r>
            <a:r>
              <a:rPr lang="en-US" sz="3200" dirty="0" smtClean="0">
                <a:solidFill>
                  <a:schemeClr val="tx2"/>
                </a:solidFill>
              </a:rPr>
              <a:t>COMMIT.</a:t>
            </a:r>
            <a:endParaRPr lang="ru-RU" sz="3200" dirty="0" smtClean="0">
              <a:solidFill>
                <a:schemeClr val="tx2"/>
              </a:solidFill>
            </a:endParaRPr>
          </a:p>
          <a:p>
            <a:pPr marL="0" marR="0" indent="0" algn="l" defTabSz="457200" rtl="0" eaLnBrk="1" fontAlgn="auto" latinLnBrk="0" hangingPunct="1">
              <a:lnSpc>
                <a:spcPct val="120000"/>
              </a:lnSpc>
              <a:spcBef>
                <a:spcPts val="0"/>
              </a:spcBef>
              <a:spcAft>
                <a:spcPts val="0"/>
              </a:spcAft>
              <a:buClrTx/>
              <a:buSzTx/>
              <a:buFontTx/>
              <a:buNone/>
              <a:tabLst/>
              <a:defRPr/>
            </a:pPr>
            <a:r>
              <a:rPr lang="en-US" sz="3200" dirty="0" smtClean="0">
                <a:solidFill>
                  <a:schemeClr val="tx2"/>
                </a:solidFill>
              </a:rPr>
              <a:t>If the transaction needs to be replayed, “Application Continuity” will submit all of the </a:t>
            </a:r>
            <a:r>
              <a:rPr lang="en-US" sz="3200" dirty="0" err="1" smtClean="0">
                <a:solidFill>
                  <a:schemeClr val="tx2"/>
                </a:solidFill>
              </a:rPr>
              <a:t>inflight</a:t>
            </a:r>
            <a:r>
              <a:rPr lang="en-US" sz="3200" dirty="0" smtClean="0">
                <a:solidFill>
                  <a:schemeClr val="tx2"/>
                </a:solidFill>
              </a:rPr>
              <a:t> work to a surviving node in the cluster and perform a commit. This all happens transparently to the application</a:t>
            </a:r>
          </a:p>
          <a:p>
            <a:pPr>
              <a:lnSpc>
                <a:spcPct val="120000"/>
              </a:lnSpc>
              <a:defRPr/>
            </a:pPr>
            <a:endParaRPr lang="ru-RU" sz="3200" dirty="0" smtClean="0">
              <a:latin typeface="Arial" charset="0"/>
              <a:ea typeface="ＭＳ Ｐゴシック" pitchFamily="34" charset="-128"/>
            </a:endParaRPr>
          </a:p>
          <a:p>
            <a:pPr>
              <a:lnSpc>
                <a:spcPct val="120000"/>
              </a:lnSpc>
              <a:defRPr/>
            </a:pPr>
            <a:r>
              <a:rPr lang="ru-RU" sz="3200" dirty="0" smtClean="0">
                <a:latin typeface="Arial" charset="0"/>
                <a:ea typeface="ＭＳ Ｐゴシック" pitchFamily="34" charset="-128"/>
              </a:rPr>
              <a:t>Драйвер </a:t>
            </a:r>
            <a:r>
              <a:rPr lang="en-US" sz="3200" dirty="0" err="1" smtClean="0">
                <a:latin typeface="Arial" charset="0"/>
                <a:ea typeface="ＭＳ Ｐゴシック" pitchFamily="34" charset="-128"/>
              </a:rPr>
              <a:t>jdbc</a:t>
            </a:r>
            <a:r>
              <a:rPr lang="en-US" sz="3200" dirty="0" smtClean="0">
                <a:latin typeface="Arial" charset="0"/>
                <a:ea typeface="ＭＳ Ｐゴシック" pitchFamily="34" charset="-128"/>
              </a:rPr>
              <a:t> </a:t>
            </a:r>
            <a:r>
              <a:rPr lang="ru-RU" sz="3200" dirty="0" smtClean="0">
                <a:latin typeface="Arial" charset="0"/>
                <a:ea typeface="ＭＳ Ｐゴシック" pitchFamily="34" charset="-128"/>
              </a:rPr>
              <a:t>определит сбой,</a:t>
            </a:r>
            <a:r>
              <a:rPr lang="ru-RU" sz="3200" baseline="0" dirty="0" smtClean="0">
                <a:latin typeface="Arial" charset="0"/>
                <a:ea typeface="ＭＳ Ｐゴシック" pitchFamily="34" charset="-128"/>
              </a:rPr>
              <a:t> </a:t>
            </a:r>
            <a:r>
              <a:rPr lang="ru-RU" sz="3200" dirty="0" smtClean="0">
                <a:latin typeface="Arial" charset="0"/>
                <a:ea typeface="ＭＳ Ｐゴシック" pitchFamily="34" charset="-128"/>
              </a:rPr>
              <a:t>найдёт</a:t>
            </a:r>
            <a:r>
              <a:rPr lang="ru-RU" sz="3200" baseline="0" dirty="0" smtClean="0">
                <a:latin typeface="Arial" charset="0"/>
                <a:ea typeface="ＭＳ Ｐゴシック" pitchFamily="34" charset="-128"/>
              </a:rPr>
              <a:t> исправный узел кластера и </a:t>
            </a:r>
          </a:p>
          <a:p>
            <a:pPr>
              <a:lnSpc>
                <a:spcPct val="120000"/>
              </a:lnSpc>
              <a:defRPr/>
            </a:pPr>
            <a:r>
              <a:rPr lang="ru-RU" sz="3200" baseline="0" dirty="0" smtClean="0">
                <a:latin typeface="Arial" charset="0"/>
                <a:ea typeface="ＭＳ Ｐゴシック" pitchFamily="34" charset="-128"/>
              </a:rPr>
              <a:t>используя </a:t>
            </a:r>
            <a:r>
              <a:rPr lang="en-US" sz="3200" dirty="0" smtClean="0">
                <a:solidFill>
                  <a:schemeClr val="tx2"/>
                </a:solidFill>
              </a:rPr>
              <a:t>“Transaction Guard”</a:t>
            </a:r>
            <a:r>
              <a:rPr lang="ru-RU" sz="3200" baseline="0" dirty="0" smtClean="0">
                <a:solidFill>
                  <a:schemeClr val="tx2"/>
                </a:solidFill>
              </a:rPr>
              <a:t> выяснит была ли транзакция зафиксирована или нет</a:t>
            </a:r>
            <a:endParaRPr lang="ru-RU" sz="3200" dirty="0" smtClean="0">
              <a:latin typeface="Arial" charset="0"/>
              <a:ea typeface="ＭＳ Ｐゴシック" pitchFamily="34" charset="-128"/>
            </a:endParaRPr>
          </a:p>
          <a:p>
            <a:pPr marL="0" marR="0" indent="0" algn="l" defTabSz="457200" rtl="0" eaLnBrk="1" fontAlgn="auto" latinLnBrk="0" hangingPunct="1">
              <a:lnSpc>
                <a:spcPct val="120000"/>
              </a:lnSpc>
              <a:spcBef>
                <a:spcPts val="0"/>
              </a:spcBef>
              <a:spcAft>
                <a:spcPts val="0"/>
              </a:spcAft>
              <a:buClrTx/>
              <a:buSzTx/>
              <a:buFontTx/>
              <a:buNone/>
              <a:tabLst/>
              <a:defRPr/>
            </a:pPr>
            <a:r>
              <a:rPr lang="en-US" sz="3200" dirty="0" smtClean="0">
                <a:solidFill>
                  <a:schemeClr val="tx2"/>
                </a:solidFill>
              </a:rPr>
              <a:t>The </a:t>
            </a:r>
            <a:r>
              <a:rPr lang="en-US" sz="3200" dirty="0" err="1" smtClean="0">
                <a:solidFill>
                  <a:schemeClr val="tx2"/>
                </a:solidFill>
              </a:rPr>
              <a:t>jdbc</a:t>
            </a:r>
            <a:r>
              <a:rPr lang="en-US" sz="3200" dirty="0" smtClean="0">
                <a:solidFill>
                  <a:schemeClr val="tx2"/>
                </a:solidFill>
              </a:rPr>
              <a:t> driver detects the failure and checks with an available node in the cluster, using “Transaction Guard”, whether the transaction committed or needs to be replayed</a:t>
            </a:r>
          </a:p>
          <a:p>
            <a:pPr>
              <a:lnSpc>
                <a:spcPct val="120000"/>
              </a:lnSpc>
              <a:defRPr/>
            </a:pPr>
            <a:endParaRPr lang="ru-RU" sz="3200" dirty="0" smtClean="0">
              <a:latin typeface="Arial" charset="0"/>
              <a:ea typeface="ＭＳ Ｐゴシック" pitchFamily="34" charset="-128"/>
            </a:endParaRPr>
          </a:p>
          <a:p>
            <a:pPr>
              <a:lnSpc>
                <a:spcPct val="120000"/>
              </a:lnSpc>
              <a:defRPr/>
            </a:pPr>
            <a:endParaRPr lang="ru-RU" sz="3200" dirty="0" smtClean="0">
              <a:latin typeface="Arial" charset="0"/>
              <a:ea typeface="ＭＳ Ｐゴシック" pitchFamily="34" charset="-128"/>
            </a:endParaRPr>
          </a:p>
          <a:p>
            <a:pPr>
              <a:lnSpc>
                <a:spcPct val="120000"/>
              </a:lnSpc>
              <a:defRPr/>
            </a:pPr>
            <a:r>
              <a:rPr lang="en-US" sz="3200" dirty="0" smtClean="0">
                <a:latin typeface="Arial" charset="0"/>
                <a:ea typeface="ＭＳ Ｐゴシック" pitchFamily="34" charset="-128"/>
              </a:rPr>
              <a:t>Customer </a:t>
            </a:r>
            <a:r>
              <a:rPr lang="en-US" sz="3200" dirty="0">
                <a:latin typeface="Arial" charset="0"/>
                <a:ea typeface="ＭＳ Ｐゴシック" pitchFamily="34" charset="-128"/>
              </a:rPr>
              <a:t>Pain Points:</a:t>
            </a:r>
          </a:p>
          <a:p>
            <a:pPr>
              <a:lnSpc>
                <a:spcPct val="120000"/>
              </a:lnSpc>
              <a:defRPr/>
            </a:pPr>
            <a:r>
              <a:rPr lang="en-US" sz="3200" dirty="0"/>
              <a:t>Database sessions outages (planned and unplanned) have a significant impact on the user experience.</a:t>
            </a:r>
          </a:p>
          <a:p>
            <a:pPr marL="659171" indent="-659171">
              <a:lnSpc>
                <a:spcPct val="120000"/>
              </a:lnSpc>
              <a:spcBef>
                <a:spcPts val="1742"/>
              </a:spcBef>
              <a:buClr>
                <a:srgbClr val="FF0000"/>
              </a:buClr>
              <a:buFont typeface="Arial" pitchFamily="34" charset="0"/>
              <a:buChar char="•"/>
              <a:tabLst>
                <a:tab pos="659171" algn="l"/>
                <a:tab pos="1194465" algn="l"/>
                <a:tab pos="1729762" algn="l"/>
                <a:tab pos="2265061" algn="l"/>
                <a:tab pos="2800359" algn="l"/>
                <a:tab pos="3335656" algn="l"/>
                <a:tab pos="3870953" algn="l"/>
                <a:tab pos="4406251" algn="l"/>
                <a:tab pos="4941548" algn="l"/>
                <a:tab pos="5476846" algn="l"/>
                <a:tab pos="6012144" algn="l"/>
                <a:tab pos="6547442" algn="l"/>
                <a:tab pos="7082739" algn="l"/>
                <a:tab pos="7618034" algn="l"/>
                <a:tab pos="8148909" algn="l"/>
                <a:tab pos="8684208" algn="l"/>
                <a:tab pos="9219503" algn="l"/>
                <a:tab pos="9754801" algn="l"/>
                <a:tab pos="10290099" algn="l"/>
                <a:tab pos="10825397" algn="l"/>
                <a:tab pos="11360694" algn="l"/>
                <a:tab pos="11856176" algn="l"/>
                <a:tab pos="12705572" algn="l"/>
                <a:tab pos="13550548" algn="l"/>
                <a:tab pos="14399946" algn="l"/>
                <a:tab pos="15244918" algn="l"/>
                <a:tab pos="16094316" algn="l"/>
                <a:tab pos="16939291" algn="l"/>
                <a:tab pos="17784264" algn="l"/>
                <a:tab pos="18633661" algn="l"/>
                <a:tab pos="19478636" algn="l"/>
                <a:tab pos="20328033" algn="l"/>
              </a:tabLst>
              <a:defRPr/>
            </a:pPr>
            <a:r>
              <a:rPr lang="en-US" sz="3200" dirty="0"/>
              <a:t>Doubtful outcome: users are left not knowing what happened to their funds transfers, orders, payments, bookings ...</a:t>
            </a:r>
          </a:p>
          <a:p>
            <a:pPr marL="659171" indent="-659171">
              <a:lnSpc>
                <a:spcPct val="120000"/>
              </a:lnSpc>
              <a:spcBef>
                <a:spcPts val="1742"/>
              </a:spcBef>
              <a:buClr>
                <a:srgbClr val="FF0000"/>
              </a:buClr>
              <a:buFont typeface="Arial" pitchFamily="34" charset="0"/>
              <a:buChar char="•"/>
              <a:tabLst>
                <a:tab pos="659171" algn="l"/>
                <a:tab pos="1194465" algn="l"/>
                <a:tab pos="1729762" algn="l"/>
                <a:tab pos="2265061" algn="l"/>
                <a:tab pos="2800359" algn="l"/>
                <a:tab pos="3335656" algn="l"/>
                <a:tab pos="3870953" algn="l"/>
                <a:tab pos="4406251" algn="l"/>
                <a:tab pos="4941548" algn="l"/>
                <a:tab pos="5476846" algn="l"/>
                <a:tab pos="6012144" algn="l"/>
                <a:tab pos="6547442" algn="l"/>
                <a:tab pos="7082739" algn="l"/>
                <a:tab pos="7618034" algn="l"/>
                <a:tab pos="8148909" algn="l"/>
                <a:tab pos="8684208" algn="l"/>
                <a:tab pos="9219503" algn="l"/>
                <a:tab pos="9754801" algn="l"/>
                <a:tab pos="10290099" algn="l"/>
                <a:tab pos="10825397" algn="l"/>
                <a:tab pos="11360694" algn="l"/>
                <a:tab pos="11856176" algn="l"/>
                <a:tab pos="12705572" algn="l"/>
                <a:tab pos="13550548" algn="l"/>
                <a:tab pos="14399946" algn="l"/>
                <a:tab pos="15244918" algn="l"/>
                <a:tab pos="16094316" algn="l"/>
                <a:tab pos="16939291" algn="l"/>
                <a:tab pos="17784264" algn="l"/>
                <a:tab pos="18633661" algn="l"/>
                <a:tab pos="19478636" algn="l"/>
                <a:tab pos="20328033" algn="l"/>
              </a:tabLst>
              <a:defRPr/>
            </a:pPr>
            <a:r>
              <a:rPr lang="en-US" sz="3200" dirty="0"/>
              <a:t>Usability: users see an error, lose screens of uncommitted data, and need to login again and re-enter or resubmit, sometimes leading to logical corruption.</a:t>
            </a:r>
          </a:p>
          <a:p>
            <a:pPr marL="659171" indent="-659171">
              <a:lnSpc>
                <a:spcPct val="120000"/>
              </a:lnSpc>
              <a:spcBef>
                <a:spcPts val="1742"/>
              </a:spcBef>
              <a:buClr>
                <a:srgbClr val="FF0000"/>
              </a:buClr>
              <a:buFont typeface="Arial" pitchFamily="34" charset="0"/>
              <a:buChar char="•"/>
              <a:tabLst>
                <a:tab pos="659171" algn="l"/>
                <a:tab pos="1194465" algn="l"/>
                <a:tab pos="1729762" algn="l"/>
                <a:tab pos="2265061" algn="l"/>
                <a:tab pos="2800359" algn="l"/>
                <a:tab pos="3335656" algn="l"/>
                <a:tab pos="3870953" algn="l"/>
                <a:tab pos="4406251" algn="l"/>
                <a:tab pos="4941548" algn="l"/>
                <a:tab pos="5476846" algn="l"/>
                <a:tab pos="6012144" algn="l"/>
                <a:tab pos="6547442" algn="l"/>
                <a:tab pos="7082739" algn="l"/>
                <a:tab pos="7618034" algn="l"/>
                <a:tab pos="8148909" algn="l"/>
                <a:tab pos="8684208" algn="l"/>
                <a:tab pos="9219503" algn="l"/>
                <a:tab pos="9754801" algn="l"/>
                <a:tab pos="10290099" algn="l"/>
                <a:tab pos="10825397" algn="l"/>
                <a:tab pos="11360694" algn="l"/>
                <a:tab pos="11856176" algn="l"/>
                <a:tab pos="12705572" algn="l"/>
                <a:tab pos="13550548" algn="l"/>
                <a:tab pos="14399946" algn="l"/>
                <a:tab pos="15244918" algn="l"/>
                <a:tab pos="16094316" algn="l"/>
                <a:tab pos="16939291" algn="l"/>
                <a:tab pos="17784264" algn="l"/>
                <a:tab pos="18633661" algn="l"/>
                <a:tab pos="19478636" algn="l"/>
                <a:tab pos="20328033" algn="l"/>
              </a:tabLst>
              <a:defRPr/>
            </a:pPr>
            <a:r>
              <a:rPr lang="en-US" sz="3200" dirty="0"/>
              <a:t>Disruption. DBA’s sometimes need to reboot mid-tiers.</a:t>
            </a:r>
          </a:p>
          <a:p>
            <a:pPr marL="1035151" indent="-1030176">
              <a:lnSpc>
                <a:spcPct val="120000"/>
              </a:lnSpc>
              <a:spcBef>
                <a:spcPts val="1358"/>
              </a:spcBef>
              <a:tabLst>
                <a:tab pos="1035151" algn="l"/>
                <a:tab pos="1512914" algn="l"/>
                <a:tab pos="1990677" algn="l"/>
                <a:tab pos="2468439" algn="l"/>
                <a:tab pos="2946200" algn="l"/>
                <a:tab pos="3423963" algn="l"/>
                <a:tab pos="3901725" algn="l"/>
                <a:tab pos="4379488" algn="l"/>
                <a:tab pos="4857250" algn="l"/>
                <a:tab pos="5335011" algn="l"/>
                <a:tab pos="5812774" algn="l"/>
                <a:tab pos="6290538" algn="l"/>
                <a:tab pos="6768298" algn="l"/>
                <a:tab pos="7246061" algn="l"/>
                <a:tab pos="7723824" algn="l"/>
                <a:tab pos="8201586" algn="l"/>
                <a:tab pos="8679348" algn="l"/>
                <a:tab pos="9157111" algn="l"/>
                <a:tab pos="9634873" algn="l"/>
                <a:tab pos="10112635" algn="l"/>
                <a:tab pos="10590397" algn="l"/>
                <a:tab pos="11346854" algn="l"/>
                <a:tab pos="12103312" algn="l"/>
                <a:tab pos="12859768" algn="l"/>
                <a:tab pos="13616226" algn="l"/>
                <a:tab pos="14372683" algn="l"/>
                <a:tab pos="15129140" algn="l"/>
                <a:tab pos="15885596" algn="l"/>
                <a:tab pos="16642053" algn="l"/>
                <a:tab pos="17398510" algn="l"/>
                <a:tab pos="18154967" algn="l"/>
                <a:tab pos="18911425" algn="l"/>
              </a:tabLst>
              <a:defRPr/>
            </a:pPr>
            <a:r>
              <a:rPr lang="en-US" sz="3200" dirty="0">
                <a:latin typeface="Arial" charset="0"/>
                <a:ea typeface="ＭＳ Ｐゴシック" pitchFamily="34" charset="-128"/>
              </a:rPr>
              <a:t>Developer Pain Points:</a:t>
            </a:r>
          </a:p>
          <a:p>
            <a:pPr marL="1035151" indent="-1030176">
              <a:lnSpc>
                <a:spcPct val="120000"/>
              </a:lnSpc>
              <a:spcBef>
                <a:spcPts val="1358"/>
              </a:spcBef>
              <a:tabLst>
                <a:tab pos="1035151" algn="l"/>
                <a:tab pos="1512914" algn="l"/>
                <a:tab pos="1990677" algn="l"/>
                <a:tab pos="2468439" algn="l"/>
                <a:tab pos="2946200" algn="l"/>
                <a:tab pos="3423963" algn="l"/>
                <a:tab pos="3901725" algn="l"/>
                <a:tab pos="4379488" algn="l"/>
                <a:tab pos="4857250" algn="l"/>
                <a:tab pos="5335011" algn="l"/>
                <a:tab pos="5812774" algn="l"/>
                <a:tab pos="6290538" algn="l"/>
                <a:tab pos="6768298" algn="l"/>
                <a:tab pos="7246061" algn="l"/>
                <a:tab pos="7723824" algn="l"/>
                <a:tab pos="8201586" algn="l"/>
                <a:tab pos="8679348" algn="l"/>
                <a:tab pos="9157111" algn="l"/>
                <a:tab pos="9634873" algn="l"/>
                <a:tab pos="10112635" algn="l"/>
                <a:tab pos="10590397" algn="l"/>
                <a:tab pos="11346854" algn="l"/>
                <a:tab pos="12103312" algn="l"/>
                <a:tab pos="12859768" algn="l"/>
                <a:tab pos="13616226" algn="l"/>
                <a:tab pos="14372683" algn="l"/>
                <a:tab pos="15129140" algn="l"/>
                <a:tab pos="15885596" algn="l"/>
                <a:tab pos="16642053" algn="l"/>
                <a:tab pos="17398510" algn="l"/>
                <a:tab pos="18154967" algn="l"/>
                <a:tab pos="18911425" algn="l"/>
              </a:tabLst>
              <a:defRPr/>
            </a:pPr>
            <a:r>
              <a:rPr lang="en-US" sz="3200" dirty="0">
                <a:cs typeface="Times New Roman" pitchFamily="16" charset="0"/>
              </a:rPr>
              <a:t>Current approach for outages places the onus on developers to write exception handling in every possible place.</a:t>
            </a:r>
          </a:p>
          <a:p>
            <a:pPr marL="1035151" indent="-1030176">
              <a:lnSpc>
                <a:spcPct val="120000"/>
              </a:lnSpc>
              <a:spcBef>
                <a:spcPts val="1358"/>
              </a:spcBef>
              <a:buClr>
                <a:srgbClr val="FF0000"/>
              </a:buClr>
              <a:buFont typeface="Arial" charset="0"/>
              <a:buChar char="•"/>
              <a:tabLst>
                <a:tab pos="1035151" algn="l"/>
                <a:tab pos="1512914" algn="l"/>
                <a:tab pos="1990677" algn="l"/>
                <a:tab pos="2468439" algn="l"/>
                <a:tab pos="2946200" algn="l"/>
                <a:tab pos="3423963" algn="l"/>
                <a:tab pos="3901725" algn="l"/>
                <a:tab pos="4379488" algn="l"/>
                <a:tab pos="4857250" algn="l"/>
                <a:tab pos="5335011" algn="l"/>
                <a:tab pos="5812774" algn="l"/>
                <a:tab pos="6290538" algn="l"/>
                <a:tab pos="6768298" algn="l"/>
                <a:tab pos="7246061" algn="l"/>
                <a:tab pos="7723824" algn="l"/>
                <a:tab pos="8201586" algn="l"/>
                <a:tab pos="8679348" algn="l"/>
                <a:tab pos="9157111" algn="l"/>
                <a:tab pos="9634873" algn="l"/>
                <a:tab pos="10112635" algn="l"/>
                <a:tab pos="10590397" algn="l"/>
                <a:tab pos="11346854" algn="l"/>
                <a:tab pos="12103312" algn="l"/>
                <a:tab pos="12859768" algn="l"/>
                <a:tab pos="13616226" algn="l"/>
                <a:tab pos="14372683" algn="l"/>
                <a:tab pos="15129140" algn="l"/>
                <a:tab pos="15885596" algn="l"/>
                <a:tab pos="16642053" algn="l"/>
                <a:tab pos="17398510" algn="l"/>
                <a:tab pos="18154967" algn="l"/>
                <a:tab pos="18911425" algn="l"/>
              </a:tabLst>
              <a:defRPr/>
            </a:pPr>
            <a:r>
              <a:rPr lang="en-US" sz="3200" dirty="0">
                <a:cs typeface="Times New Roman" pitchFamily="16" charset="0"/>
              </a:rPr>
              <a:t>Every code module needs exception code to know if transactions committed.</a:t>
            </a:r>
          </a:p>
          <a:p>
            <a:pPr marL="1035151" indent="-1030176" algn="just">
              <a:lnSpc>
                <a:spcPct val="120000"/>
              </a:lnSpc>
              <a:spcBef>
                <a:spcPts val="1358"/>
              </a:spcBef>
              <a:buClr>
                <a:srgbClr val="FF0000"/>
              </a:buClr>
              <a:buFont typeface="Arial" charset="0"/>
              <a:buChar char="•"/>
              <a:tabLst>
                <a:tab pos="1035151" algn="l"/>
                <a:tab pos="1512914" algn="l"/>
                <a:tab pos="1990677" algn="l"/>
                <a:tab pos="2468439" algn="l"/>
                <a:tab pos="2946200" algn="l"/>
                <a:tab pos="3423963" algn="l"/>
                <a:tab pos="3901725" algn="l"/>
                <a:tab pos="4379488" algn="l"/>
                <a:tab pos="4857250" algn="l"/>
                <a:tab pos="5335011" algn="l"/>
                <a:tab pos="5812774" algn="l"/>
                <a:tab pos="6290538" algn="l"/>
                <a:tab pos="6768298" algn="l"/>
                <a:tab pos="7246061" algn="l"/>
                <a:tab pos="7723824" algn="l"/>
                <a:tab pos="8201586" algn="l"/>
                <a:tab pos="8679348" algn="l"/>
                <a:tab pos="9157111" algn="l"/>
                <a:tab pos="9634873" algn="l"/>
                <a:tab pos="10112635" algn="l"/>
                <a:tab pos="10590397" algn="l"/>
                <a:tab pos="11346854" algn="l"/>
                <a:tab pos="12103312" algn="l"/>
                <a:tab pos="12859768" algn="l"/>
                <a:tab pos="13616226" algn="l"/>
                <a:tab pos="14372683" algn="l"/>
                <a:tab pos="15129140" algn="l"/>
                <a:tab pos="15885596" algn="l"/>
                <a:tab pos="16642053" algn="l"/>
                <a:tab pos="17398510" algn="l"/>
                <a:tab pos="18154967" algn="l"/>
                <a:tab pos="18911425" algn="l"/>
              </a:tabLst>
              <a:defRPr/>
            </a:pPr>
            <a:r>
              <a:rPr lang="en-US" sz="3200" dirty="0">
                <a:cs typeface="Times New Roman" pitchFamily="16" charset="0"/>
              </a:rPr>
              <a:t>Exception handling must work for all transaction sources. </a:t>
            </a:r>
          </a:p>
          <a:p>
            <a:pPr marL="1035151" indent="-1030176" algn="just">
              <a:lnSpc>
                <a:spcPct val="120000"/>
              </a:lnSpc>
              <a:spcBef>
                <a:spcPts val="1358"/>
              </a:spcBef>
              <a:buClr>
                <a:srgbClr val="FF0000"/>
              </a:buClr>
              <a:buFont typeface="Arial" charset="0"/>
              <a:buChar char="•"/>
              <a:tabLst>
                <a:tab pos="1035151" algn="l"/>
                <a:tab pos="1512914" algn="l"/>
                <a:tab pos="1990677" algn="l"/>
                <a:tab pos="2468439" algn="l"/>
                <a:tab pos="2946200" algn="l"/>
                <a:tab pos="3423963" algn="l"/>
                <a:tab pos="3901725" algn="l"/>
                <a:tab pos="4379488" algn="l"/>
                <a:tab pos="4857250" algn="l"/>
                <a:tab pos="5335011" algn="l"/>
                <a:tab pos="5812774" algn="l"/>
                <a:tab pos="6290538" algn="l"/>
                <a:tab pos="6768298" algn="l"/>
                <a:tab pos="7246061" algn="l"/>
                <a:tab pos="7723824" algn="l"/>
                <a:tab pos="8201586" algn="l"/>
                <a:tab pos="8679348" algn="l"/>
                <a:tab pos="9157111" algn="l"/>
                <a:tab pos="9634873" algn="l"/>
                <a:tab pos="10112635" algn="l"/>
                <a:tab pos="10590397" algn="l"/>
                <a:tab pos="11346854" algn="l"/>
                <a:tab pos="12103312" algn="l"/>
                <a:tab pos="12859768" algn="l"/>
                <a:tab pos="13616226" algn="l"/>
                <a:tab pos="14372683" algn="l"/>
                <a:tab pos="15129140" algn="l"/>
                <a:tab pos="15885596" algn="l"/>
                <a:tab pos="16642053" algn="l"/>
                <a:tab pos="17398510" algn="l"/>
                <a:tab pos="18154967" algn="l"/>
                <a:tab pos="18911425" algn="l"/>
              </a:tabLst>
              <a:defRPr/>
            </a:pPr>
            <a:r>
              <a:rPr lang="en-US" sz="3200" dirty="0">
                <a:cs typeface="Times New Roman" pitchFamily="16" charset="0"/>
              </a:rPr>
              <a:t>Rebuilding non-transactional state is near impossible for an application that is modifying state at runtime.</a:t>
            </a:r>
          </a:p>
          <a:p>
            <a:pPr>
              <a:defRPr/>
            </a:pPr>
            <a:endParaRPr lang="en-US" dirty="0" smtClean="0">
              <a:latin typeface="Arial" charset="0"/>
              <a:ea typeface="ＭＳ Ｐゴシック" pitchFamily="34" charset="-128"/>
            </a:endParaRPr>
          </a:p>
          <a:p>
            <a:pPr>
              <a:defRPr/>
            </a:pPr>
            <a:endParaRPr lang="en-US" dirty="0" smtClean="0">
              <a:latin typeface="Arial" charset="0"/>
              <a:ea typeface="ＭＳ Ｐゴシック" pitchFamily="34" charset="-128"/>
            </a:endParaRPr>
          </a:p>
          <a:p>
            <a:pPr>
              <a:defRPr/>
            </a:pPr>
            <a:endParaRPr lang="en-US" dirty="0"/>
          </a:p>
        </p:txBody>
      </p:sp>
      <p:sp>
        <p:nvSpPr>
          <p:cNvPr id="45060" name="Slide Number Placeholder 3"/>
          <p:cNvSpPr>
            <a:spLocks noGrp="1"/>
          </p:cNvSpPr>
          <p:nvPr>
            <p:ph type="sldNum" sz="quarter"/>
          </p:nvPr>
        </p:nvSpPr>
        <p:spPr>
          <a:noFill/>
        </p:spPr>
        <p:txBody>
          <a:bodyPr/>
          <a:lstStyle/>
          <a:p>
            <a:pPr eaLnBrk="0"/>
            <a:fld id="{3FFD1ADC-7049-45DC-ADFB-75A8F287F47E}" type="slidenum">
              <a:rPr lang="en-US" smtClean="0">
                <a:solidFill>
                  <a:schemeClr val="tx1"/>
                </a:solidFill>
                <a:latin typeface="Times" pitchFamily="18" charset="0"/>
                <a:ea typeface="ＭＳ Ｐゴシック" pitchFamily="34" charset="-128"/>
              </a:rPr>
              <a:pPr eaLnBrk="0"/>
              <a:t>14</a:t>
            </a:fld>
            <a:endParaRPr lang="en-US" dirty="0" smtClean="0">
              <a:solidFill>
                <a:schemeClr val="tx1"/>
              </a:solidFill>
              <a:latin typeface="Times" pitchFamily="18" charset="0"/>
              <a:ea typeface="ＭＳ Ｐゴシック" pitchFamily="34"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25000" lnSpcReduction="20000"/>
          </a:bodyPr>
          <a:lstStyle/>
          <a:p>
            <a:pPr>
              <a:lnSpc>
                <a:spcPct val="120000"/>
              </a:lnSpc>
              <a:defRPr/>
            </a:pPr>
            <a:r>
              <a:rPr lang="ru-RU" sz="3200" dirty="0" smtClean="0">
                <a:solidFill>
                  <a:schemeClr val="tx2"/>
                </a:solidFill>
              </a:rPr>
              <a:t>Пользователь получит подтверждение , что заказ товара был успешно выполнен </a:t>
            </a:r>
          </a:p>
          <a:p>
            <a:pPr>
              <a:lnSpc>
                <a:spcPct val="120000"/>
              </a:lnSpc>
              <a:defRPr/>
            </a:pPr>
            <a:r>
              <a:rPr lang="en-US" sz="3200" dirty="0" smtClean="0">
                <a:solidFill>
                  <a:schemeClr val="tx2"/>
                </a:solidFill>
              </a:rPr>
              <a:t>The user receives confirmation that his order has been successfully completed.</a:t>
            </a:r>
            <a:endParaRPr lang="ru-RU" sz="3200" dirty="0" smtClean="0">
              <a:latin typeface="Arial" charset="0"/>
              <a:ea typeface="ＭＳ Ｐゴシック" pitchFamily="34" charset="-128"/>
            </a:endParaRPr>
          </a:p>
          <a:p>
            <a:pPr>
              <a:lnSpc>
                <a:spcPct val="120000"/>
              </a:lnSpc>
              <a:defRPr/>
            </a:pPr>
            <a:endParaRPr lang="ru-RU" sz="3200" dirty="0" smtClean="0">
              <a:latin typeface="Arial" charset="0"/>
              <a:ea typeface="ＭＳ Ｐゴシック" pitchFamily="34" charset="-128"/>
            </a:endParaRPr>
          </a:p>
          <a:p>
            <a:pPr>
              <a:lnSpc>
                <a:spcPct val="120000"/>
              </a:lnSpc>
              <a:defRPr/>
            </a:pPr>
            <a:r>
              <a:rPr lang="en-US" sz="3200" dirty="0" smtClean="0">
                <a:latin typeface="Arial" charset="0"/>
                <a:ea typeface="ＭＳ Ｐゴシック" pitchFamily="34" charset="-128"/>
              </a:rPr>
              <a:t>Customer </a:t>
            </a:r>
            <a:r>
              <a:rPr lang="en-US" sz="3200" dirty="0">
                <a:latin typeface="Arial" charset="0"/>
                <a:ea typeface="ＭＳ Ｐゴシック" pitchFamily="34" charset="-128"/>
              </a:rPr>
              <a:t>Pain Points:</a:t>
            </a:r>
          </a:p>
          <a:p>
            <a:pPr>
              <a:lnSpc>
                <a:spcPct val="120000"/>
              </a:lnSpc>
              <a:defRPr/>
            </a:pPr>
            <a:r>
              <a:rPr lang="en-US" sz="3200" dirty="0"/>
              <a:t>Database sessions outages (planned and unplanned) have a significant impact on the user experience.</a:t>
            </a:r>
          </a:p>
          <a:p>
            <a:pPr marL="659171" indent="-659171">
              <a:lnSpc>
                <a:spcPct val="120000"/>
              </a:lnSpc>
              <a:spcBef>
                <a:spcPts val="1742"/>
              </a:spcBef>
              <a:buClr>
                <a:srgbClr val="FF0000"/>
              </a:buClr>
              <a:buFont typeface="Arial" pitchFamily="34" charset="0"/>
              <a:buChar char="•"/>
              <a:tabLst>
                <a:tab pos="659171" algn="l"/>
                <a:tab pos="1194465" algn="l"/>
                <a:tab pos="1729762" algn="l"/>
                <a:tab pos="2265061" algn="l"/>
                <a:tab pos="2800359" algn="l"/>
                <a:tab pos="3335656" algn="l"/>
                <a:tab pos="3870953" algn="l"/>
                <a:tab pos="4406251" algn="l"/>
                <a:tab pos="4941548" algn="l"/>
                <a:tab pos="5476846" algn="l"/>
                <a:tab pos="6012144" algn="l"/>
                <a:tab pos="6547442" algn="l"/>
                <a:tab pos="7082739" algn="l"/>
                <a:tab pos="7618034" algn="l"/>
                <a:tab pos="8148909" algn="l"/>
                <a:tab pos="8684208" algn="l"/>
                <a:tab pos="9219503" algn="l"/>
                <a:tab pos="9754801" algn="l"/>
                <a:tab pos="10290099" algn="l"/>
                <a:tab pos="10825397" algn="l"/>
                <a:tab pos="11360694" algn="l"/>
                <a:tab pos="11856176" algn="l"/>
                <a:tab pos="12705572" algn="l"/>
                <a:tab pos="13550548" algn="l"/>
                <a:tab pos="14399946" algn="l"/>
                <a:tab pos="15244918" algn="l"/>
                <a:tab pos="16094316" algn="l"/>
                <a:tab pos="16939291" algn="l"/>
                <a:tab pos="17784264" algn="l"/>
                <a:tab pos="18633661" algn="l"/>
                <a:tab pos="19478636" algn="l"/>
                <a:tab pos="20328033" algn="l"/>
              </a:tabLst>
              <a:defRPr/>
            </a:pPr>
            <a:r>
              <a:rPr lang="en-US" sz="3200" dirty="0"/>
              <a:t>Doubtful outcome: users are left not knowing what happened to their funds transfers, orders, payments, bookings ...</a:t>
            </a:r>
          </a:p>
          <a:p>
            <a:pPr marL="659171" indent="-659171">
              <a:lnSpc>
                <a:spcPct val="120000"/>
              </a:lnSpc>
              <a:spcBef>
                <a:spcPts val="1742"/>
              </a:spcBef>
              <a:buClr>
                <a:srgbClr val="FF0000"/>
              </a:buClr>
              <a:buFont typeface="Arial" pitchFamily="34" charset="0"/>
              <a:buChar char="•"/>
              <a:tabLst>
                <a:tab pos="659171" algn="l"/>
                <a:tab pos="1194465" algn="l"/>
                <a:tab pos="1729762" algn="l"/>
                <a:tab pos="2265061" algn="l"/>
                <a:tab pos="2800359" algn="l"/>
                <a:tab pos="3335656" algn="l"/>
                <a:tab pos="3870953" algn="l"/>
                <a:tab pos="4406251" algn="l"/>
                <a:tab pos="4941548" algn="l"/>
                <a:tab pos="5476846" algn="l"/>
                <a:tab pos="6012144" algn="l"/>
                <a:tab pos="6547442" algn="l"/>
                <a:tab pos="7082739" algn="l"/>
                <a:tab pos="7618034" algn="l"/>
                <a:tab pos="8148909" algn="l"/>
                <a:tab pos="8684208" algn="l"/>
                <a:tab pos="9219503" algn="l"/>
                <a:tab pos="9754801" algn="l"/>
                <a:tab pos="10290099" algn="l"/>
                <a:tab pos="10825397" algn="l"/>
                <a:tab pos="11360694" algn="l"/>
                <a:tab pos="11856176" algn="l"/>
                <a:tab pos="12705572" algn="l"/>
                <a:tab pos="13550548" algn="l"/>
                <a:tab pos="14399946" algn="l"/>
                <a:tab pos="15244918" algn="l"/>
                <a:tab pos="16094316" algn="l"/>
                <a:tab pos="16939291" algn="l"/>
                <a:tab pos="17784264" algn="l"/>
                <a:tab pos="18633661" algn="l"/>
                <a:tab pos="19478636" algn="l"/>
                <a:tab pos="20328033" algn="l"/>
              </a:tabLst>
              <a:defRPr/>
            </a:pPr>
            <a:r>
              <a:rPr lang="en-US" sz="3200" dirty="0"/>
              <a:t>Usability: users see an error, lose screens of uncommitted data, and need to login again and re-enter or resubmit, sometimes leading to logical corruption.</a:t>
            </a:r>
          </a:p>
          <a:p>
            <a:pPr marL="659171" indent="-659171">
              <a:lnSpc>
                <a:spcPct val="120000"/>
              </a:lnSpc>
              <a:spcBef>
                <a:spcPts val="1742"/>
              </a:spcBef>
              <a:buClr>
                <a:srgbClr val="FF0000"/>
              </a:buClr>
              <a:buFont typeface="Arial" pitchFamily="34" charset="0"/>
              <a:buChar char="•"/>
              <a:tabLst>
                <a:tab pos="659171" algn="l"/>
                <a:tab pos="1194465" algn="l"/>
                <a:tab pos="1729762" algn="l"/>
                <a:tab pos="2265061" algn="l"/>
                <a:tab pos="2800359" algn="l"/>
                <a:tab pos="3335656" algn="l"/>
                <a:tab pos="3870953" algn="l"/>
                <a:tab pos="4406251" algn="l"/>
                <a:tab pos="4941548" algn="l"/>
                <a:tab pos="5476846" algn="l"/>
                <a:tab pos="6012144" algn="l"/>
                <a:tab pos="6547442" algn="l"/>
                <a:tab pos="7082739" algn="l"/>
                <a:tab pos="7618034" algn="l"/>
                <a:tab pos="8148909" algn="l"/>
                <a:tab pos="8684208" algn="l"/>
                <a:tab pos="9219503" algn="l"/>
                <a:tab pos="9754801" algn="l"/>
                <a:tab pos="10290099" algn="l"/>
                <a:tab pos="10825397" algn="l"/>
                <a:tab pos="11360694" algn="l"/>
                <a:tab pos="11856176" algn="l"/>
                <a:tab pos="12705572" algn="l"/>
                <a:tab pos="13550548" algn="l"/>
                <a:tab pos="14399946" algn="l"/>
                <a:tab pos="15244918" algn="l"/>
                <a:tab pos="16094316" algn="l"/>
                <a:tab pos="16939291" algn="l"/>
                <a:tab pos="17784264" algn="l"/>
                <a:tab pos="18633661" algn="l"/>
                <a:tab pos="19478636" algn="l"/>
                <a:tab pos="20328033" algn="l"/>
              </a:tabLst>
              <a:defRPr/>
            </a:pPr>
            <a:r>
              <a:rPr lang="en-US" sz="3200" dirty="0"/>
              <a:t>Disruption. DBA’s sometimes need to reboot mid-tiers.</a:t>
            </a:r>
          </a:p>
          <a:p>
            <a:pPr marL="1035151" indent="-1030176">
              <a:lnSpc>
                <a:spcPct val="120000"/>
              </a:lnSpc>
              <a:spcBef>
                <a:spcPts val="1358"/>
              </a:spcBef>
              <a:tabLst>
                <a:tab pos="1035151" algn="l"/>
                <a:tab pos="1512914" algn="l"/>
                <a:tab pos="1990677" algn="l"/>
                <a:tab pos="2468439" algn="l"/>
                <a:tab pos="2946200" algn="l"/>
                <a:tab pos="3423963" algn="l"/>
                <a:tab pos="3901725" algn="l"/>
                <a:tab pos="4379488" algn="l"/>
                <a:tab pos="4857250" algn="l"/>
                <a:tab pos="5335011" algn="l"/>
                <a:tab pos="5812774" algn="l"/>
                <a:tab pos="6290538" algn="l"/>
                <a:tab pos="6768298" algn="l"/>
                <a:tab pos="7246061" algn="l"/>
                <a:tab pos="7723824" algn="l"/>
                <a:tab pos="8201586" algn="l"/>
                <a:tab pos="8679348" algn="l"/>
                <a:tab pos="9157111" algn="l"/>
                <a:tab pos="9634873" algn="l"/>
                <a:tab pos="10112635" algn="l"/>
                <a:tab pos="10590397" algn="l"/>
                <a:tab pos="11346854" algn="l"/>
                <a:tab pos="12103312" algn="l"/>
                <a:tab pos="12859768" algn="l"/>
                <a:tab pos="13616226" algn="l"/>
                <a:tab pos="14372683" algn="l"/>
                <a:tab pos="15129140" algn="l"/>
                <a:tab pos="15885596" algn="l"/>
                <a:tab pos="16642053" algn="l"/>
                <a:tab pos="17398510" algn="l"/>
                <a:tab pos="18154967" algn="l"/>
                <a:tab pos="18911425" algn="l"/>
              </a:tabLst>
              <a:defRPr/>
            </a:pPr>
            <a:r>
              <a:rPr lang="en-US" sz="3200" dirty="0">
                <a:latin typeface="Arial" charset="0"/>
                <a:ea typeface="ＭＳ Ｐゴシック" pitchFamily="34" charset="-128"/>
              </a:rPr>
              <a:t>Developer Pain Points:</a:t>
            </a:r>
          </a:p>
          <a:p>
            <a:pPr marL="1035151" indent="-1030176">
              <a:lnSpc>
                <a:spcPct val="120000"/>
              </a:lnSpc>
              <a:spcBef>
                <a:spcPts val="1358"/>
              </a:spcBef>
              <a:tabLst>
                <a:tab pos="1035151" algn="l"/>
                <a:tab pos="1512914" algn="l"/>
                <a:tab pos="1990677" algn="l"/>
                <a:tab pos="2468439" algn="l"/>
                <a:tab pos="2946200" algn="l"/>
                <a:tab pos="3423963" algn="l"/>
                <a:tab pos="3901725" algn="l"/>
                <a:tab pos="4379488" algn="l"/>
                <a:tab pos="4857250" algn="l"/>
                <a:tab pos="5335011" algn="l"/>
                <a:tab pos="5812774" algn="l"/>
                <a:tab pos="6290538" algn="l"/>
                <a:tab pos="6768298" algn="l"/>
                <a:tab pos="7246061" algn="l"/>
                <a:tab pos="7723824" algn="l"/>
                <a:tab pos="8201586" algn="l"/>
                <a:tab pos="8679348" algn="l"/>
                <a:tab pos="9157111" algn="l"/>
                <a:tab pos="9634873" algn="l"/>
                <a:tab pos="10112635" algn="l"/>
                <a:tab pos="10590397" algn="l"/>
                <a:tab pos="11346854" algn="l"/>
                <a:tab pos="12103312" algn="l"/>
                <a:tab pos="12859768" algn="l"/>
                <a:tab pos="13616226" algn="l"/>
                <a:tab pos="14372683" algn="l"/>
                <a:tab pos="15129140" algn="l"/>
                <a:tab pos="15885596" algn="l"/>
                <a:tab pos="16642053" algn="l"/>
                <a:tab pos="17398510" algn="l"/>
                <a:tab pos="18154967" algn="l"/>
                <a:tab pos="18911425" algn="l"/>
              </a:tabLst>
              <a:defRPr/>
            </a:pPr>
            <a:r>
              <a:rPr lang="en-US" sz="3200" dirty="0">
                <a:cs typeface="Times New Roman" pitchFamily="16" charset="0"/>
              </a:rPr>
              <a:t>Current approach for outages places the onus on developers to write exception handling in every possible place.</a:t>
            </a:r>
          </a:p>
          <a:p>
            <a:pPr marL="1035151" indent="-1030176">
              <a:lnSpc>
                <a:spcPct val="120000"/>
              </a:lnSpc>
              <a:spcBef>
                <a:spcPts val="1358"/>
              </a:spcBef>
              <a:buClr>
                <a:srgbClr val="FF0000"/>
              </a:buClr>
              <a:buFont typeface="Arial" charset="0"/>
              <a:buChar char="•"/>
              <a:tabLst>
                <a:tab pos="1035151" algn="l"/>
                <a:tab pos="1512914" algn="l"/>
                <a:tab pos="1990677" algn="l"/>
                <a:tab pos="2468439" algn="l"/>
                <a:tab pos="2946200" algn="l"/>
                <a:tab pos="3423963" algn="l"/>
                <a:tab pos="3901725" algn="l"/>
                <a:tab pos="4379488" algn="l"/>
                <a:tab pos="4857250" algn="l"/>
                <a:tab pos="5335011" algn="l"/>
                <a:tab pos="5812774" algn="l"/>
                <a:tab pos="6290538" algn="l"/>
                <a:tab pos="6768298" algn="l"/>
                <a:tab pos="7246061" algn="l"/>
                <a:tab pos="7723824" algn="l"/>
                <a:tab pos="8201586" algn="l"/>
                <a:tab pos="8679348" algn="l"/>
                <a:tab pos="9157111" algn="l"/>
                <a:tab pos="9634873" algn="l"/>
                <a:tab pos="10112635" algn="l"/>
                <a:tab pos="10590397" algn="l"/>
                <a:tab pos="11346854" algn="l"/>
                <a:tab pos="12103312" algn="l"/>
                <a:tab pos="12859768" algn="l"/>
                <a:tab pos="13616226" algn="l"/>
                <a:tab pos="14372683" algn="l"/>
                <a:tab pos="15129140" algn="l"/>
                <a:tab pos="15885596" algn="l"/>
                <a:tab pos="16642053" algn="l"/>
                <a:tab pos="17398510" algn="l"/>
                <a:tab pos="18154967" algn="l"/>
                <a:tab pos="18911425" algn="l"/>
              </a:tabLst>
              <a:defRPr/>
            </a:pPr>
            <a:r>
              <a:rPr lang="en-US" sz="3200" dirty="0">
                <a:cs typeface="Times New Roman" pitchFamily="16" charset="0"/>
              </a:rPr>
              <a:t>Every code module needs exception code to know if transactions committed.</a:t>
            </a:r>
          </a:p>
          <a:p>
            <a:pPr marL="1035151" indent="-1030176" algn="just">
              <a:lnSpc>
                <a:spcPct val="120000"/>
              </a:lnSpc>
              <a:spcBef>
                <a:spcPts val="1358"/>
              </a:spcBef>
              <a:buClr>
                <a:srgbClr val="FF0000"/>
              </a:buClr>
              <a:buFont typeface="Arial" charset="0"/>
              <a:buChar char="•"/>
              <a:tabLst>
                <a:tab pos="1035151" algn="l"/>
                <a:tab pos="1512914" algn="l"/>
                <a:tab pos="1990677" algn="l"/>
                <a:tab pos="2468439" algn="l"/>
                <a:tab pos="2946200" algn="l"/>
                <a:tab pos="3423963" algn="l"/>
                <a:tab pos="3901725" algn="l"/>
                <a:tab pos="4379488" algn="l"/>
                <a:tab pos="4857250" algn="l"/>
                <a:tab pos="5335011" algn="l"/>
                <a:tab pos="5812774" algn="l"/>
                <a:tab pos="6290538" algn="l"/>
                <a:tab pos="6768298" algn="l"/>
                <a:tab pos="7246061" algn="l"/>
                <a:tab pos="7723824" algn="l"/>
                <a:tab pos="8201586" algn="l"/>
                <a:tab pos="8679348" algn="l"/>
                <a:tab pos="9157111" algn="l"/>
                <a:tab pos="9634873" algn="l"/>
                <a:tab pos="10112635" algn="l"/>
                <a:tab pos="10590397" algn="l"/>
                <a:tab pos="11346854" algn="l"/>
                <a:tab pos="12103312" algn="l"/>
                <a:tab pos="12859768" algn="l"/>
                <a:tab pos="13616226" algn="l"/>
                <a:tab pos="14372683" algn="l"/>
                <a:tab pos="15129140" algn="l"/>
                <a:tab pos="15885596" algn="l"/>
                <a:tab pos="16642053" algn="l"/>
                <a:tab pos="17398510" algn="l"/>
                <a:tab pos="18154967" algn="l"/>
                <a:tab pos="18911425" algn="l"/>
              </a:tabLst>
              <a:defRPr/>
            </a:pPr>
            <a:r>
              <a:rPr lang="en-US" sz="3200" dirty="0">
                <a:cs typeface="Times New Roman" pitchFamily="16" charset="0"/>
              </a:rPr>
              <a:t>Exception handling must work for all transaction sources. </a:t>
            </a:r>
          </a:p>
          <a:p>
            <a:pPr marL="1035151" indent="-1030176" algn="just">
              <a:lnSpc>
                <a:spcPct val="120000"/>
              </a:lnSpc>
              <a:spcBef>
                <a:spcPts val="1358"/>
              </a:spcBef>
              <a:buClr>
                <a:srgbClr val="FF0000"/>
              </a:buClr>
              <a:buFont typeface="Arial" charset="0"/>
              <a:buChar char="•"/>
              <a:tabLst>
                <a:tab pos="1035151" algn="l"/>
                <a:tab pos="1512914" algn="l"/>
                <a:tab pos="1990677" algn="l"/>
                <a:tab pos="2468439" algn="l"/>
                <a:tab pos="2946200" algn="l"/>
                <a:tab pos="3423963" algn="l"/>
                <a:tab pos="3901725" algn="l"/>
                <a:tab pos="4379488" algn="l"/>
                <a:tab pos="4857250" algn="l"/>
                <a:tab pos="5335011" algn="l"/>
                <a:tab pos="5812774" algn="l"/>
                <a:tab pos="6290538" algn="l"/>
                <a:tab pos="6768298" algn="l"/>
                <a:tab pos="7246061" algn="l"/>
                <a:tab pos="7723824" algn="l"/>
                <a:tab pos="8201586" algn="l"/>
                <a:tab pos="8679348" algn="l"/>
                <a:tab pos="9157111" algn="l"/>
                <a:tab pos="9634873" algn="l"/>
                <a:tab pos="10112635" algn="l"/>
                <a:tab pos="10590397" algn="l"/>
                <a:tab pos="11346854" algn="l"/>
                <a:tab pos="12103312" algn="l"/>
                <a:tab pos="12859768" algn="l"/>
                <a:tab pos="13616226" algn="l"/>
                <a:tab pos="14372683" algn="l"/>
                <a:tab pos="15129140" algn="l"/>
                <a:tab pos="15885596" algn="l"/>
                <a:tab pos="16642053" algn="l"/>
                <a:tab pos="17398510" algn="l"/>
                <a:tab pos="18154967" algn="l"/>
                <a:tab pos="18911425" algn="l"/>
              </a:tabLst>
              <a:defRPr/>
            </a:pPr>
            <a:r>
              <a:rPr lang="en-US" sz="3200" dirty="0">
                <a:cs typeface="Times New Roman" pitchFamily="16" charset="0"/>
              </a:rPr>
              <a:t>Rebuilding non-transactional state is near impossible for an application that is modifying state at runtime.</a:t>
            </a:r>
          </a:p>
          <a:p>
            <a:pPr>
              <a:defRPr/>
            </a:pPr>
            <a:endParaRPr lang="en-US" dirty="0" smtClean="0">
              <a:latin typeface="Arial" charset="0"/>
              <a:ea typeface="ＭＳ Ｐゴシック" pitchFamily="34" charset="-128"/>
            </a:endParaRPr>
          </a:p>
          <a:p>
            <a:pPr>
              <a:defRPr/>
            </a:pPr>
            <a:endParaRPr lang="en-US" dirty="0" smtClean="0">
              <a:latin typeface="Arial" charset="0"/>
              <a:ea typeface="ＭＳ Ｐゴシック" pitchFamily="34" charset="-128"/>
            </a:endParaRPr>
          </a:p>
          <a:p>
            <a:pPr>
              <a:defRPr/>
            </a:pPr>
            <a:endParaRPr lang="en-US" dirty="0"/>
          </a:p>
        </p:txBody>
      </p:sp>
      <p:sp>
        <p:nvSpPr>
          <p:cNvPr id="45060" name="Slide Number Placeholder 3"/>
          <p:cNvSpPr>
            <a:spLocks noGrp="1"/>
          </p:cNvSpPr>
          <p:nvPr>
            <p:ph type="sldNum" sz="quarter"/>
          </p:nvPr>
        </p:nvSpPr>
        <p:spPr>
          <a:noFill/>
        </p:spPr>
        <p:txBody>
          <a:bodyPr/>
          <a:lstStyle/>
          <a:p>
            <a:pPr eaLnBrk="0"/>
            <a:fld id="{3FFD1ADC-7049-45DC-ADFB-75A8F287F47E}" type="slidenum">
              <a:rPr lang="en-US" smtClean="0">
                <a:solidFill>
                  <a:schemeClr val="tx1"/>
                </a:solidFill>
                <a:latin typeface="Times" pitchFamily="18" charset="0"/>
                <a:ea typeface="ＭＳ Ｐゴシック" pitchFamily="34" charset="-128"/>
              </a:rPr>
              <a:pPr eaLnBrk="0"/>
              <a:t>15</a:t>
            </a:fld>
            <a:endParaRPr lang="en-US" dirty="0" smtClean="0">
              <a:solidFill>
                <a:schemeClr val="tx1"/>
              </a:solidFill>
              <a:latin typeface="Times" pitchFamily="18" charset="0"/>
              <a:ea typeface="ＭＳ Ｐゴシック" pitchFamily="34"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2600" dirty="0" smtClean="0"/>
              <a:t>Challenges</a:t>
            </a:r>
          </a:p>
          <a:p>
            <a:pPr lvl="1"/>
            <a:r>
              <a:rPr lang="en-US" dirty="0" smtClean="0"/>
              <a:t>Database utilization hampered by geographic fragmentation</a:t>
            </a:r>
          </a:p>
          <a:p>
            <a:pPr lvl="1"/>
            <a:r>
              <a:rPr lang="en-US" dirty="0" smtClean="0"/>
              <a:t>Load balancing and fault tolerance hard to automate globally</a:t>
            </a:r>
          </a:p>
          <a:p>
            <a:pPr lvl="1"/>
            <a:r>
              <a:rPr lang="en-US" dirty="0" smtClean="0"/>
              <a:t>Resource allocation and management dictated by geography</a:t>
            </a:r>
          </a:p>
          <a:p>
            <a:r>
              <a:rPr lang="en-US" sz="2600" dirty="0" smtClean="0"/>
              <a:t>Resulting in</a:t>
            </a:r>
          </a:p>
          <a:p>
            <a:pPr lvl="1"/>
            <a:r>
              <a:rPr lang="en-US" dirty="0" smtClean="0"/>
              <a:t>Sub-optimal resource utilization</a:t>
            </a:r>
          </a:p>
          <a:p>
            <a:pPr lvl="1"/>
            <a:r>
              <a:rPr lang="en-US" dirty="0" smtClean="0"/>
              <a:t>Hampered or no enterprise-wide data integration</a:t>
            </a:r>
          </a:p>
          <a:p>
            <a:pPr lvl="1"/>
            <a:r>
              <a:rPr lang="en-US" dirty="0" smtClean="0"/>
              <a:t>Unclear strategy for consolidation &amp; distribution candidates</a:t>
            </a:r>
          </a:p>
          <a:p>
            <a:endParaRPr lang="en-US" dirty="0"/>
          </a:p>
        </p:txBody>
      </p:sp>
      <p:sp>
        <p:nvSpPr>
          <p:cNvPr id="4" name="Slide Number Placeholder 3"/>
          <p:cNvSpPr>
            <a:spLocks noGrp="1"/>
          </p:cNvSpPr>
          <p:nvPr>
            <p:ph type="sldNum" sz="quarter" idx="10"/>
          </p:nvPr>
        </p:nvSpPr>
        <p:spPr/>
        <p:txBody>
          <a:bodyPr/>
          <a:lstStyle/>
          <a:p>
            <a:pPr>
              <a:defRPr/>
            </a:pPr>
            <a:fld id="{A288E347-A5C1-4164-8BAA-52A58FB948B7}" type="slidenum">
              <a:rPr lang="en-US" smtClean="0"/>
              <a:pPr>
                <a:defRPr/>
              </a:pPr>
              <a:t>18</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GDS tested with WLS 12.1.2.</a:t>
            </a:r>
          </a:p>
          <a:p>
            <a:endParaRPr lang="en-US" dirty="0" smtClean="0"/>
          </a:p>
          <a:p>
            <a:endParaRPr lang="en-US" sz="1700" dirty="0" smtClean="0"/>
          </a:p>
          <a:p>
            <a:r>
              <a:rPr lang="en-US" sz="1700" dirty="0" smtClean="0"/>
              <a:t>In an active/active configuration, a </a:t>
            </a:r>
            <a:r>
              <a:rPr lang="en-US" sz="1700" dirty="0" smtClean="0">
                <a:solidFill>
                  <a:srgbClr val="FF1414"/>
                </a:solidFill>
              </a:rPr>
              <a:t>global service</a:t>
            </a:r>
            <a:r>
              <a:rPr lang="en-US" sz="1700" dirty="0" smtClean="0"/>
              <a:t> can be available on all the </a:t>
            </a:r>
            <a:r>
              <a:rPr lang="en-US" sz="1700" dirty="0" err="1" smtClean="0"/>
              <a:t>GoldenGate</a:t>
            </a:r>
            <a:r>
              <a:rPr lang="en-US" sz="1700" dirty="0" smtClean="0"/>
              <a:t> replicas</a:t>
            </a:r>
          </a:p>
          <a:p>
            <a:pPr lvl="1"/>
            <a:r>
              <a:rPr lang="en-US" sz="1500" dirty="0" smtClean="0"/>
              <a:t>Can also start different services on each replica – useful for conflict avoidance</a:t>
            </a:r>
          </a:p>
          <a:p>
            <a:r>
              <a:rPr lang="en-US" sz="1700" dirty="0" smtClean="0"/>
              <a:t>Clients connections and requests transparently routed to the </a:t>
            </a:r>
            <a:r>
              <a:rPr lang="en-US" sz="1700" i="1" dirty="0" smtClean="0"/>
              <a:t>closest</a:t>
            </a:r>
            <a:r>
              <a:rPr lang="en-US" sz="1700" dirty="0" smtClean="0"/>
              <a:t> / </a:t>
            </a:r>
            <a:r>
              <a:rPr lang="en-US" sz="1700" i="1" dirty="0" smtClean="0"/>
              <a:t>best</a:t>
            </a:r>
            <a:r>
              <a:rPr lang="en-US" sz="1700" dirty="0" smtClean="0"/>
              <a:t> database</a:t>
            </a:r>
          </a:p>
          <a:p>
            <a:pPr lvl="1"/>
            <a:r>
              <a:rPr lang="en-US" sz="1500" dirty="0" smtClean="0"/>
              <a:t>Runtime load balancing metrics give client real-time information on which database to issue next request</a:t>
            </a:r>
          </a:p>
          <a:p>
            <a:pPr lvl="1"/>
            <a:r>
              <a:rPr lang="en-US" sz="1500" dirty="0" smtClean="0"/>
              <a:t>Supports all Oracle connection pools (UCP, WLS, OCI, ODP.NET)</a:t>
            </a:r>
          </a:p>
          <a:p>
            <a:r>
              <a:rPr lang="en-US" sz="1700" dirty="0" smtClean="0"/>
              <a:t>If a database fails, its global services restarted on another replica</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36E82501-53DA-4152-84B0-51135B15EEA8}" type="slidenum">
              <a:rPr lang="en-US" smtClean="0"/>
              <a:pPr/>
              <a:t>19</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lvl="1" defTabSz="483306">
              <a:defRPr/>
            </a:pPr>
            <a:r>
              <a:rPr lang="en-US" sz="1300" dirty="0" smtClean="0"/>
              <a:t>Update service runs on primary; Reporting service runs on primary or Active Data Guard standby</a:t>
            </a:r>
          </a:p>
          <a:p>
            <a:pPr marL="0" lvl="1" defTabSz="483306">
              <a:defRPr/>
            </a:pPr>
            <a:endParaRPr lang="en-US" sz="1300" dirty="0" smtClean="0"/>
          </a:p>
          <a:p>
            <a:pPr marL="0" lvl="1" defTabSz="483306">
              <a:defRPr/>
            </a:pPr>
            <a:r>
              <a:rPr lang="en-US" sz="1300" dirty="0" smtClean="0"/>
              <a:t>Global service may be started in another database based on policies (e.g., singleton service, minimum of 3 instances, …)</a:t>
            </a:r>
          </a:p>
          <a:p>
            <a:endParaRPr lang="en-US" dirty="0"/>
          </a:p>
        </p:txBody>
      </p:sp>
      <p:sp>
        <p:nvSpPr>
          <p:cNvPr id="4" name="Slide Number Placeholder 3"/>
          <p:cNvSpPr>
            <a:spLocks noGrp="1"/>
          </p:cNvSpPr>
          <p:nvPr>
            <p:ph type="sldNum" sz="quarter" idx="10"/>
          </p:nvPr>
        </p:nvSpPr>
        <p:spPr/>
        <p:txBody>
          <a:bodyPr/>
          <a:lstStyle/>
          <a:p>
            <a:fld id="{F780D593-E887-0D42-AC56-69BB67682BB0}" type="slidenum">
              <a:rPr lang="en-US" smtClean="0"/>
              <a:pPr/>
              <a:t>20</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700" dirty="0" smtClean="0"/>
              <a:t>In an active/active configuration, a </a:t>
            </a:r>
            <a:r>
              <a:rPr lang="en-US" sz="1700" dirty="0" smtClean="0">
                <a:solidFill>
                  <a:srgbClr val="FF1414"/>
                </a:solidFill>
              </a:rPr>
              <a:t>global service</a:t>
            </a:r>
            <a:r>
              <a:rPr lang="en-US" sz="1700" dirty="0" smtClean="0"/>
              <a:t> can be available on all the </a:t>
            </a:r>
            <a:r>
              <a:rPr lang="en-US" sz="1700" dirty="0" err="1" smtClean="0"/>
              <a:t>GoldenGate</a:t>
            </a:r>
            <a:r>
              <a:rPr lang="en-US" sz="1700" dirty="0" smtClean="0"/>
              <a:t> replicas</a:t>
            </a:r>
          </a:p>
          <a:p>
            <a:pPr lvl="1"/>
            <a:r>
              <a:rPr lang="en-US" sz="1500" dirty="0" smtClean="0"/>
              <a:t>Can also start different services on each replica – useful for conflict avoidance</a:t>
            </a:r>
          </a:p>
          <a:p>
            <a:r>
              <a:rPr lang="en-US" sz="1700" dirty="0" smtClean="0"/>
              <a:t>Clients connections and requests transparently routed to the </a:t>
            </a:r>
            <a:r>
              <a:rPr lang="en-US" sz="1700" i="1" dirty="0" smtClean="0"/>
              <a:t>closest</a:t>
            </a:r>
            <a:r>
              <a:rPr lang="en-US" sz="1700" dirty="0" smtClean="0"/>
              <a:t> / </a:t>
            </a:r>
            <a:r>
              <a:rPr lang="en-US" sz="1700" i="1" dirty="0" smtClean="0"/>
              <a:t>best</a:t>
            </a:r>
            <a:r>
              <a:rPr lang="en-US" sz="1700" dirty="0" smtClean="0"/>
              <a:t> database</a:t>
            </a:r>
          </a:p>
          <a:p>
            <a:pPr lvl="1"/>
            <a:r>
              <a:rPr lang="en-US" sz="1500" dirty="0" smtClean="0"/>
              <a:t>Runtime load balancing metrics give client real-time information on which database to issue next request</a:t>
            </a:r>
          </a:p>
          <a:p>
            <a:pPr lvl="1"/>
            <a:r>
              <a:rPr lang="en-US" sz="1500" dirty="0" smtClean="0"/>
              <a:t>Supports all Oracle connection pools (UCP, WLS, OCI, ODP.NET)</a:t>
            </a:r>
          </a:p>
          <a:p>
            <a:r>
              <a:rPr lang="en-US" sz="1700" dirty="0" smtClean="0"/>
              <a:t>If a database fails, its global services restarted on another replica</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36E82501-53DA-4152-84B0-51135B15EEA8}" type="slidenum">
              <a:rPr lang="en-US" smtClean="0"/>
              <a:pPr/>
              <a:t>21</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Orders Capture Application run</a:t>
            </a:r>
            <a:r>
              <a:rPr lang="en-US" baseline="0" dirty="0" smtClean="0"/>
              <a:t> on Primary.</a:t>
            </a:r>
            <a:endParaRPr lang="en-US" dirty="0" smtClean="0"/>
          </a:p>
          <a:p>
            <a:r>
              <a:rPr lang="en-US" dirty="0" smtClean="0"/>
              <a:t>History</a:t>
            </a:r>
            <a:r>
              <a:rPr lang="en-US" baseline="0" dirty="0" smtClean="0"/>
              <a:t> orders Application offloaded to Active Standby. </a:t>
            </a:r>
          </a:p>
          <a:p>
            <a:endParaRPr lang="en-US" baseline="0" dirty="0" smtClean="0"/>
          </a:p>
          <a:p>
            <a:r>
              <a:rPr lang="en-US" dirty="0" smtClean="0"/>
              <a:t>Without GDS, to bring the History App online:</a:t>
            </a:r>
          </a:p>
          <a:p>
            <a:r>
              <a:rPr lang="en-US" dirty="0" smtClean="0"/>
              <a:t>Steps</a:t>
            </a:r>
          </a:p>
          <a:p>
            <a:r>
              <a:rPr lang="en-US" dirty="0" smtClean="0"/>
              <a:t>- Change the properties (role definition) of the History Service via </a:t>
            </a:r>
            <a:r>
              <a:rPr lang="en-US" dirty="0" err="1" smtClean="0"/>
              <a:t>srvctl</a:t>
            </a:r>
            <a:endParaRPr lang="en-US" dirty="0" smtClean="0"/>
          </a:p>
          <a:p>
            <a:r>
              <a:rPr lang="en-US" dirty="0" smtClean="0"/>
              <a:t>- Manually start the History Service on the primary database</a:t>
            </a:r>
          </a:p>
          <a:p>
            <a:r>
              <a:rPr lang="en-US" dirty="0" smtClean="0"/>
              <a:t>- Restart the apps</a:t>
            </a:r>
          </a:p>
          <a:p>
            <a:r>
              <a:rPr lang="en-US" dirty="0" smtClean="0"/>
              <a:t>- Connect to the History Service on the primary database</a:t>
            </a:r>
          </a:p>
          <a:p>
            <a:endParaRPr lang="en-US" dirty="0" smtClean="0"/>
          </a:p>
          <a:p>
            <a:r>
              <a:rPr lang="en-US" dirty="0" smtClean="0"/>
              <a:t>Drawbacks</a:t>
            </a:r>
          </a:p>
          <a:p>
            <a:r>
              <a:rPr lang="en-US" dirty="0" smtClean="0"/>
              <a:t>- Unplanned application downtime</a:t>
            </a:r>
          </a:p>
          <a:p>
            <a:r>
              <a:rPr lang="en-US" dirty="0" smtClean="0"/>
              <a:t>- Manual, Time-consuming, Error-prone</a:t>
            </a:r>
          </a:p>
          <a:p>
            <a:endParaRPr lang="en-US" dirty="0"/>
          </a:p>
        </p:txBody>
      </p:sp>
      <p:sp>
        <p:nvSpPr>
          <p:cNvPr id="4" name="Slide Number Placeholder 3"/>
          <p:cNvSpPr>
            <a:spLocks noGrp="1"/>
          </p:cNvSpPr>
          <p:nvPr>
            <p:ph type="sldNum" sz="quarter" idx="10"/>
          </p:nvPr>
        </p:nvSpPr>
        <p:spPr/>
        <p:txBody>
          <a:bodyPr/>
          <a:lstStyle/>
          <a:p>
            <a:fld id="{F780D593-E887-0D42-AC56-69BB67682BB0}" type="slidenum">
              <a:rPr lang="en-US" smtClean="0"/>
              <a:pPr/>
              <a:t>22</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780D593-E887-0D42-AC56-69BB67682BB0}" type="slidenum">
              <a:rPr lang="en-US" smtClean="0"/>
              <a:pPr/>
              <a:t>23</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780D593-E887-0D42-AC56-69BB67682BB0}" type="slidenum">
              <a:rPr lang="en-US" smtClean="0"/>
              <a:pPr/>
              <a:t>3</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sz="1300" dirty="0" smtClean="0"/>
              <a:t>At least 2-3 GSMs per region is recommended</a:t>
            </a:r>
          </a:p>
          <a:p>
            <a:pPr eaLnBrk="1" hangingPunct="1"/>
            <a:r>
              <a:rPr lang="en-US" sz="1300" dirty="0" smtClean="0"/>
              <a:t>One GSM per region is assigned as “Master”</a:t>
            </a:r>
          </a:p>
          <a:p>
            <a:pPr eaLnBrk="1" hangingPunct="1"/>
            <a:r>
              <a:rPr lang="en-US" sz="1300" dirty="0" smtClean="0"/>
              <a:t>Master GSM is responsible for publishing FAN events to the clients via ONS server</a:t>
            </a:r>
          </a:p>
          <a:p>
            <a:pPr eaLnBrk="1" hangingPunct="1"/>
            <a:r>
              <a:rPr lang="en-US" sz="1300" dirty="0" smtClean="0"/>
              <a:t>If Master GSM dies, other GSM in the region takes over</a:t>
            </a:r>
          </a:p>
          <a:p>
            <a:pPr eaLnBrk="1" hangingPunct="1"/>
            <a:r>
              <a:rPr lang="en-US" sz="1300" dirty="0" smtClean="0"/>
              <a:t>If all GSMs in the region dies, Master GSM from the other region takes over</a:t>
            </a:r>
          </a:p>
          <a:p>
            <a:pPr eaLnBrk="1" hangingPunct="1"/>
            <a:r>
              <a:rPr lang="en-US" sz="1300" dirty="0" smtClean="0"/>
              <a:t>If all the GSMs in all the regions fail, the clients can still connect to the local listeners</a:t>
            </a:r>
          </a:p>
          <a:p>
            <a:pPr eaLnBrk="1" hangingPunct="1"/>
            <a:r>
              <a:rPr lang="en-US" sz="1300" dirty="0" smtClean="0"/>
              <a:t>GDS Catalog Database can be replicated for HA/DR</a:t>
            </a:r>
          </a:p>
          <a:p>
            <a:endParaRPr lang="en-US" dirty="0"/>
          </a:p>
        </p:txBody>
      </p:sp>
      <p:sp>
        <p:nvSpPr>
          <p:cNvPr id="4" name="Slide Number Placeholder 3"/>
          <p:cNvSpPr>
            <a:spLocks noGrp="1"/>
          </p:cNvSpPr>
          <p:nvPr>
            <p:ph type="sldNum" sz="quarter" idx="10"/>
          </p:nvPr>
        </p:nvSpPr>
        <p:spPr/>
        <p:txBody>
          <a:bodyPr/>
          <a:lstStyle/>
          <a:p>
            <a:pPr>
              <a:defRPr/>
            </a:pPr>
            <a:fld id="{A288E347-A5C1-4164-8BAA-52A58FB948B7}" type="slidenum">
              <a:rPr lang="en-US" smtClean="0"/>
              <a:pPr>
                <a:defRPr/>
              </a:pPr>
              <a:t>24</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r>
              <a:rPr lang="en-US" sz="2200" dirty="0" smtClean="0"/>
              <a:t>Requirements</a:t>
            </a:r>
          </a:p>
          <a:p>
            <a:pPr lvl="2"/>
            <a:r>
              <a:rPr lang="en-US" sz="1800" dirty="0" smtClean="0"/>
              <a:t>To be able to load balance across data centers</a:t>
            </a:r>
          </a:p>
          <a:p>
            <a:pPr lvl="2"/>
            <a:r>
              <a:rPr lang="en-US" sz="1800" dirty="0" smtClean="0"/>
              <a:t>Optimal resource utilization</a:t>
            </a:r>
          </a:p>
          <a:p>
            <a:pPr lvl="2"/>
            <a:r>
              <a:rPr lang="en-US" sz="1800" dirty="0" smtClean="0"/>
              <a:t>Global scalability and availability</a:t>
            </a:r>
          </a:p>
          <a:p>
            <a:pPr lvl="2"/>
            <a:r>
              <a:rPr lang="en-US" sz="1800" dirty="0" smtClean="0"/>
              <a:t>Capability to centrally manage global resources</a:t>
            </a:r>
          </a:p>
          <a:p>
            <a:r>
              <a:rPr lang="en-US" sz="2200" dirty="0" smtClean="0"/>
              <a:t>Solution</a:t>
            </a:r>
          </a:p>
          <a:p>
            <a:r>
              <a:rPr lang="en-US" sz="2200" b="1" dirty="0" smtClean="0">
                <a:solidFill>
                  <a:schemeClr val="tx2"/>
                </a:solidFill>
              </a:rPr>
              <a:t> </a:t>
            </a:r>
            <a:r>
              <a:rPr lang="en-US" sz="1900" dirty="0" smtClean="0">
                <a:solidFill>
                  <a:schemeClr val="tx2"/>
                </a:solidFill>
              </a:rPr>
              <a:t>Global Database Services (GDS)</a:t>
            </a:r>
          </a:p>
          <a:p>
            <a:endParaRPr lang="en-US" dirty="0" smtClean="0">
              <a:latin typeface="Arial" pitchFamily="34" charset="0"/>
            </a:endParaRPr>
          </a:p>
          <a:p>
            <a:pPr>
              <a:buNone/>
            </a:pPr>
            <a:r>
              <a:rPr lang="en-US" dirty="0" smtClean="0"/>
              <a:t>Global Data Services (GDS) allows:</a:t>
            </a:r>
          </a:p>
          <a:p>
            <a:pPr>
              <a:buNone/>
            </a:pPr>
            <a:endParaRPr lang="en-US" dirty="0" smtClean="0"/>
          </a:p>
          <a:p>
            <a:pPr marL="483315" indent="-483315">
              <a:buFont typeface="+mj-lt"/>
              <a:buAutoNum type="arabicPeriod"/>
            </a:pPr>
            <a:r>
              <a:rPr lang="en-US" dirty="0" smtClean="0"/>
              <a:t>Load-balancing of application workloads across regions</a:t>
            </a:r>
          </a:p>
          <a:p>
            <a:pPr marL="483315" lvl="1" indent="-483315" defTabSz="966630" eaLnBrk="0" fontAlgn="base" hangingPunct="0">
              <a:spcBef>
                <a:spcPct val="30000"/>
              </a:spcBef>
              <a:spcAft>
                <a:spcPct val="0"/>
              </a:spcAft>
              <a:defRPr/>
            </a:pPr>
            <a:r>
              <a:rPr lang="en-US" sz="4700" dirty="0" smtClean="0"/>
              <a:t>Extends RAC-like connect time &amp; run time load balancing globally</a:t>
            </a:r>
          </a:p>
          <a:p>
            <a:pPr lvl="1"/>
            <a:r>
              <a:rPr lang="en-US" sz="1900" dirty="0" smtClean="0"/>
              <a:t>Addresses inter-region resource fragmentation, so that underutilized resources in one region can be used to satisfy another region’s workload. Thus enabling optimal resource utilization</a:t>
            </a:r>
          </a:p>
          <a:p>
            <a:pPr lvl="1"/>
            <a:endParaRPr lang="en-US" sz="1900" dirty="0" smtClean="0"/>
          </a:p>
          <a:p>
            <a:pPr marL="483315" indent="-483315">
              <a:buFont typeface="+mj-lt"/>
              <a:buAutoNum type="arabicPeriod"/>
            </a:pPr>
            <a:r>
              <a:rPr lang="en-US" dirty="0" smtClean="0"/>
              <a:t>Global scalability and availability</a:t>
            </a:r>
          </a:p>
          <a:p>
            <a:pPr lvl="1"/>
            <a:r>
              <a:rPr lang="en-US" sz="1900" dirty="0" smtClean="0"/>
              <a:t>Easy to elastically add/remove databases from the GDS infrastructure</a:t>
            </a:r>
          </a:p>
          <a:p>
            <a:pPr marL="43633" lvl="1" defTabSz="966630" eaLnBrk="0" fontAlgn="base" hangingPunct="0">
              <a:spcBef>
                <a:spcPct val="30000"/>
              </a:spcBef>
              <a:spcAft>
                <a:spcPct val="0"/>
              </a:spcAft>
              <a:defRPr/>
            </a:pPr>
            <a:r>
              <a:rPr lang="en-US" sz="1900" dirty="0" smtClean="0"/>
              <a:t>Supports seamless service failover</a:t>
            </a:r>
          </a:p>
          <a:p>
            <a:pPr lvl="1"/>
            <a:endParaRPr lang="en-US" sz="1900" dirty="0" smtClean="0"/>
          </a:p>
          <a:p>
            <a:pPr marL="483315" indent="-483315">
              <a:buFont typeface="+mj-lt"/>
              <a:buAutoNum type="arabicPeriod"/>
            </a:pPr>
            <a:r>
              <a:rPr lang="en-US" dirty="0" smtClean="0"/>
              <a:t>Centralized management of global resources</a:t>
            </a:r>
          </a:p>
          <a:p>
            <a:pPr marL="0" lvl="1" defTabSz="966630" eaLnBrk="0" fontAlgn="base" hangingPunct="0">
              <a:spcBef>
                <a:spcPct val="30000"/>
              </a:spcBef>
              <a:spcAft>
                <a:spcPct val="0"/>
              </a:spcAft>
              <a:defRPr/>
            </a:pPr>
            <a:r>
              <a:rPr lang="en-US" sz="4700" dirty="0" smtClean="0"/>
              <a:t>Easier management for globally distributed multi-database configurations</a:t>
            </a:r>
          </a:p>
          <a:p>
            <a:pPr marL="542052" lvl="1" indent="-239980" defTabSz="966630" eaLnBrk="0" fontAlgn="base" hangingPunct="0">
              <a:spcBef>
                <a:spcPts val="211"/>
              </a:spcBef>
              <a:spcAft>
                <a:spcPts val="211"/>
              </a:spcAft>
              <a:defRPr/>
            </a:pPr>
            <a:endParaRPr lang="en-US" sz="1700" dirty="0" smtClean="0">
              <a:latin typeface="Arial" pitchFamily="34" charset="0"/>
              <a:ea typeface="ＭＳ Ｐゴシック" pitchFamily="127" charset="-128"/>
              <a:cs typeface="ＭＳ Ｐゴシック" pitchFamily="127" charset="-128"/>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A288E347-A5C1-4164-8BAA-52A58FB948B7}" type="slidenum">
              <a:rPr lang="en-US" smtClean="0"/>
              <a:pPr>
                <a:defRPr/>
              </a:pPr>
              <a:t>25</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1C4F5E9-1E97-0044-BC7F-F318255DA328}" type="slidenum">
              <a:rPr lang="en-US" smtClean="0"/>
              <a:pPr/>
              <a:t>28</a:t>
            </a:fld>
            <a:endParaRPr lang="en-US"/>
          </a:p>
        </p:txBody>
      </p:sp>
    </p:spTree>
    <p:extLst>
      <p:ext uri="{BB962C8B-B14F-4D97-AF65-F5344CB8AC3E}">
        <p14:creationId xmlns="" xmlns:p14="http://schemas.microsoft.com/office/powerpoint/2010/main" val="37905815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92586" indent="-158311">
              <a:spcBef>
                <a:spcPts val="600"/>
              </a:spcBef>
              <a:buClr>
                <a:schemeClr val="tx2"/>
              </a:buClr>
            </a:pPr>
            <a:r>
              <a:rPr lang="en-US" sz="1600" dirty="0" smtClean="0"/>
              <a:t>Far Sync is…</a:t>
            </a:r>
          </a:p>
          <a:p>
            <a:pPr marL="320025" indent="-285750">
              <a:spcBef>
                <a:spcPts val="600"/>
              </a:spcBef>
              <a:buClr>
                <a:schemeClr val="accent1"/>
              </a:buClr>
              <a:buFont typeface="Wingdings" charset="2"/>
              <a:buChar char="§"/>
            </a:pPr>
            <a:r>
              <a:rPr lang="en-US" sz="1400" dirty="0" smtClean="0"/>
              <a:t>A light-weight Oracle instance</a:t>
            </a:r>
          </a:p>
          <a:p>
            <a:pPr marL="489888" lvl="1" indent="-285750">
              <a:spcBef>
                <a:spcPts val="600"/>
              </a:spcBef>
              <a:buClr>
                <a:schemeClr val="accent1"/>
              </a:buClr>
              <a:buFont typeface="Wingdings" charset="2"/>
              <a:buChar char="§"/>
            </a:pPr>
            <a:r>
              <a:rPr lang="en-US" sz="1400" dirty="0" smtClean="0"/>
              <a:t>Only a standby control file, standby redo logs and archive redo logs</a:t>
            </a:r>
          </a:p>
          <a:p>
            <a:pPr marL="489888" lvl="1" indent="-285750">
              <a:spcBef>
                <a:spcPts val="600"/>
              </a:spcBef>
              <a:buClr>
                <a:schemeClr val="accent1"/>
              </a:buClr>
              <a:buFont typeface="Wingdings" charset="2"/>
              <a:buChar char="§"/>
            </a:pPr>
            <a:r>
              <a:rPr lang="en-US" sz="1400" dirty="0" smtClean="0"/>
              <a:t>No data files, cannot be opened, does not run redo apply</a:t>
            </a:r>
          </a:p>
          <a:p>
            <a:pPr marL="320025" indent="-285750">
              <a:spcBef>
                <a:spcPts val="600"/>
              </a:spcBef>
              <a:buClr>
                <a:schemeClr val="accent1"/>
              </a:buClr>
              <a:buFont typeface="Wingdings" charset="2"/>
              <a:buChar char="§"/>
            </a:pPr>
            <a:r>
              <a:rPr lang="en-US" sz="1400" dirty="0" smtClean="0"/>
              <a:t>Deployed close to primary to support synchronous transport</a:t>
            </a:r>
          </a:p>
          <a:p>
            <a:pPr marL="489888" lvl="1" indent="-285750">
              <a:spcBef>
                <a:spcPts val="600"/>
              </a:spcBef>
              <a:buClr>
                <a:schemeClr val="accent1"/>
              </a:buClr>
              <a:buFont typeface="Wingdings" charset="2"/>
              <a:buChar char="§"/>
            </a:pPr>
            <a:r>
              <a:rPr lang="en-US" sz="1400" dirty="0" smtClean="0"/>
              <a:t>Looks like a Data Guard destination to primary</a:t>
            </a:r>
          </a:p>
          <a:p>
            <a:pPr lvl="1"/>
            <a:r>
              <a:rPr lang="en-US" sz="1400" dirty="0" smtClean="0"/>
              <a:t>Far Sync Instance receives redo synchronously from the primary database</a:t>
            </a:r>
          </a:p>
          <a:p>
            <a:pPr lvl="1"/>
            <a:r>
              <a:rPr lang="en-US" sz="1400" dirty="0" smtClean="0"/>
              <a:t>Far Sync Instance forwards redo asynchronously in real-time to its final destination</a:t>
            </a:r>
          </a:p>
          <a:p>
            <a:pPr marL="457200" marR="0" lvl="1" indent="0" algn="l" defTabSz="457200" rtl="0" eaLnBrk="1" fontAlgn="auto" latinLnBrk="0" hangingPunct="1">
              <a:lnSpc>
                <a:spcPct val="100000"/>
              </a:lnSpc>
              <a:spcBef>
                <a:spcPts val="0"/>
              </a:spcBef>
              <a:spcAft>
                <a:spcPts val="0"/>
              </a:spcAft>
              <a:buClrTx/>
              <a:buSzTx/>
              <a:buFontTx/>
              <a:buNone/>
              <a:tabLst/>
              <a:defRPr/>
            </a:pPr>
            <a:r>
              <a:rPr lang="en-US" sz="1400" dirty="0" smtClean="0"/>
              <a:t>Data Guard transparently “drains the pipe” so that the remote failover target has all committed redo</a:t>
            </a:r>
          </a:p>
          <a:p>
            <a:pPr lvl="1"/>
            <a:endParaRPr lang="en-US" sz="1400" dirty="0" smtClean="0"/>
          </a:p>
          <a:p>
            <a:pPr marL="489888" lvl="1" indent="-285750">
              <a:spcBef>
                <a:spcPts val="600"/>
              </a:spcBef>
              <a:buClr>
                <a:schemeClr val="accent1"/>
              </a:buClr>
              <a:buFont typeface="Wingdings" charset="2"/>
              <a:buChar char="§"/>
            </a:pPr>
            <a:endParaRPr lang="en-US" sz="1400" dirty="0" smtClean="0"/>
          </a:p>
          <a:p>
            <a:endParaRPr lang="en-US" dirty="0" smtClean="0"/>
          </a:p>
          <a:p>
            <a:pPr marL="107574" indent="-107574">
              <a:spcBef>
                <a:spcPts val="282"/>
              </a:spcBef>
              <a:spcAft>
                <a:spcPts val="282"/>
              </a:spcAft>
              <a:buClr>
                <a:schemeClr val="tx2"/>
              </a:buClr>
              <a:buFont typeface="Arial" charset="0"/>
              <a:buChar char="•"/>
            </a:pPr>
            <a:r>
              <a:rPr lang="en-US" sz="1500" dirty="0" smtClean="0"/>
              <a:t>Additional Details</a:t>
            </a:r>
          </a:p>
          <a:p>
            <a:pPr marL="107574" marR="0" lvl="1" indent="-107574" algn="l" defTabSz="457200" rtl="0" eaLnBrk="1" fontAlgn="auto" latinLnBrk="0" hangingPunct="1">
              <a:lnSpc>
                <a:spcPct val="100000"/>
              </a:lnSpc>
              <a:spcBef>
                <a:spcPts val="282"/>
              </a:spcBef>
              <a:spcAft>
                <a:spcPts val="282"/>
              </a:spcAft>
              <a:buClr>
                <a:schemeClr val="tx2"/>
              </a:buClr>
              <a:buSzTx/>
              <a:buFont typeface="Arial" charset="0"/>
              <a:buChar char="•"/>
              <a:tabLst/>
              <a:defRPr/>
            </a:pPr>
            <a:r>
              <a:rPr lang="en-US" sz="2000" dirty="0" smtClean="0"/>
              <a:t>Far Sync Instance can also compress redo - requires Oracle Advanced Compression Option</a:t>
            </a:r>
          </a:p>
          <a:p>
            <a:pPr marL="590880" lvl="2" indent="-107574" defTabSz="483306">
              <a:spcBef>
                <a:spcPts val="282"/>
              </a:spcBef>
              <a:spcAft>
                <a:spcPts val="282"/>
              </a:spcAft>
              <a:buClr>
                <a:schemeClr val="tx2"/>
              </a:buClr>
              <a:buFont typeface="Arial" charset="0"/>
              <a:buChar char="•"/>
              <a:defRPr/>
            </a:pPr>
            <a:r>
              <a:rPr lang="en-US" dirty="0" smtClean="0"/>
              <a:t>RMAN deletion policies are used to automate archive log management</a:t>
            </a:r>
          </a:p>
          <a:p>
            <a:pPr marL="590880" lvl="2" indent="-107574" defTabSz="483306">
              <a:spcBef>
                <a:spcPts val="282"/>
              </a:spcBef>
              <a:spcAft>
                <a:spcPts val="282"/>
              </a:spcAft>
              <a:buClr>
                <a:schemeClr val="tx2"/>
              </a:buClr>
              <a:buFont typeface="Arial" charset="0"/>
              <a:buChar char="•"/>
              <a:defRPr/>
            </a:pPr>
            <a:r>
              <a:rPr lang="en-US" dirty="0" smtClean="0"/>
              <a:t>An alternate Far Sync Instance can be used for HA </a:t>
            </a:r>
          </a:p>
          <a:p>
            <a:pPr marL="590880" lvl="2" indent="-107574" defTabSz="483306">
              <a:spcBef>
                <a:spcPts val="282"/>
              </a:spcBef>
              <a:spcAft>
                <a:spcPts val="282"/>
              </a:spcAft>
              <a:buClr>
                <a:schemeClr val="tx2"/>
              </a:buClr>
              <a:buFont typeface="Arial" charset="0"/>
              <a:buChar char="•"/>
              <a:defRPr/>
            </a:pPr>
            <a:endParaRPr lang="en-US" dirty="0" smtClean="0"/>
          </a:p>
          <a:p>
            <a:pPr marL="590880" lvl="2" indent="-107574" defTabSz="483306">
              <a:spcBef>
                <a:spcPts val="282"/>
              </a:spcBef>
              <a:spcAft>
                <a:spcPts val="282"/>
              </a:spcAft>
              <a:buClr>
                <a:schemeClr val="tx2"/>
              </a:buClr>
              <a:buFont typeface="Arial" charset="0"/>
              <a:buChar char="•"/>
              <a:defRPr/>
            </a:pPr>
            <a:r>
              <a:rPr lang="en-US" dirty="0" smtClean="0"/>
              <a:t>Failover</a:t>
            </a:r>
          </a:p>
          <a:p>
            <a:pPr lvl="1"/>
            <a:r>
              <a:rPr lang="en-US" sz="2000" dirty="0" smtClean="0"/>
              <a:t>One-step, zero data loss failover</a:t>
            </a:r>
          </a:p>
          <a:p>
            <a:pPr lvl="1"/>
            <a:r>
              <a:rPr lang="en-US" sz="2000" dirty="0" smtClean="0"/>
              <a:t>Same failover/switchover commands used for any Data Guard configuration, whether or not Far Sync is used</a:t>
            </a:r>
            <a:endParaRPr lang="en-US" sz="2000" b="0" dirty="0" smtClean="0"/>
          </a:p>
          <a:p>
            <a:pPr marL="590880" lvl="2" indent="-107574" defTabSz="483306">
              <a:spcBef>
                <a:spcPts val="282"/>
              </a:spcBef>
              <a:spcAft>
                <a:spcPts val="282"/>
              </a:spcAft>
              <a:buClr>
                <a:schemeClr val="tx2"/>
              </a:buClr>
              <a:buFont typeface="Arial" charset="0"/>
              <a:buChar char="•"/>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21C4F5E9-1E97-0044-BC7F-F318255DA328}" type="slidenum">
              <a:rPr lang="en-US" smtClean="0"/>
              <a:pPr/>
              <a:t>29</a:t>
            </a:fld>
            <a:endParaRPr lang="en-US"/>
          </a:p>
        </p:txBody>
      </p:sp>
    </p:spTree>
    <p:extLst>
      <p:ext uri="{BB962C8B-B14F-4D97-AF65-F5344CB8AC3E}">
        <p14:creationId xmlns="" xmlns:p14="http://schemas.microsoft.com/office/powerpoint/2010/main" val="37905815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0" dirty="0" smtClean="0">
                <a:latin typeface="Arial" charset="0"/>
                <a:ea typeface="ＭＳ Ｐゴシック" pitchFamily="34" charset="-128"/>
              </a:rPr>
              <a:t>Example:  Reserve Bank of India report – “Working Group on Information Security, Electronic Banking, Technology Risk Management and Cyber Frauds”, http://www.rbi.org.in/scripts/PublicationReportDetails.aspx?UrlPage=&amp;ID=609</a:t>
            </a:r>
          </a:p>
          <a:p>
            <a:r>
              <a:rPr lang="en-US" b="0" dirty="0" smtClean="0">
                <a:latin typeface="Arial" charset="0"/>
                <a:ea typeface="ＭＳ Ｐゴシック" pitchFamily="34" charset="-128"/>
              </a:rPr>
              <a:t>Chapter 7 of this report – “Business Continuity Planning” has some specific guidelines </a:t>
            </a:r>
            <a:r>
              <a:rPr lang="en-US" b="0" dirty="0" err="1" smtClean="0">
                <a:latin typeface="Arial" charset="0"/>
                <a:ea typeface="ＭＳ Ｐゴシック" pitchFamily="34" charset="-128"/>
              </a:rPr>
              <a:t>wrt</a:t>
            </a:r>
            <a:r>
              <a:rPr lang="en-US" b="0" dirty="0" smtClean="0">
                <a:latin typeface="Arial" charset="0"/>
                <a:ea typeface="ＭＳ Ｐゴシック" pitchFamily="34" charset="-128"/>
              </a:rPr>
              <a:t> RPO and RTO, and this particular guideline has sparked a lot of interest within the Banking IT community:</a:t>
            </a:r>
          </a:p>
          <a:p>
            <a:endParaRPr lang="en-US" b="0" dirty="0" smtClean="0">
              <a:latin typeface="Arial" charset="0"/>
              <a:ea typeface="ＭＳ Ｐゴシック" pitchFamily="34" charset="-128"/>
            </a:endParaRPr>
          </a:p>
          <a:p>
            <a:r>
              <a:rPr lang="en-US" b="0" i="1" dirty="0" smtClean="0">
                <a:latin typeface="Arial" charset="0"/>
                <a:ea typeface="ＭＳ Ｐゴシック" pitchFamily="34" charset="-128"/>
              </a:rPr>
              <a:t>Given the need for drastically minimizing the data loss during exigencies and enable quick recovery and continuity of critical business operations, banks may need to consider near site DR architecture. Major banks with significant customer delivery channel usage and significant participation in financial markets/payment and settlement systems may need to have a plan of action for creating a near site DR architecture over the medium term (say, within three years).</a:t>
            </a:r>
          </a:p>
          <a:p>
            <a:endParaRPr lang="en-US" dirty="0"/>
          </a:p>
        </p:txBody>
      </p:sp>
      <p:sp>
        <p:nvSpPr>
          <p:cNvPr id="4" name="Slide Number Placeholder 3"/>
          <p:cNvSpPr>
            <a:spLocks noGrp="1"/>
          </p:cNvSpPr>
          <p:nvPr>
            <p:ph type="sldNum" sz="quarter" idx="10"/>
          </p:nvPr>
        </p:nvSpPr>
        <p:spPr/>
        <p:txBody>
          <a:bodyPr/>
          <a:lstStyle/>
          <a:p>
            <a:fld id="{F780D593-E887-0D42-AC56-69BB67682BB0}" type="slidenum">
              <a:rPr lang="en-US" smtClean="0"/>
              <a:pPr/>
              <a:t>31</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C87FD523-6A9D-431F-9006-8F984D4E0CCC}" type="slidenum">
              <a:rPr lang="en-US" smtClean="0"/>
              <a:pPr>
                <a:defRPr/>
              </a:pPr>
              <a:t>32</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lvl="1" defTabSz="483306">
              <a:defRPr/>
            </a:pPr>
            <a:r>
              <a:rPr lang="en-US" sz="1900" dirty="0" smtClean="0"/>
              <a:t>Set via NOAFFIRM attribute</a:t>
            </a:r>
          </a:p>
          <a:p>
            <a:endParaRPr lang="ru-RU" dirty="0" smtClean="0"/>
          </a:p>
          <a:p>
            <a:pPr marL="0" marR="0" lvl="1" indent="0" algn="l" defTabSz="457200" rtl="0" eaLnBrk="1" fontAlgn="auto" latinLnBrk="0" hangingPunct="1">
              <a:lnSpc>
                <a:spcPct val="100000"/>
              </a:lnSpc>
              <a:spcBef>
                <a:spcPts val="0"/>
              </a:spcBef>
              <a:spcAft>
                <a:spcPts val="0"/>
              </a:spcAft>
              <a:buClrTx/>
              <a:buSzTx/>
              <a:buFontTx/>
              <a:buNone/>
              <a:tabLst/>
              <a:defRPr/>
            </a:pPr>
            <a:r>
              <a:rPr lang="en-US" sz="1800" dirty="0" smtClean="0"/>
              <a:t>If network round-trip latency less than time for local online redo log write, synchronous transport will not impact primary database performance</a:t>
            </a:r>
          </a:p>
          <a:p>
            <a:endParaRPr lang="en-US" dirty="0"/>
          </a:p>
        </p:txBody>
      </p:sp>
      <p:sp>
        <p:nvSpPr>
          <p:cNvPr id="4" name="Slide Number Placeholder 3"/>
          <p:cNvSpPr>
            <a:spLocks noGrp="1"/>
          </p:cNvSpPr>
          <p:nvPr>
            <p:ph type="sldNum" sz="quarter" idx="10"/>
          </p:nvPr>
        </p:nvSpPr>
        <p:spPr/>
        <p:txBody>
          <a:bodyPr/>
          <a:lstStyle/>
          <a:p>
            <a:fld id="{F780D593-E887-0D42-AC56-69BB67682BB0}" type="slidenum">
              <a:rPr lang="en-US" smtClean="0"/>
              <a:pPr/>
              <a:t>33</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p:cNvSpPr>
            <a:spLocks noGrp="1"/>
          </p:cNvSpPr>
          <p:nvPr>
            <p:ph type="body" idx="1"/>
          </p:nvPr>
        </p:nvSpPr>
        <p:spPr/>
        <p:txBody>
          <a:bodyPr>
            <a:normAutofit fontScale="77500" lnSpcReduction="20000"/>
          </a:bodyPr>
          <a:lstStyle/>
          <a:p>
            <a:pPr marL="0" lvl="1" defTabSz="483306">
              <a:defRPr/>
            </a:pPr>
            <a:r>
              <a:rPr lang="en-US" sz="400" dirty="0" smtClean="0"/>
              <a:t>1) </a:t>
            </a:r>
            <a:r>
              <a:rPr lang="en-US" sz="800" dirty="0" smtClean="0"/>
              <a:t>DDL to create temporary tables must be issued on the primary database</a:t>
            </a:r>
          </a:p>
          <a:p>
            <a:pPr marL="0" lvl="1" defTabSz="483306">
              <a:defRPr/>
            </a:pPr>
            <a:r>
              <a:rPr lang="en-US" sz="800" dirty="0" smtClean="0"/>
              <a:t>Enables more reporting apps to leverage Active Data Guard</a:t>
            </a:r>
          </a:p>
          <a:p>
            <a:pPr marL="0" marR="0" lvl="1" indent="0" algn="l" defTabSz="483306" rtl="0" eaLnBrk="1" fontAlgn="auto" latinLnBrk="0" hangingPunct="1">
              <a:lnSpc>
                <a:spcPct val="100000"/>
              </a:lnSpc>
              <a:spcBef>
                <a:spcPts val="0"/>
              </a:spcBef>
              <a:spcAft>
                <a:spcPts val="0"/>
              </a:spcAft>
              <a:buClrTx/>
              <a:buSzTx/>
              <a:buFontTx/>
              <a:buNone/>
              <a:tabLst/>
              <a:defRPr/>
            </a:pPr>
            <a:r>
              <a:rPr lang="en-US" sz="800" dirty="0" smtClean="0"/>
              <a:t>New</a:t>
            </a:r>
            <a:r>
              <a:rPr lang="en-US" sz="800" baseline="0" dirty="0" smtClean="0"/>
              <a:t> init.ora parameter </a:t>
            </a:r>
            <a:r>
              <a:rPr lang="en-US" sz="800" b="1" dirty="0" smtClean="0">
                <a:latin typeface="Courier New" pitchFamily="49" charset="0"/>
                <a:cs typeface="Courier New" pitchFamily="49" charset="0"/>
              </a:rPr>
              <a:t>TEMP_UNDO_ENABLED</a:t>
            </a:r>
          </a:p>
          <a:p>
            <a:pPr marL="0" lvl="1" defTabSz="483306">
              <a:defRPr/>
            </a:pPr>
            <a:r>
              <a:rPr lang="en-US" sz="800" dirty="0" smtClean="0"/>
              <a:t>=============</a:t>
            </a:r>
          </a:p>
          <a:p>
            <a:pPr marL="0" lvl="1" defTabSz="483306">
              <a:defRPr/>
            </a:pPr>
            <a:r>
              <a:rPr lang="en-US" sz="800" dirty="0" smtClean="0"/>
              <a:t>Global Sequences </a:t>
            </a:r>
          </a:p>
          <a:p>
            <a:pPr marL="0" lvl="1" defTabSz="483306">
              <a:defRPr/>
            </a:pPr>
            <a:r>
              <a:rPr lang="en-US" sz="800" dirty="0" smtClean="0"/>
              <a:t>Sequences created using the default CACHE and NOORDER options can be accessed from an Active Data Guard standby database</a:t>
            </a:r>
          </a:p>
          <a:p>
            <a:pPr marL="0" lvl="1" defTabSz="483306">
              <a:defRPr/>
            </a:pPr>
            <a:r>
              <a:rPr lang="en-US" sz="800" dirty="0" smtClean="0"/>
              <a:t>Primary allocates a unique range of sequence numbers to each standby</a:t>
            </a:r>
          </a:p>
          <a:p>
            <a:pPr marL="0" lvl="1" defTabSz="483306">
              <a:defRPr/>
            </a:pPr>
            <a:r>
              <a:rPr lang="en-US" sz="800" dirty="0" smtClean="0"/>
              <a:t>Enables more flexible reporting choices for Active Data Guard</a:t>
            </a:r>
          </a:p>
          <a:p>
            <a:pPr marL="0" lvl="1" defTabSz="483306">
              <a:defRPr/>
            </a:pPr>
            <a:r>
              <a:rPr lang="en-US" sz="800" dirty="0" smtClean="0"/>
              <a:t>Session Sequences</a:t>
            </a:r>
          </a:p>
          <a:p>
            <a:pPr marL="0" lvl="1" defTabSz="483306">
              <a:defRPr/>
            </a:pPr>
            <a:r>
              <a:rPr lang="en-US" sz="800" dirty="0" smtClean="0"/>
              <a:t>Unique range of sequence numbers only within a session</a:t>
            </a:r>
          </a:p>
          <a:p>
            <a:pPr marL="0" lvl="1" defTabSz="483306">
              <a:defRPr/>
            </a:pPr>
            <a:r>
              <a:rPr lang="en-US" sz="800" dirty="0" smtClean="0"/>
              <a:t>Suitable for reporting apps leveraging global temporary tables</a:t>
            </a:r>
          </a:p>
          <a:p>
            <a:pPr marL="0" lvl="1" defTabSz="483306">
              <a:defRPr/>
            </a:pPr>
            <a:r>
              <a:rPr lang="en-US" sz="800" dirty="0" smtClean="0"/>
              <a:t>===============</a:t>
            </a:r>
          </a:p>
          <a:p>
            <a:pPr marL="0" lvl="1" defTabSz="483306">
              <a:defRPr/>
            </a:pPr>
            <a:r>
              <a:rPr lang="en-US" sz="800" dirty="0" smtClean="0"/>
              <a:t>In an Active Data Guard environment, sequences created by the primary database with the default CACHE and NOORDER options can be accessed from standby databases as well. When a standby database accesses such a sequence for the first time, it requests that the primary database allocate a range of sequence numbers. The range is based on the cache size and other sequence properties specified when the sequence was created. Then the primary database allocates those sequence numbers to the requesting standby database by adjusting the corresponding sequence entry in the data dictionary. When the standby has used all the numbers in the range, it requests another range of numbers.</a:t>
            </a:r>
          </a:p>
          <a:p>
            <a:pPr marL="0" lvl="1" defTabSz="483306">
              <a:defRPr/>
            </a:pPr>
            <a:endParaRPr lang="en-US" sz="800" dirty="0" smtClean="0"/>
          </a:p>
          <a:p>
            <a:pPr marL="0" lvl="1" defTabSz="483306">
              <a:defRPr/>
            </a:pPr>
            <a:r>
              <a:rPr lang="en-US" sz="800" dirty="0" smtClean="0"/>
              <a:t>The primary database ensures that each range request from a standby database gets a range of sequence numbers that do not overlap with the ones previously allocated for both the primary and standby databases. This generates a unique stream of sequence numbers across the entire Data Guard configuration.</a:t>
            </a:r>
          </a:p>
          <a:p>
            <a:pPr marL="0" lvl="1" defTabSz="483306">
              <a:defRPr/>
            </a:pPr>
            <a:endParaRPr lang="en-US" sz="800" dirty="0" smtClean="0"/>
          </a:p>
          <a:p>
            <a:pPr marL="0" lvl="1" defTabSz="483306">
              <a:defRPr/>
            </a:pPr>
            <a:r>
              <a:rPr lang="en-US" sz="800" dirty="0" smtClean="0"/>
              <a:t>Because the standby's requests for a range of sequences involve a round-trip to the primary, be sure to specify a large enough value for the CACHE keyword when you create a sequence that will be used on an Active Data Guard standby. Otherwise, performance could suffer.</a:t>
            </a:r>
          </a:p>
          <a:p>
            <a:pPr marL="0" lvl="1" defTabSz="483306">
              <a:defRPr/>
            </a:pPr>
            <a:endParaRPr lang="en-US" sz="800" dirty="0" smtClean="0"/>
          </a:p>
          <a:p>
            <a:pPr marL="0" lvl="1" defTabSz="483306">
              <a:defRPr/>
            </a:pPr>
            <a:r>
              <a:rPr lang="en-US" sz="800" dirty="0" smtClean="0"/>
              <a:t>Restrictions: Sequences created with the ORDER or NOCACHE options cannot be accessed on an Active Data Guard standby</a:t>
            </a:r>
          </a:p>
          <a:p>
            <a:pPr marL="0" lvl="1" defTabSz="483306">
              <a:defRPr/>
            </a:pPr>
            <a:endParaRPr lang="en-US" sz="800" dirty="0" smtClean="0"/>
          </a:p>
          <a:p>
            <a:pPr marL="0" lvl="1" defTabSz="966518" eaLnBrk="0" fontAlgn="base" hangingPunct="0">
              <a:spcBef>
                <a:spcPct val="30000"/>
              </a:spcBef>
              <a:spcAft>
                <a:spcPct val="0"/>
              </a:spcAft>
              <a:defRPr/>
            </a:pPr>
            <a:r>
              <a:rPr lang="en-US" sz="400" dirty="0" smtClean="0"/>
              <a:t>===============</a:t>
            </a:r>
          </a:p>
          <a:p>
            <a:pPr marL="0" lvl="1" defTabSz="966518" eaLnBrk="0" fontAlgn="base" hangingPunct="0">
              <a:spcBef>
                <a:spcPct val="30000"/>
              </a:spcBef>
              <a:spcAft>
                <a:spcPct val="0"/>
              </a:spcAft>
              <a:defRPr/>
            </a:pPr>
            <a:r>
              <a:rPr lang="en-US" sz="400" dirty="0" smtClean="0"/>
              <a:t>Supported types in 11.2</a:t>
            </a:r>
          </a:p>
          <a:p>
            <a:pPr marL="0" lvl="1" defTabSz="966518" eaLnBrk="0" fontAlgn="base" hangingPunct="0">
              <a:spcBef>
                <a:spcPct val="30000"/>
              </a:spcBef>
              <a:spcAft>
                <a:spcPct val="0"/>
              </a:spcAft>
              <a:defRPr/>
            </a:pPr>
            <a:r>
              <a:rPr lang="en-US" sz="400" dirty="0" smtClean="0"/>
              <a:t>BINARY_DOUBLE</a:t>
            </a:r>
            <a:br>
              <a:rPr lang="en-US" sz="400" dirty="0" smtClean="0"/>
            </a:br>
            <a:r>
              <a:rPr lang="en-US" sz="400" dirty="0" smtClean="0"/>
              <a:t>BINARY_FLOAT</a:t>
            </a:r>
            <a:br>
              <a:rPr lang="en-US" sz="400" dirty="0" smtClean="0"/>
            </a:br>
            <a:r>
              <a:rPr lang="en-US" sz="400" dirty="0" smtClean="0"/>
              <a:t>BLOB</a:t>
            </a:r>
            <a:br>
              <a:rPr lang="en-US" sz="400" dirty="0" smtClean="0"/>
            </a:br>
            <a:r>
              <a:rPr lang="en-US" sz="400" dirty="0" smtClean="0"/>
              <a:t>CHAR</a:t>
            </a:r>
            <a:br>
              <a:rPr lang="en-US" sz="400" dirty="0" smtClean="0"/>
            </a:br>
            <a:r>
              <a:rPr lang="en-US" sz="400" dirty="0" smtClean="0"/>
              <a:t>CLOB and NCLOB</a:t>
            </a:r>
            <a:br>
              <a:rPr lang="en-US" sz="400" dirty="0" smtClean="0"/>
            </a:br>
            <a:r>
              <a:rPr lang="en-US" sz="400" dirty="0" smtClean="0"/>
              <a:t>DATE</a:t>
            </a:r>
            <a:br>
              <a:rPr lang="en-US" sz="400" dirty="0" smtClean="0"/>
            </a:br>
            <a:r>
              <a:rPr lang="en-US" sz="400" dirty="0" smtClean="0"/>
              <a:t>INTERVAL YEAR TO MONTH</a:t>
            </a:r>
            <a:br>
              <a:rPr lang="en-US" sz="400" dirty="0" smtClean="0"/>
            </a:br>
            <a:r>
              <a:rPr lang="en-US" sz="400" dirty="0" smtClean="0"/>
              <a:t>INTERVAL DAY TO SECOND</a:t>
            </a:r>
            <a:br>
              <a:rPr lang="en-US" sz="400" dirty="0" smtClean="0"/>
            </a:br>
            <a:r>
              <a:rPr lang="en-US" sz="400" dirty="0" smtClean="0"/>
              <a:t>LONG</a:t>
            </a:r>
            <a:br>
              <a:rPr lang="en-US" sz="400" dirty="0" smtClean="0"/>
            </a:br>
            <a:r>
              <a:rPr lang="en-US" sz="400" dirty="0" smtClean="0"/>
              <a:t>LONG RAW</a:t>
            </a:r>
            <a:br>
              <a:rPr lang="en-US" sz="400" dirty="0" smtClean="0"/>
            </a:br>
            <a:r>
              <a:rPr lang="en-US" sz="400" dirty="0" smtClean="0"/>
              <a:t>NCHAR</a:t>
            </a:r>
            <a:br>
              <a:rPr lang="en-US" sz="400" dirty="0" smtClean="0"/>
            </a:br>
            <a:r>
              <a:rPr lang="en-US" sz="400" dirty="0" smtClean="0"/>
              <a:t>NUMBER</a:t>
            </a:r>
            <a:br>
              <a:rPr lang="en-US" sz="400" dirty="0" smtClean="0"/>
            </a:br>
            <a:r>
              <a:rPr lang="en-US" sz="400" dirty="0" smtClean="0"/>
              <a:t>NVARCHAR2</a:t>
            </a:r>
            <a:br>
              <a:rPr lang="en-US" sz="400" dirty="0" smtClean="0"/>
            </a:br>
            <a:r>
              <a:rPr lang="en-US" sz="400" dirty="0" smtClean="0"/>
              <a:t>RAW</a:t>
            </a:r>
            <a:br>
              <a:rPr lang="en-US" sz="400" dirty="0" smtClean="0"/>
            </a:br>
            <a:r>
              <a:rPr lang="en-US" sz="400" dirty="0" smtClean="0"/>
              <a:t>TIMESTAMP</a:t>
            </a:r>
            <a:br>
              <a:rPr lang="en-US" sz="400" dirty="0" smtClean="0"/>
            </a:br>
            <a:r>
              <a:rPr lang="en-US" sz="400" dirty="0" smtClean="0"/>
              <a:t>TIMESTAMP WITH LOCAL TIMEZONE</a:t>
            </a:r>
            <a:br>
              <a:rPr lang="en-US" sz="400" dirty="0" smtClean="0"/>
            </a:br>
            <a:r>
              <a:rPr lang="en-US" sz="400" dirty="0" smtClean="0"/>
              <a:t>TIMESTAMP WITH TIMEZONE</a:t>
            </a:r>
            <a:br>
              <a:rPr lang="en-US" sz="400" dirty="0" smtClean="0"/>
            </a:br>
            <a:r>
              <a:rPr lang="en-US" sz="400" dirty="0" smtClean="0"/>
              <a:t>VARCHAR2 and VARCHAR</a:t>
            </a:r>
            <a:br>
              <a:rPr lang="en-US" sz="400" dirty="0" smtClean="0"/>
            </a:br>
            <a:r>
              <a:rPr lang="en-US" sz="400" dirty="0" err="1" smtClean="0"/>
              <a:t>XMLType</a:t>
            </a:r>
            <a:r>
              <a:rPr lang="en-US" sz="400" dirty="0" smtClean="0"/>
              <a:t> stored as CLOB</a:t>
            </a:r>
            <a:br>
              <a:rPr lang="en-US" sz="400" dirty="0" smtClean="0"/>
            </a:br>
            <a:r>
              <a:rPr lang="en-US" sz="400" dirty="0" smtClean="0"/>
              <a:t>LOBs stored as </a:t>
            </a:r>
            <a:r>
              <a:rPr lang="en-US" sz="400" dirty="0" err="1" smtClean="0"/>
              <a:t>SecureFile</a:t>
            </a:r>
            <a:r>
              <a:rPr lang="en-US" sz="400" dirty="0" smtClean="0"/>
              <a:t> </a:t>
            </a:r>
          </a:p>
          <a:p>
            <a:pPr marL="0" lvl="1" defTabSz="966518" eaLnBrk="0" fontAlgn="base" hangingPunct="0">
              <a:spcBef>
                <a:spcPct val="30000"/>
              </a:spcBef>
              <a:spcAft>
                <a:spcPct val="0"/>
              </a:spcAft>
              <a:defRPr/>
            </a:pPr>
            <a:endParaRPr lang="en-US" sz="400" dirty="0" smtClean="0"/>
          </a:p>
          <a:p>
            <a:pPr marL="0" lvl="1" defTabSz="966518" eaLnBrk="0" fontAlgn="base" hangingPunct="0">
              <a:spcBef>
                <a:spcPct val="30000"/>
              </a:spcBef>
              <a:spcAft>
                <a:spcPct val="0"/>
              </a:spcAft>
              <a:defRPr/>
            </a:pPr>
            <a:endParaRPr lang="en-US" sz="400" dirty="0" smtClean="0"/>
          </a:p>
          <a:p>
            <a:pPr marL="0" lvl="1" defTabSz="966518" eaLnBrk="0" fontAlgn="base" hangingPunct="0">
              <a:spcBef>
                <a:spcPct val="30000"/>
              </a:spcBef>
              <a:spcAft>
                <a:spcPct val="0"/>
              </a:spcAft>
              <a:defRPr/>
            </a:pPr>
            <a:r>
              <a:rPr lang="en-US" sz="400" dirty="0" smtClean="0"/>
              <a:t>Additional Data Types Supported in Oracle Database 12c</a:t>
            </a:r>
          </a:p>
          <a:p>
            <a:pPr marL="0" lvl="1" defTabSz="966518" eaLnBrk="0" fontAlgn="base" hangingPunct="0">
              <a:spcBef>
                <a:spcPct val="30000"/>
              </a:spcBef>
              <a:spcAft>
                <a:spcPct val="0"/>
              </a:spcAft>
              <a:defRPr/>
            </a:pPr>
            <a:r>
              <a:rPr lang="en-US" sz="400" dirty="0" smtClean="0"/>
              <a:t>XML OR and Binary XML</a:t>
            </a:r>
          </a:p>
          <a:p>
            <a:pPr marL="0" lvl="1" defTabSz="966518" eaLnBrk="0" fontAlgn="base" hangingPunct="0">
              <a:spcBef>
                <a:spcPct val="30000"/>
              </a:spcBef>
              <a:spcAft>
                <a:spcPct val="0"/>
              </a:spcAft>
              <a:defRPr/>
            </a:pPr>
            <a:r>
              <a:rPr lang="en-US" sz="400" dirty="0" smtClean="0"/>
              <a:t>XDB repository operations and other  commonly used XDB operations</a:t>
            </a:r>
          </a:p>
          <a:p>
            <a:pPr marL="0" lvl="1" defTabSz="966518" eaLnBrk="0" fontAlgn="base" hangingPunct="0">
              <a:spcBef>
                <a:spcPct val="30000"/>
              </a:spcBef>
              <a:spcAft>
                <a:spcPct val="0"/>
              </a:spcAft>
              <a:defRPr/>
            </a:pPr>
            <a:r>
              <a:rPr lang="en-US" sz="400" dirty="0" smtClean="0"/>
              <a:t>ADTs with attributes of simple types and </a:t>
            </a:r>
            <a:r>
              <a:rPr lang="en-US" sz="400" dirty="0" err="1" smtClean="0"/>
              <a:t>varrays</a:t>
            </a:r>
            <a:r>
              <a:rPr lang="en-US" sz="400" dirty="0" smtClean="0"/>
              <a:t>, with inheritance and type evolution</a:t>
            </a:r>
          </a:p>
          <a:p>
            <a:pPr marL="0" lvl="1" defTabSz="966518" eaLnBrk="0" fontAlgn="base" hangingPunct="0">
              <a:spcBef>
                <a:spcPct val="30000"/>
              </a:spcBef>
              <a:spcAft>
                <a:spcPct val="0"/>
              </a:spcAft>
              <a:defRPr/>
            </a:pPr>
            <a:r>
              <a:rPr lang="en-US" sz="400" dirty="0" smtClean="0"/>
              <a:t>VARCHAR32</a:t>
            </a:r>
          </a:p>
          <a:p>
            <a:pPr marL="0" lvl="1" defTabSz="966518" eaLnBrk="0" fontAlgn="base" hangingPunct="0">
              <a:spcBef>
                <a:spcPct val="30000"/>
              </a:spcBef>
              <a:spcAft>
                <a:spcPct val="0"/>
              </a:spcAft>
              <a:defRPr/>
            </a:pPr>
            <a:r>
              <a:rPr lang="en-US" sz="400" dirty="0" smtClean="0"/>
              <a:t>Commonly used AQ operations </a:t>
            </a:r>
          </a:p>
          <a:p>
            <a:pPr marL="0" lvl="1" defTabSz="966518" eaLnBrk="0" fontAlgn="base" hangingPunct="0">
              <a:spcBef>
                <a:spcPct val="30000"/>
              </a:spcBef>
              <a:spcAft>
                <a:spcPct val="0"/>
              </a:spcAft>
              <a:defRPr/>
            </a:pPr>
            <a:r>
              <a:rPr lang="en-US" sz="400" dirty="0" smtClean="0"/>
              <a:t>ANYDATA with non-opaque types</a:t>
            </a:r>
          </a:p>
          <a:p>
            <a:pPr marL="0" lvl="1" defTabSz="966518" eaLnBrk="0" fontAlgn="base" hangingPunct="0">
              <a:spcBef>
                <a:spcPct val="30000"/>
              </a:spcBef>
              <a:spcAft>
                <a:spcPct val="0"/>
              </a:spcAft>
              <a:defRPr/>
            </a:pPr>
            <a:r>
              <a:rPr lang="en-US" sz="400" dirty="0" smtClean="0"/>
              <a:t>Spatial, Image, Oracle Text, DICOM</a:t>
            </a:r>
          </a:p>
          <a:p>
            <a:pPr marL="0" lvl="1" defTabSz="966518" eaLnBrk="0" fontAlgn="base" hangingPunct="0">
              <a:spcBef>
                <a:spcPct val="30000"/>
              </a:spcBef>
              <a:spcAft>
                <a:spcPct val="0"/>
              </a:spcAft>
              <a:defRPr/>
            </a:pPr>
            <a:r>
              <a:rPr lang="en-US" sz="400" dirty="0" smtClean="0"/>
              <a:t>Complete </a:t>
            </a:r>
            <a:r>
              <a:rPr lang="en-US" sz="400" dirty="0" err="1" smtClean="0"/>
              <a:t>SecureFile</a:t>
            </a:r>
            <a:r>
              <a:rPr lang="en-US" sz="400" dirty="0" smtClean="0"/>
              <a:t> support</a:t>
            </a:r>
          </a:p>
          <a:p>
            <a:pPr marL="0" lvl="1" defTabSz="966518" eaLnBrk="0" fontAlgn="base" hangingPunct="0">
              <a:spcBef>
                <a:spcPct val="30000"/>
              </a:spcBef>
              <a:spcAft>
                <a:spcPct val="0"/>
              </a:spcAft>
              <a:defRPr/>
            </a:pPr>
            <a:r>
              <a:rPr lang="en-US" sz="400" dirty="0" smtClean="0"/>
              <a:t>DBFS</a:t>
            </a:r>
          </a:p>
          <a:p>
            <a:pPr marL="0" lvl="1" defTabSz="966518" eaLnBrk="0" fontAlgn="base" hangingPunct="0">
              <a:spcBef>
                <a:spcPct val="30000"/>
              </a:spcBef>
              <a:spcAft>
                <a:spcPct val="0"/>
              </a:spcAft>
              <a:defRPr/>
            </a:pPr>
            <a:r>
              <a:rPr lang="en-US" sz="400" dirty="0" smtClean="0"/>
              <a:t>Scheduler job definitions</a:t>
            </a:r>
          </a:p>
          <a:p>
            <a:pPr marL="0" lvl="1" defTabSz="966518" eaLnBrk="0" fontAlgn="base" hangingPunct="0">
              <a:spcBef>
                <a:spcPct val="30000"/>
              </a:spcBef>
              <a:spcAft>
                <a:spcPct val="0"/>
              </a:spcAft>
              <a:defRPr/>
            </a:pPr>
            <a:endParaRPr lang="en-US" sz="400" dirty="0" smtClean="0"/>
          </a:p>
          <a:p>
            <a:pPr marL="0" lvl="1" defTabSz="966518" eaLnBrk="0" fontAlgn="base" hangingPunct="0">
              <a:spcBef>
                <a:spcPct val="30000"/>
              </a:spcBef>
              <a:spcAft>
                <a:spcPct val="0"/>
              </a:spcAft>
              <a:defRPr/>
            </a:pPr>
            <a:endParaRPr lang="en-US" sz="400" dirty="0" smtClean="0"/>
          </a:p>
          <a:p>
            <a:pPr marL="0" lvl="1" defTabSz="966518" eaLnBrk="0" fontAlgn="base" hangingPunct="0">
              <a:spcBef>
                <a:spcPct val="30000"/>
              </a:spcBef>
              <a:spcAft>
                <a:spcPct val="0"/>
              </a:spcAft>
              <a:defRPr/>
            </a:pPr>
            <a:endParaRPr lang="en-US" sz="400" dirty="0" smtClean="0"/>
          </a:p>
          <a:p>
            <a:pPr marL="0" lvl="1" defTabSz="966518" eaLnBrk="0" fontAlgn="base" hangingPunct="0">
              <a:spcBef>
                <a:spcPct val="30000"/>
              </a:spcBef>
              <a:spcAft>
                <a:spcPct val="0"/>
              </a:spcAft>
              <a:defRPr/>
            </a:pPr>
            <a:r>
              <a:rPr lang="en-US" sz="400" dirty="0" smtClean="0"/>
              <a:t>Still unsupported in 12.1</a:t>
            </a:r>
          </a:p>
          <a:p>
            <a:pPr marL="0" lvl="1" defTabSz="966518" eaLnBrk="0" fontAlgn="base" hangingPunct="0">
              <a:spcBef>
                <a:spcPct val="30000"/>
              </a:spcBef>
              <a:spcAft>
                <a:spcPct val="0"/>
              </a:spcAft>
              <a:defRPr/>
            </a:pPr>
            <a:r>
              <a:rPr lang="en-US" sz="400" dirty="0" smtClean="0"/>
              <a:t>BFILE</a:t>
            </a:r>
            <a:br>
              <a:rPr lang="en-US" sz="400" dirty="0" smtClean="0"/>
            </a:br>
            <a:r>
              <a:rPr lang="en-US" sz="400" dirty="0" smtClean="0"/>
              <a:t>Collections (nested tables)</a:t>
            </a:r>
            <a:br>
              <a:rPr lang="en-US" sz="400" dirty="0" smtClean="0"/>
            </a:br>
            <a:r>
              <a:rPr lang="en-US" sz="400" dirty="0" smtClean="0"/>
              <a:t>ROWID, UROWID</a:t>
            </a:r>
            <a:br>
              <a:rPr lang="en-US" sz="400" dirty="0" smtClean="0"/>
            </a:br>
            <a:r>
              <a:rPr lang="en-US" sz="400" dirty="0" smtClean="0"/>
              <a:t>User-defined types</a:t>
            </a:r>
          </a:p>
          <a:p>
            <a:pPr marL="0" lvl="1" defTabSz="966518" eaLnBrk="0" fontAlgn="base" hangingPunct="0">
              <a:spcBef>
                <a:spcPct val="30000"/>
              </a:spcBef>
              <a:spcAft>
                <a:spcPct val="0"/>
              </a:spcAft>
              <a:defRPr/>
            </a:pPr>
            <a:r>
              <a:rPr lang="en-US" sz="400" dirty="0" smtClean="0"/>
              <a:t>ADTs with attributes of nested tables, refs and </a:t>
            </a:r>
            <a:r>
              <a:rPr lang="en-US" sz="400" dirty="0" err="1" smtClean="0"/>
              <a:t>bfiles</a:t>
            </a:r>
            <a:r>
              <a:rPr lang="en-US" sz="400" dirty="0" smtClean="0"/>
              <a:t> </a:t>
            </a:r>
          </a:p>
          <a:p>
            <a:pPr marL="0" lvl="1" defTabSz="966518" eaLnBrk="0" fontAlgn="base" hangingPunct="0">
              <a:spcBef>
                <a:spcPct val="30000"/>
              </a:spcBef>
              <a:spcAft>
                <a:spcPct val="0"/>
              </a:spcAft>
              <a:defRPr/>
            </a:pPr>
            <a:r>
              <a:rPr lang="en-US" sz="400" dirty="0" smtClean="0"/>
              <a:t>Top level nested tables, </a:t>
            </a:r>
            <a:r>
              <a:rPr lang="en-US" sz="400" dirty="0" err="1" smtClean="0"/>
              <a:t>varrays</a:t>
            </a:r>
            <a:r>
              <a:rPr lang="en-US" sz="400" dirty="0" smtClean="0"/>
              <a:t>, refs and </a:t>
            </a:r>
            <a:r>
              <a:rPr lang="en-US" sz="400" dirty="0" err="1" smtClean="0"/>
              <a:t>bfiles</a:t>
            </a:r>
            <a:r>
              <a:rPr lang="en-US" sz="400" dirty="0" smtClean="0"/>
              <a:t> </a:t>
            </a:r>
          </a:p>
          <a:p>
            <a:pPr marL="0" lvl="1" defTabSz="966518" eaLnBrk="0" fontAlgn="base" hangingPunct="0">
              <a:spcBef>
                <a:spcPct val="30000"/>
              </a:spcBef>
              <a:spcAft>
                <a:spcPct val="0"/>
              </a:spcAft>
              <a:defRPr/>
            </a:pPr>
            <a:r>
              <a:rPr lang="en-US" sz="400" dirty="0" smtClean="0"/>
              <a:t>If primary key involves ADT columns</a:t>
            </a:r>
          </a:p>
          <a:p>
            <a:pPr marL="0" lvl="1" defTabSz="966518" eaLnBrk="0" fontAlgn="base" hangingPunct="0">
              <a:spcBef>
                <a:spcPct val="30000"/>
              </a:spcBef>
              <a:spcAft>
                <a:spcPct val="0"/>
              </a:spcAft>
              <a:defRPr/>
            </a:pPr>
            <a:r>
              <a:rPr lang="en-US" sz="400" dirty="0" err="1" smtClean="0"/>
              <a:t>Securefile</a:t>
            </a:r>
            <a:r>
              <a:rPr lang="en-US" sz="400" dirty="0" smtClean="0"/>
              <a:t> FRAGMENT_OPERATION. This was intended only for internal consumption, but it got documented. It is supported via EDS. </a:t>
            </a:r>
          </a:p>
          <a:p>
            <a:pPr marL="0" lvl="1" defTabSz="966518" eaLnBrk="0" fontAlgn="base" hangingPunct="0">
              <a:spcBef>
                <a:spcPct val="30000"/>
              </a:spcBef>
              <a:spcAft>
                <a:spcPct val="0"/>
              </a:spcAft>
              <a:defRPr/>
            </a:pPr>
            <a:endParaRPr lang="en-US" sz="400" dirty="0" smtClean="0"/>
          </a:p>
          <a:p>
            <a:pPr marL="0" lvl="1" defTabSz="966518" eaLnBrk="0" fontAlgn="base" hangingPunct="0">
              <a:spcBef>
                <a:spcPct val="30000"/>
              </a:spcBef>
              <a:spcAft>
                <a:spcPct val="0"/>
              </a:spcAft>
              <a:defRPr/>
            </a:pPr>
            <a:r>
              <a:rPr lang="en-US" sz="400" dirty="0" smtClean="0"/>
              <a:t>=====================</a:t>
            </a:r>
          </a:p>
          <a:p>
            <a:pPr marL="0" lvl="1" defTabSz="966518" eaLnBrk="0" fontAlgn="base" hangingPunct="0">
              <a:spcBef>
                <a:spcPct val="30000"/>
              </a:spcBef>
              <a:spcAft>
                <a:spcPct val="0"/>
              </a:spcAft>
              <a:defRPr/>
            </a:pPr>
            <a:r>
              <a:rPr lang="en-US" sz="400" dirty="0" smtClean="0"/>
              <a:t>DGMGRL command: validate database</a:t>
            </a:r>
          </a:p>
          <a:p>
            <a:pPr marL="0" lvl="1" defTabSz="966518" eaLnBrk="0" fontAlgn="base" hangingPunct="0">
              <a:spcBef>
                <a:spcPct val="30000"/>
              </a:spcBef>
              <a:spcAft>
                <a:spcPct val="0"/>
              </a:spcAft>
              <a:defRPr/>
            </a:pPr>
            <a:r>
              <a:rPr lang="en-US" sz="400" dirty="0" smtClean="0"/>
              <a:t>Validates each database’s current status</a:t>
            </a:r>
          </a:p>
          <a:p>
            <a:pPr marL="0" lvl="1" defTabSz="966518" eaLnBrk="0" fontAlgn="base" hangingPunct="0">
              <a:spcBef>
                <a:spcPct val="30000"/>
              </a:spcBef>
              <a:spcAft>
                <a:spcPct val="0"/>
              </a:spcAft>
              <a:defRPr/>
            </a:pPr>
            <a:r>
              <a:rPr lang="en-US" sz="400" dirty="0" smtClean="0"/>
              <a:t>Verifies there are no archive log gaps</a:t>
            </a:r>
          </a:p>
          <a:p>
            <a:pPr marL="0" lvl="1" defTabSz="966518" eaLnBrk="0" fontAlgn="base" hangingPunct="0">
              <a:spcBef>
                <a:spcPct val="30000"/>
              </a:spcBef>
              <a:spcAft>
                <a:spcPct val="0"/>
              </a:spcAft>
              <a:defRPr/>
            </a:pPr>
            <a:r>
              <a:rPr lang="en-US" sz="400" dirty="0" smtClean="0"/>
              <a:t>Performs a log switch on primary to verify the log is applied on all standbys</a:t>
            </a:r>
          </a:p>
          <a:p>
            <a:pPr marL="0" lvl="1" defTabSz="966518" eaLnBrk="0" fontAlgn="base" hangingPunct="0">
              <a:spcBef>
                <a:spcPct val="30000"/>
              </a:spcBef>
              <a:spcAft>
                <a:spcPct val="0"/>
              </a:spcAft>
              <a:defRPr/>
            </a:pPr>
            <a:r>
              <a:rPr lang="en-US" sz="400" dirty="0" smtClean="0"/>
              <a:t>Shows any databases or RAC instances that are not discovered</a:t>
            </a:r>
          </a:p>
          <a:p>
            <a:pPr marL="0" lvl="1" defTabSz="966518" eaLnBrk="0" fontAlgn="base" hangingPunct="0">
              <a:spcBef>
                <a:spcPct val="30000"/>
              </a:spcBef>
              <a:spcAft>
                <a:spcPct val="0"/>
              </a:spcAft>
              <a:defRPr/>
            </a:pPr>
            <a:r>
              <a:rPr lang="en-US" sz="400" dirty="0" smtClean="0"/>
              <a:t>Detects inconsistencies between database properties and values stored in database</a:t>
            </a:r>
          </a:p>
          <a:p>
            <a:pPr marL="0" lvl="1" defTabSz="966518" eaLnBrk="0" fontAlgn="base" hangingPunct="0">
              <a:spcBef>
                <a:spcPct val="30000"/>
              </a:spcBef>
              <a:spcAft>
                <a:spcPct val="0"/>
              </a:spcAft>
              <a:defRPr/>
            </a:pPr>
            <a:r>
              <a:rPr lang="en-US" sz="400" dirty="0" smtClean="0"/>
              <a:t>Ensures online redo log files have been cleared in advance of role transition</a:t>
            </a:r>
          </a:p>
          <a:p>
            <a:pPr marL="0" lvl="1" defTabSz="966518" eaLnBrk="0" fontAlgn="base" hangingPunct="0">
              <a:spcBef>
                <a:spcPct val="30000"/>
              </a:spcBef>
              <a:spcAft>
                <a:spcPct val="0"/>
              </a:spcAft>
              <a:defRPr/>
            </a:pPr>
            <a:r>
              <a:rPr lang="en-US" sz="400" dirty="0" smtClean="0"/>
              <a:t>Checks for previously disabled redo threads</a:t>
            </a:r>
          </a:p>
          <a:p>
            <a:pPr marL="0" lvl="1" defTabSz="966518" eaLnBrk="0" fontAlgn="base" hangingPunct="0">
              <a:spcBef>
                <a:spcPct val="30000"/>
              </a:spcBef>
              <a:spcAft>
                <a:spcPct val="0"/>
              </a:spcAft>
              <a:defRPr/>
            </a:pPr>
            <a:r>
              <a:rPr lang="en-US" sz="400" dirty="0" smtClean="0"/>
              <a:t>Ensures primary and all standbys are on the same redo branch</a:t>
            </a:r>
          </a:p>
          <a:p>
            <a:pPr marL="0" lvl="1" defTabSz="966518" eaLnBrk="0" fontAlgn="base" hangingPunct="0">
              <a:spcBef>
                <a:spcPct val="30000"/>
              </a:spcBef>
              <a:spcAft>
                <a:spcPct val="0"/>
              </a:spcAft>
              <a:defRPr/>
            </a:pPr>
            <a:endParaRPr lang="en-US" sz="400" dirty="0"/>
          </a:p>
        </p:txBody>
      </p:sp>
      <p:sp>
        <p:nvSpPr>
          <p:cNvPr id="3" name="Slide Image Placeholder 2"/>
          <p:cNvSpPr>
            <a:spLocks noGrp="1" noRot="1" noChangeAspect="1"/>
          </p:cNvSpPr>
          <p:nvPr>
            <p:ph type="sldImg"/>
          </p:nvPr>
        </p:nvSpPr>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p:spPr>
        <p:txBody>
          <a:bodyPr/>
          <a:lstStyle/>
          <a:p>
            <a:r>
              <a:rPr lang="en-US" dirty="0" smtClean="0">
                <a:latin typeface="Arial" charset="0"/>
                <a:ea typeface="ＭＳ Ｐゴシック" charset="-128"/>
              </a:rPr>
              <a:t>Fine-grained Table Recovery From Backup</a:t>
            </a:r>
            <a:endParaRPr lang="ru-RU" dirty="0" smtClean="0">
              <a:latin typeface="Arial" charset="0"/>
              <a:ea typeface="ＭＳ Ｐゴシック" charset="-128"/>
            </a:endParaRPr>
          </a:p>
          <a:p>
            <a:endParaRPr lang="ru-RU" dirty="0" smtClean="0">
              <a:latin typeface="Arial" charset="0"/>
              <a:ea typeface="ＭＳ Ｐゴシック" charset="-128"/>
            </a:endParaRPr>
          </a:p>
          <a:p>
            <a:r>
              <a:rPr lang="en-US" dirty="0" smtClean="0">
                <a:latin typeface="Arial" charset="0"/>
                <a:ea typeface="ＭＳ Ｐゴシック" charset="-128"/>
              </a:rPr>
              <a:t>RMAN automatically creates auxiliary instance on target database host where relevant backups are restored and recovered</a:t>
            </a:r>
          </a:p>
          <a:p>
            <a:r>
              <a:rPr lang="en-US" dirty="0" smtClean="0">
                <a:latin typeface="Arial" charset="0"/>
                <a:ea typeface="ＭＳ Ｐゴシック" charset="-128"/>
              </a:rPr>
              <a:t>Recovered table(s) in auxiliary instance are:</a:t>
            </a:r>
          </a:p>
          <a:p>
            <a:pPr lvl="1"/>
            <a:r>
              <a:rPr lang="en-US" dirty="0" smtClean="0">
                <a:latin typeface="Arial" charset="0"/>
                <a:ea typeface="ＭＳ Ｐゴシック" charset="-128"/>
              </a:rPr>
              <a:t>Imported directly into target database, or</a:t>
            </a:r>
          </a:p>
          <a:p>
            <a:pPr lvl="1"/>
            <a:r>
              <a:rPr lang="en-US" dirty="0" smtClean="0">
                <a:latin typeface="Arial" charset="0"/>
                <a:ea typeface="ＭＳ Ｐゴシック" charset="-128"/>
              </a:rPr>
              <a:t>Exported to a Data Pump dump file</a:t>
            </a:r>
          </a:p>
          <a:p>
            <a:r>
              <a:rPr lang="en-US" dirty="0" smtClean="0">
                <a:latin typeface="Arial" charset="0"/>
                <a:ea typeface="ＭＳ Ｐゴシック" charset="-128"/>
              </a:rPr>
              <a:t>Useful in scenarios where Flashback cannot be used:</a:t>
            </a:r>
          </a:p>
          <a:p>
            <a:pPr lvl="1"/>
            <a:r>
              <a:rPr lang="en-US" dirty="0" smtClean="0">
                <a:latin typeface="Arial" charset="0"/>
                <a:ea typeface="ＭＳ Ｐゴシック" charset="-128"/>
              </a:rPr>
              <a:t>Flashback Drop: Table has been purged out of recycle bin</a:t>
            </a:r>
          </a:p>
          <a:p>
            <a:pPr lvl="1"/>
            <a:r>
              <a:rPr lang="en-US" dirty="0" smtClean="0">
                <a:latin typeface="Arial" charset="0"/>
                <a:ea typeface="ＭＳ Ｐゴシック" charset="-128"/>
              </a:rPr>
              <a:t>Flashback Table: Point-in-time needed is older than </a:t>
            </a:r>
            <a:r>
              <a:rPr lang="en-US" b="1" dirty="0" smtClean="0">
                <a:solidFill>
                  <a:srgbClr val="C00000"/>
                </a:solidFill>
                <a:latin typeface="Courier New" pitchFamily="49" charset="0"/>
                <a:ea typeface="ＭＳ Ｐゴシック" charset="-128"/>
                <a:cs typeface="Courier New" pitchFamily="49" charset="0"/>
              </a:rPr>
              <a:t>UNDO_RETENTION</a:t>
            </a:r>
          </a:p>
          <a:p>
            <a:endParaRPr lang="en-US" dirty="0" smtClean="0">
              <a:latin typeface="Arial" charset="0"/>
              <a:ea typeface="ＭＳ Ｐゴシック" charset="-128"/>
            </a:endParaRPr>
          </a:p>
        </p:txBody>
      </p:sp>
      <p:sp>
        <p:nvSpPr>
          <p:cNvPr id="46084" name="Slide Number Placeholder 3"/>
          <p:cNvSpPr>
            <a:spLocks noGrp="1"/>
          </p:cNvSpPr>
          <p:nvPr>
            <p:ph type="sldNum" sz="quarter" idx="5"/>
          </p:nvPr>
        </p:nvSpPr>
        <p:spPr/>
        <p:txBody>
          <a:bodyPr/>
          <a:lstStyle/>
          <a:p>
            <a:pPr>
              <a:defRPr/>
            </a:pPr>
            <a:fld id="{68A54A65-12EA-40BB-9471-D17741F36FAD}" type="slidenum">
              <a:rPr lang="en-US" smtClean="0">
                <a:latin typeface="Times" pitchFamily="18" charset="0"/>
              </a:rPr>
              <a:pPr>
                <a:defRPr/>
              </a:pPr>
              <a:t>36</a:t>
            </a:fld>
            <a:endParaRPr lang="en-US" smtClean="0">
              <a:latin typeface="Times" pitchFamily="18"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p:spPr>
        <p:txBody>
          <a:bodyPr/>
          <a:lstStyle/>
          <a:p>
            <a:pPr lvl="0" algn="l">
              <a:defRPr/>
            </a:pPr>
            <a:endParaRPr lang="en-US" sz="1000" dirty="0" smtClean="0">
              <a:latin typeface="Arial" charset="0"/>
              <a:ea typeface="ＭＳ Ｐゴシック" charset="-128"/>
            </a:endParaRPr>
          </a:p>
          <a:p>
            <a:r>
              <a:rPr lang="en-US" sz="1000" dirty="0" smtClean="0">
                <a:latin typeface="Arial" charset="0"/>
                <a:ea typeface="ＭＳ Ｐゴシック" charset="-128"/>
              </a:rPr>
              <a:t>To create the backup set containing data that must be transported to the destination database, use the BACKUP command on the source database. To indicate that you are creating a cross-platform backup, the BACKUP command must contain either the FOR</a:t>
            </a:r>
          </a:p>
          <a:p>
            <a:r>
              <a:rPr lang="en-US" sz="1000" dirty="0" smtClean="0">
                <a:latin typeface="Arial" charset="0"/>
                <a:ea typeface="ＭＳ Ｐゴシック" charset="-128"/>
              </a:rPr>
              <a:t>TRANSPORT or TO PLATFORM clause.</a:t>
            </a:r>
          </a:p>
          <a:p>
            <a:endParaRPr lang="en-US" sz="1000" dirty="0" smtClean="0">
              <a:latin typeface="Arial" charset="0"/>
              <a:ea typeface="ＭＳ Ｐゴシック" charset="-128"/>
            </a:endParaRPr>
          </a:p>
          <a:p>
            <a:r>
              <a:rPr lang="en-US" sz="1000" dirty="0" smtClean="0">
                <a:latin typeface="Arial" charset="0"/>
                <a:ea typeface="ＭＳ Ｐゴシック" charset="-128"/>
              </a:rPr>
              <a:t>================</a:t>
            </a:r>
          </a:p>
          <a:p>
            <a:endParaRPr lang="en-US" sz="1000" dirty="0" smtClean="0">
              <a:latin typeface="Arial" charset="0"/>
              <a:ea typeface="ＭＳ Ｐゴシック" charset="-128"/>
            </a:endParaRPr>
          </a:p>
          <a:p>
            <a:r>
              <a:rPr lang="en-US" sz="1000" dirty="0" smtClean="0">
                <a:latin typeface="Arial" charset="0"/>
                <a:ea typeface="ＭＳ Ｐゴシック" charset="-128"/>
              </a:rPr>
              <a:t>You can transport an entire database from a source platform to a different destination platform. While creating the cross-platform backup to transport a database, you can convert the database either on the source database or the destination database.</a:t>
            </a:r>
          </a:p>
          <a:p>
            <a:endParaRPr lang="en-US" sz="1000" dirty="0" smtClean="0">
              <a:latin typeface="Arial" charset="0"/>
              <a:ea typeface="ＭＳ Ｐゴシック" charset="-128"/>
            </a:endParaRPr>
          </a:p>
          <a:p>
            <a:r>
              <a:rPr lang="en-US" sz="1000" dirty="0" smtClean="0">
                <a:latin typeface="Arial" charset="0"/>
                <a:ea typeface="ＭＳ Ｐゴシック" charset="-128"/>
              </a:rPr>
              <a:t>Back up the source database using the FOR TRANSPORT or TO PLATFORM clause in the BACKUP command. Using either of these clauses creates a cross-platform backup that uses backup sets.</a:t>
            </a:r>
          </a:p>
          <a:p>
            <a:endParaRPr lang="en-US" sz="1000" dirty="0" smtClean="0">
              <a:latin typeface="Arial" charset="0"/>
              <a:ea typeface="ＭＳ Ｐゴシック" charset="-128"/>
            </a:endParaRPr>
          </a:p>
          <a:p>
            <a:r>
              <a:rPr lang="en-US" sz="1000" dirty="0" smtClean="0">
                <a:latin typeface="Arial" charset="0"/>
                <a:ea typeface="ＭＳ Ｐゴシック" charset="-128"/>
              </a:rPr>
              <a:t>Example 28–5 creates a cross-platform backup of the entire database. This backup can be restored on any supported platform. Because the FOR TRANSPORT clause is used, the conversion is performed on the destination database. The source platform is Sun Solaris and the cross-platform database backup is stored in db_trans.bck in the /</a:t>
            </a:r>
            <a:r>
              <a:rPr lang="en-US" sz="1000" dirty="0" err="1" smtClean="0">
                <a:latin typeface="Arial" charset="0"/>
                <a:ea typeface="ＭＳ Ｐゴシック" charset="-128"/>
              </a:rPr>
              <a:t>tmp</a:t>
            </a:r>
            <a:r>
              <a:rPr lang="en-US" sz="1000" dirty="0" smtClean="0">
                <a:latin typeface="Arial" charset="0"/>
                <a:ea typeface="ＭＳ Ｐゴシック" charset="-128"/>
              </a:rPr>
              <a:t>/</a:t>
            </a:r>
            <a:r>
              <a:rPr lang="en-US" sz="1000" dirty="0" err="1" smtClean="0">
                <a:latin typeface="Arial" charset="0"/>
                <a:ea typeface="ＭＳ Ｐゴシック" charset="-128"/>
              </a:rPr>
              <a:t>xplat_backups</a:t>
            </a:r>
            <a:r>
              <a:rPr lang="en-US" sz="1000" dirty="0" smtClean="0">
                <a:latin typeface="Arial" charset="0"/>
                <a:ea typeface="ＭＳ Ｐゴシック" charset="-128"/>
              </a:rPr>
              <a:t> directory on the source host.</a:t>
            </a:r>
          </a:p>
          <a:p>
            <a:endParaRPr lang="en-US" sz="1000" dirty="0" smtClean="0">
              <a:latin typeface="Arial" charset="0"/>
              <a:ea typeface="ＭＳ Ｐゴシック" charset="-128"/>
            </a:endParaRPr>
          </a:p>
          <a:p>
            <a:r>
              <a:rPr lang="en-US" sz="1000" dirty="0" smtClean="0">
                <a:latin typeface="Arial" charset="0"/>
                <a:ea typeface="ＭＳ Ｐゴシック" charset="-128"/>
              </a:rPr>
              <a:t>Example 28–5 Creating a Cross-Platform Database Backup for Restore on Any Supported Platform</a:t>
            </a:r>
          </a:p>
          <a:p>
            <a:endParaRPr lang="en-US" sz="1000" dirty="0" smtClean="0">
              <a:latin typeface="Arial" charset="0"/>
              <a:ea typeface="ＭＳ Ｐゴシック" charset="-128"/>
            </a:endParaRPr>
          </a:p>
          <a:p>
            <a:r>
              <a:rPr lang="en-US" sz="1000" dirty="0" smtClean="0">
                <a:latin typeface="Arial" charset="0"/>
                <a:ea typeface="ＭＳ Ｐゴシック" charset="-128"/>
              </a:rPr>
              <a:t>BACKUP</a:t>
            </a:r>
          </a:p>
          <a:p>
            <a:r>
              <a:rPr lang="en-US" sz="1000" dirty="0" smtClean="0">
                <a:latin typeface="Arial" charset="0"/>
                <a:ea typeface="ＭＳ Ｐゴシック" charset="-128"/>
              </a:rPr>
              <a:t>FOR TRANSPORT</a:t>
            </a:r>
          </a:p>
          <a:p>
            <a:r>
              <a:rPr lang="en-US" sz="1000" dirty="0" smtClean="0">
                <a:latin typeface="Arial" charset="0"/>
                <a:ea typeface="ＭＳ Ｐゴシック" charset="-128"/>
              </a:rPr>
              <a:t>FORMAT '/</a:t>
            </a:r>
            <a:r>
              <a:rPr lang="en-US" sz="1000" dirty="0" err="1" smtClean="0">
                <a:latin typeface="Arial" charset="0"/>
                <a:ea typeface="ＭＳ Ｐゴシック" charset="-128"/>
              </a:rPr>
              <a:t>tmp</a:t>
            </a:r>
            <a:r>
              <a:rPr lang="en-US" sz="1000" dirty="0" smtClean="0">
                <a:latin typeface="Arial" charset="0"/>
                <a:ea typeface="ＭＳ Ｐゴシック" charset="-128"/>
              </a:rPr>
              <a:t>/</a:t>
            </a:r>
            <a:r>
              <a:rPr lang="en-US" sz="1000" dirty="0" err="1" smtClean="0">
                <a:latin typeface="Arial" charset="0"/>
                <a:ea typeface="ＭＳ Ｐゴシック" charset="-128"/>
              </a:rPr>
              <a:t>xplat_backups</a:t>
            </a:r>
            <a:r>
              <a:rPr lang="en-US" sz="1000" dirty="0" smtClean="0">
                <a:latin typeface="Arial" charset="0"/>
                <a:ea typeface="ＭＳ Ｐゴシック" charset="-128"/>
              </a:rPr>
              <a:t>/db_trans.bck'</a:t>
            </a:r>
          </a:p>
          <a:p>
            <a:r>
              <a:rPr lang="en-US" sz="1000" dirty="0" smtClean="0">
                <a:latin typeface="Arial" charset="0"/>
                <a:ea typeface="ＭＳ Ｐゴシック" charset="-128"/>
              </a:rPr>
              <a:t>DATABASE;</a:t>
            </a:r>
          </a:p>
          <a:p>
            <a:endParaRPr lang="en-US" sz="1000" dirty="0" smtClean="0">
              <a:latin typeface="Arial" charset="0"/>
              <a:ea typeface="ＭＳ Ｐゴシック" charset="-128"/>
            </a:endParaRPr>
          </a:p>
          <a:p>
            <a:r>
              <a:rPr lang="en-US" sz="1000" dirty="0" smtClean="0">
                <a:latin typeface="Arial" charset="0"/>
                <a:ea typeface="ＭＳ Ｐゴシック" charset="-128"/>
              </a:rPr>
              <a:t>Example 28–6 creates a cross-platform backup of the entire database that can be</a:t>
            </a:r>
            <a:r>
              <a:rPr lang="en-US" sz="1000" baseline="0" dirty="0" smtClean="0">
                <a:latin typeface="Arial" charset="0"/>
                <a:ea typeface="ＭＳ Ｐゴシック" charset="-128"/>
              </a:rPr>
              <a:t> </a:t>
            </a:r>
            <a:r>
              <a:rPr lang="en-US" sz="1000" dirty="0" smtClean="0">
                <a:latin typeface="Arial" charset="0"/>
                <a:ea typeface="ＭＳ Ｐゴシック" charset="-128"/>
              </a:rPr>
              <a:t>restored on the Linux x86 64-bit platform. Because the TO PLATFORM clause is used, conversion is performed on the source database. The backup is stored in the</a:t>
            </a:r>
          </a:p>
          <a:p>
            <a:r>
              <a:rPr lang="en-US" sz="1000" dirty="0" smtClean="0">
                <a:latin typeface="Arial" charset="0"/>
                <a:ea typeface="ＭＳ Ｐゴシック" charset="-128"/>
              </a:rPr>
              <a:t>backup set db_trans_lin.bck in the /</a:t>
            </a:r>
            <a:r>
              <a:rPr lang="en-US" sz="1000" dirty="0" err="1" smtClean="0">
                <a:latin typeface="Arial" charset="0"/>
                <a:ea typeface="ＭＳ Ｐゴシック" charset="-128"/>
              </a:rPr>
              <a:t>tmp</a:t>
            </a:r>
            <a:r>
              <a:rPr lang="en-US" sz="1000" dirty="0" smtClean="0">
                <a:latin typeface="Arial" charset="0"/>
                <a:ea typeface="ＭＳ Ｐゴシック" charset="-128"/>
              </a:rPr>
              <a:t>/</a:t>
            </a:r>
            <a:r>
              <a:rPr lang="en-US" sz="1000" dirty="0" err="1" smtClean="0">
                <a:latin typeface="Arial" charset="0"/>
                <a:ea typeface="ＭＳ Ｐゴシック" charset="-128"/>
              </a:rPr>
              <a:t>xplat_backups</a:t>
            </a:r>
            <a:r>
              <a:rPr lang="en-US" sz="1000" dirty="0" smtClean="0">
                <a:latin typeface="Arial" charset="0"/>
                <a:ea typeface="ＭＳ Ｐゴシック" charset="-128"/>
              </a:rPr>
              <a:t> directory on the source host.</a:t>
            </a:r>
          </a:p>
          <a:p>
            <a:endParaRPr lang="en-US" sz="1000" dirty="0" smtClean="0">
              <a:latin typeface="Arial" charset="0"/>
              <a:ea typeface="ＭＳ Ｐゴシック" charset="-128"/>
            </a:endParaRPr>
          </a:p>
          <a:p>
            <a:r>
              <a:rPr lang="en-US" sz="1000" dirty="0" smtClean="0">
                <a:latin typeface="Arial" charset="0"/>
                <a:ea typeface="ＭＳ Ｐゴシック" charset="-128"/>
              </a:rPr>
              <a:t>Example 28–6 Creating a Cross-Platform Database Backup for Restore on a Specific</a:t>
            </a:r>
            <a:r>
              <a:rPr lang="en-US" sz="1000" baseline="0" dirty="0" smtClean="0">
                <a:latin typeface="Arial" charset="0"/>
                <a:ea typeface="ＭＳ Ｐゴシック" charset="-128"/>
              </a:rPr>
              <a:t> </a:t>
            </a:r>
            <a:r>
              <a:rPr lang="en-US" sz="1000" dirty="0" smtClean="0">
                <a:latin typeface="Arial" charset="0"/>
                <a:ea typeface="ＭＳ Ｐゴシック" charset="-128"/>
              </a:rPr>
              <a:t>Platform</a:t>
            </a:r>
          </a:p>
          <a:p>
            <a:endParaRPr lang="en-US" sz="1000" dirty="0" smtClean="0">
              <a:latin typeface="Arial" charset="0"/>
              <a:ea typeface="ＭＳ Ｐゴシック" charset="-128"/>
            </a:endParaRPr>
          </a:p>
          <a:p>
            <a:r>
              <a:rPr lang="en-US" sz="1000" dirty="0" smtClean="0">
                <a:latin typeface="Arial" charset="0"/>
                <a:ea typeface="ＭＳ Ｐゴシック" charset="-128"/>
              </a:rPr>
              <a:t>BACKUP</a:t>
            </a:r>
          </a:p>
          <a:p>
            <a:r>
              <a:rPr lang="en-US" sz="1000" dirty="0" smtClean="0">
                <a:latin typeface="Arial" charset="0"/>
                <a:ea typeface="ＭＳ Ｐゴシック" charset="-128"/>
              </a:rPr>
              <a:t>TO PLATFORM='Linux x86 64-bit'</a:t>
            </a:r>
          </a:p>
          <a:p>
            <a:r>
              <a:rPr lang="en-US" sz="1000" dirty="0" smtClean="0">
                <a:latin typeface="Arial" charset="0"/>
                <a:ea typeface="ＭＳ Ｐゴシック" charset="-128"/>
              </a:rPr>
              <a:t>FORMAT '/</a:t>
            </a:r>
            <a:r>
              <a:rPr lang="en-US" sz="1000" dirty="0" err="1" smtClean="0">
                <a:latin typeface="Arial" charset="0"/>
                <a:ea typeface="ＭＳ Ｐゴシック" charset="-128"/>
              </a:rPr>
              <a:t>tmp</a:t>
            </a:r>
            <a:r>
              <a:rPr lang="en-US" sz="1000" dirty="0" smtClean="0">
                <a:latin typeface="Arial" charset="0"/>
                <a:ea typeface="ＭＳ Ｐゴシック" charset="-128"/>
              </a:rPr>
              <a:t>/</a:t>
            </a:r>
            <a:r>
              <a:rPr lang="en-US" sz="1000" dirty="0" err="1" smtClean="0">
                <a:latin typeface="Arial" charset="0"/>
                <a:ea typeface="ＭＳ Ｐゴシック" charset="-128"/>
              </a:rPr>
              <a:t>xplat_backups</a:t>
            </a:r>
            <a:r>
              <a:rPr lang="en-US" sz="1000" dirty="0" smtClean="0">
                <a:latin typeface="Arial" charset="0"/>
                <a:ea typeface="ＭＳ Ｐゴシック" charset="-128"/>
              </a:rPr>
              <a:t>/db_trans_lin.bck'</a:t>
            </a:r>
          </a:p>
          <a:p>
            <a:r>
              <a:rPr lang="en-US" sz="1000" dirty="0" smtClean="0">
                <a:latin typeface="Arial" charset="0"/>
                <a:ea typeface="ＭＳ Ｐゴシック" charset="-128"/>
              </a:rPr>
              <a:t>DATABASE;</a:t>
            </a:r>
          </a:p>
          <a:p>
            <a:endParaRPr lang="en-US" sz="1000" dirty="0" smtClean="0">
              <a:latin typeface="Arial" charset="0"/>
              <a:ea typeface="ＭＳ Ｐゴシック" charset="-128"/>
            </a:endParaRPr>
          </a:p>
          <a:p>
            <a:r>
              <a:rPr lang="en-US" sz="1000" dirty="0" smtClean="0">
                <a:latin typeface="Arial" charset="0"/>
                <a:ea typeface="ＭＳ Ｐゴシック" charset="-128"/>
              </a:rPr>
              <a:t>Restore the backup sets that were transferred from the source by using the</a:t>
            </a:r>
            <a:r>
              <a:rPr lang="en-US" sz="1000" baseline="0" dirty="0" smtClean="0">
                <a:latin typeface="Arial" charset="0"/>
                <a:ea typeface="ＭＳ Ｐゴシック" charset="-128"/>
              </a:rPr>
              <a:t> </a:t>
            </a:r>
            <a:r>
              <a:rPr lang="en-US" sz="1000" dirty="0" smtClean="0">
                <a:latin typeface="Arial" charset="0"/>
                <a:ea typeface="ＭＳ Ｐゴシック" charset="-128"/>
              </a:rPr>
              <a:t>RESTORE command with the FOREIGN DATABASE clause.</a:t>
            </a:r>
          </a:p>
          <a:p>
            <a:endParaRPr lang="en-US" sz="1000" dirty="0" smtClean="0">
              <a:latin typeface="Arial" charset="0"/>
              <a:ea typeface="ＭＳ Ｐゴシック" charset="-128"/>
            </a:endParaRPr>
          </a:p>
          <a:p>
            <a:r>
              <a:rPr lang="en-US" sz="1000" dirty="0" smtClean="0">
                <a:latin typeface="Arial" charset="0"/>
                <a:ea typeface="ＭＳ Ｐゴシック" charset="-128"/>
              </a:rPr>
              <a:t>Example 28–7 restores the cross-platform database backup created in</a:t>
            </a:r>
            <a:r>
              <a:rPr lang="en-US" sz="1000" baseline="0" dirty="0" smtClean="0">
                <a:latin typeface="Arial" charset="0"/>
                <a:ea typeface="ＭＳ Ｐゴシック" charset="-128"/>
              </a:rPr>
              <a:t> </a:t>
            </a:r>
            <a:r>
              <a:rPr lang="en-US" sz="1000" dirty="0" smtClean="0">
                <a:latin typeface="Arial" charset="0"/>
                <a:ea typeface="ＭＳ Ｐゴシック" charset="-128"/>
              </a:rPr>
              <a:t>Example 28–5. The FROM PLATFORM clause specifies the name of the platform on which the backup was created. This clause is required to convert backups on the destination. The backup set containing the cross-platform database backup is stored in the /</a:t>
            </a:r>
            <a:r>
              <a:rPr lang="en-US" sz="1000" dirty="0" err="1" smtClean="0">
                <a:latin typeface="Arial" charset="0"/>
                <a:ea typeface="ＭＳ Ｐゴシック" charset="-128"/>
              </a:rPr>
              <a:t>tmp</a:t>
            </a:r>
            <a:r>
              <a:rPr lang="en-US" sz="1000" dirty="0" smtClean="0">
                <a:latin typeface="Arial" charset="0"/>
                <a:ea typeface="ＭＳ Ｐゴシック" charset="-128"/>
              </a:rPr>
              <a:t>/</a:t>
            </a:r>
            <a:r>
              <a:rPr lang="en-US" sz="1000" dirty="0" err="1" smtClean="0">
                <a:latin typeface="Arial" charset="0"/>
                <a:ea typeface="ＭＳ Ｐゴシック" charset="-128"/>
              </a:rPr>
              <a:t>xplat_restores</a:t>
            </a:r>
            <a:r>
              <a:rPr lang="en-US" sz="1000" dirty="0" smtClean="0">
                <a:latin typeface="Arial" charset="0"/>
                <a:ea typeface="ＭＳ Ｐゴシック" charset="-128"/>
              </a:rPr>
              <a:t> directory on the destination host. The TO</a:t>
            </a:r>
          </a:p>
          <a:p>
            <a:r>
              <a:rPr lang="en-US" sz="1000" dirty="0" smtClean="0">
                <a:latin typeface="Arial" charset="0"/>
                <a:ea typeface="ＭＳ Ｐゴシック" charset="-128"/>
              </a:rPr>
              <a:t>NEW option specifies that the restored foreign data files must use new OMF-specified names in the destination database. Ensure that the DB_CREATE_ FILE_DEST parameter is set.</a:t>
            </a:r>
          </a:p>
          <a:p>
            <a:endParaRPr lang="en-US" sz="1000" dirty="0" smtClean="0">
              <a:latin typeface="Arial" charset="0"/>
              <a:ea typeface="ＭＳ Ｐゴシック" charset="-128"/>
            </a:endParaRPr>
          </a:p>
          <a:p>
            <a:r>
              <a:rPr lang="en-US" sz="1000" dirty="0" smtClean="0">
                <a:latin typeface="Arial" charset="0"/>
                <a:ea typeface="ＭＳ Ｐゴシック" charset="-128"/>
              </a:rPr>
              <a:t>Example 28–7 Restoring a Cross-Platform Database Backup on the Destination</a:t>
            </a:r>
            <a:r>
              <a:rPr lang="en-US" sz="1000" baseline="0" dirty="0" smtClean="0">
                <a:latin typeface="Arial" charset="0"/>
                <a:ea typeface="ＭＳ Ｐゴシック" charset="-128"/>
              </a:rPr>
              <a:t> </a:t>
            </a:r>
            <a:r>
              <a:rPr lang="en-US" sz="1000" dirty="0" smtClean="0">
                <a:latin typeface="Arial" charset="0"/>
                <a:ea typeface="ＭＳ Ｐゴシック" charset="-128"/>
              </a:rPr>
              <a:t>Database</a:t>
            </a:r>
          </a:p>
          <a:p>
            <a:endParaRPr lang="en-US" sz="1000" dirty="0" smtClean="0">
              <a:latin typeface="Arial" charset="0"/>
              <a:ea typeface="ＭＳ Ｐゴシック" charset="-128"/>
            </a:endParaRPr>
          </a:p>
          <a:p>
            <a:r>
              <a:rPr lang="en-US" sz="1000" dirty="0" smtClean="0">
                <a:latin typeface="Arial" charset="0"/>
                <a:ea typeface="ＭＳ Ｐゴシック" charset="-128"/>
              </a:rPr>
              <a:t>RESTORE</a:t>
            </a:r>
          </a:p>
          <a:p>
            <a:r>
              <a:rPr lang="en-US" sz="1000" dirty="0" smtClean="0">
                <a:latin typeface="Arial" charset="0"/>
                <a:ea typeface="ＭＳ Ｐゴシック" charset="-128"/>
              </a:rPr>
              <a:t>FROM PLATFORM ’Solaris[tm] OE (64-bit)’</a:t>
            </a:r>
          </a:p>
          <a:p>
            <a:r>
              <a:rPr lang="en-US" sz="1000" dirty="0" smtClean="0">
                <a:latin typeface="Arial" charset="0"/>
                <a:ea typeface="ＭＳ Ｐゴシック" charset="-128"/>
              </a:rPr>
              <a:t>FOREIGN DATABASE TO NEW</a:t>
            </a:r>
          </a:p>
          <a:p>
            <a:r>
              <a:rPr lang="en-US" sz="1000" dirty="0" smtClean="0">
                <a:latin typeface="Arial" charset="0"/>
                <a:ea typeface="ＭＳ Ｐゴシック" charset="-128"/>
              </a:rPr>
              <a:t>FROM BACKUPSET '/</a:t>
            </a:r>
            <a:r>
              <a:rPr lang="en-US" sz="1000" dirty="0" err="1" smtClean="0">
                <a:latin typeface="Arial" charset="0"/>
                <a:ea typeface="ＭＳ Ｐゴシック" charset="-128"/>
              </a:rPr>
              <a:t>tmp</a:t>
            </a:r>
            <a:r>
              <a:rPr lang="en-US" sz="1000" dirty="0" smtClean="0">
                <a:latin typeface="Arial" charset="0"/>
                <a:ea typeface="ＭＳ Ｐゴシック" charset="-128"/>
              </a:rPr>
              <a:t>/</a:t>
            </a:r>
            <a:r>
              <a:rPr lang="en-US" sz="1000" dirty="0" err="1" smtClean="0">
                <a:latin typeface="Arial" charset="0"/>
                <a:ea typeface="ＭＳ Ｐゴシック" charset="-128"/>
              </a:rPr>
              <a:t>xplat_restores</a:t>
            </a:r>
            <a:r>
              <a:rPr lang="en-US" sz="1000" dirty="0" smtClean="0">
                <a:latin typeface="Arial" charset="0"/>
                <a:ea typeface="ＭＳ Ｐゴシック" charset="-128"/>
              </a:rPr>
              <a:t>/db_trans.bck';</a:t>
            </a:r>
          </a:p>
          <a:p>
            <a:endParaRPr lang="en-US" sz="1000" dirty="0" smtClean="0">
              <a:latin typeface="Arial" charset="0"/>
              <a:ea typeface="ＭＳ Ｐゴシック" charset="-128"/>
            </a:endParaRPr>
          </a:p>
          <a:p>
            <a:r>
              <a:rPr lang="en-US" sz="1000" dirty="0" smtClean="0">
                <a:latin typeface="Arial" charset="0"/>
                <a:ea typeface="ＭＳ Ｐゴシック" charset="-128"/>
              </a:rPr>
              <a:t>Example 28–8 restores the cross-platform database backup that was created in</a:t>
            </a:r>
            <a:r>
              <a:rPr lang="en-US" sz="1000" baseline="0" dirty="0" smtClean="0">
                <a:latin typeface="Arial" charset="0"/>
                <a:ea typeface="ＭＳ Ｐゴシック" charset="-128"/>
              </a:rPr>
              <a:t> </a:t>
            </a:r>
            <a:r>
              <a:rPr lang="en-US" sz="1000" dirty="0" smtClean="0">
                <a:latin typeface="Arial" charset="0"/>
                <a:ea typeface="ＭＳ Ｐゴシック" charset="-128"/>
              </a:rPr>
              <a:t>Example 28–6. The destination database is on the Linux x86 64-bit platform. The backup set containing the cross-platform backup that needs to be restored is stored in /</a:t>
            </a:r>
            <a:r>
              <a:rPr lang="en-US" sz="1000" dirty="0" err="1" smtClean="0">
                <a:latin typeface="Arial" charset="0"/>
                <a:ea typeface="ＭＳ Ｐゴシック" charset="-128"/>
              </a:rPr>
              <a:t>tmp</a:t>
            </a:r>
            <a:r>
              <a:rPr lang="en-US" sz="1000" dirty="0" smtClean="0">
                <a:latin typeface="Arial" charset="0"/>
                <a:ea typeface="ＭＳ Ｐゴシック" charset="-128"/>
              </a:rPr>
              <a:t>/</a:t>
            </a:r>
            <a:r>
              <a:rPr lang="en-US" sz="1000" dirty="0" err="1" smtClean="0">
                <a:latin typeface="Arial" charset="0"/>
                <a:ea typeface="ＭＳ Ｐゴシック" charset="-128"/>
              </a:rPr>
              <a:t>xplat_restores</a:t>
            </a:r>
            <a:r>
              <a:rPr lang="en-US" sz="1000" dirty="0" smtClean="0">
                <a:latin typeface="Arial" charset="0"/>
                <a:ea typeface="ＭＳ Ｐゴシック" charset="-128"/>
              </a:rPr>
              <a:t>/db_trans_lin.bck. The restored foreign data files are stored in the /</a:t>
            </a:r>
            <a:r>
              <a:rPr lang="en-US" sz="1000" dirty="0" err="1" smtClean="0">
                <a:latin typeface="Arial" charset="0"/>
                <a:ea typeface="ＭＳ Ｐゴシック" charset="-128"/>
              </a:rPr>
              <a:t>oradata</a:t>
            </a:r>
            <a:r>
              <a:rPr lang="en-US" sz="1000" dirty="0" smtClean="0">
                <a:latin typeface="Arial" charset="0"/>
                <a:ea typeface="ＭＳ Ｐゴシック" charset="-128"/>
              </a:rPr>
              <a:t>/datafiles directory using names that begin with </a:t>
            </a:r>
            <a:r>
              <a:rPr lang="en-US" sz="1000" dirty="0" err="1" smtClean="0">
                <a:latin typeface="Arial" charset="0"/>
                <a:ea typeface="ＭＳ Ｐゴシック" charset="-128"/>
              </a:rPr>
              <a:t>df</a:t>
            </a:r>
            <a:r>
              <a:rPr lang="en-US" sz="1000" dirty="0" smtClean="0">
                <a:latin typeface="Arial" charset="0"/>
                <a:ea typeface="ＭＳ Ｐゴシック" charset="-128"/>
              </a:rPr>
              <a:t>_.</a:t>
            </a:r>
          </a:p>
          <a:p>
            <a:endParaRPr lang="en-US" sz="1000" dirty="0" smtClean="0">
              <a:latin typeface="Arial" charset="0"/>
              <a:ea typeface="ＭＳ Ｐゴシック" charset="-128"/>
            </a:endParaRPr>
          </a:p>
          <a:p>
            <a:r>
              <a:rPr lang="en-US" sz="1000" dirty="0" smtClean="0">
                <a:latin typeface="Arial" charset="0"/>
                <a:ea typeface="ＭＳ Ｐゴシック" charset="-128"/>
              </a:rPr>
              <a:t>Example 28–8 Restoring a Cross-Platform Database Backup that was Created for a</a:t>
            </a:r>
            <a:r>
              <a:rPr lang="en-US" sz="1000" baseline="0" dirty="0" smtClean="0">
                <a:latin typeface="Arial" charset="0"/>
                <a:ea typeface="ＭＳ Ｐゴシック" charset="-128"/>
              </a:rPr>
              <a:t> </a:t>
            </a:r>
            <a:r>
              <a:rPr lang="en-US" sz="1000" dirty="0" smtClean="0">
                <a:latin typeface="Arial" charset="0"/>
                <a:ea typeface="ＭＳ Ｐゴシック" charset="-128"/>
              </a:rPr>
              <a:t>Specific Platform</a:t>
            </a:r>
          </a:p>
          <a:p>
            <a:endParaRPr lang="en-US" sz="1000" dirty="0" smtClean="0">
              <a:latin typeface="Arial" charset="0"/>
              <a:ea typeface="ＭＳ Ｐゴシック" charset="-128"/>
            </a:endParaRPr>
          </a:p>
          <a:p>
            <a:r>
              <a:rPr lang="en-US" sz="1000" dirty="0" smtClean="0">
                <a:latin typeface="Arial" charset="0"/>
                <a:ea typeface="ＭＳ Ｐゴシック" charset="-128"/>
              </a:rPr>
              <a:t>RESTORE</a:t>
            </a:r>
          </a:p>
          <a:p>
            <a:r>
              <a:rPr lang="en-US" sz="1000" dirty="0" smtClean="0">
                <a:latin typeface="Arial" charset="0"/>
                <a:ea typeface="ＭＳ Ｐゴシック" charset="-128"/>
              </a:rPr>
              <a:t>ALL FOREIGN DATAFILES</a:t>
            </a:r>
          </a:p>
          <a:p>
            <a:r>
              <a:rPr lang="en-US" sz="1000" dirty="0" smtClean="0">
                <a:latin typeface="Arial" charset="0"/>
                <a:ea typeface="ＭＳ Ｐゴシック" charset="-128"/>
              </a:rPr>
              <a:t>FORMAT ’/</a:t>
            </a:r>
            <a:r>
              <a:rPr lang="en-US" sz="1000" dirty="0" err="1" smtClean="0">
                <a:latin typeface="Arial" charset="0"/>
                <a:ea typeface="ＭＳ Ｐゴシック" charset="-128"/>
              </a:rPr>
              <a:t>oradata</a:t>
            </a:r>
            <a:r>
              <a:rPr lang="en-US" sz="1000" dirty="0" smtClean="0">
                <a:latin typeface="Arial" charset="0"/>
                <a:ea typeface="ＭＳ Ｐゴシック" charset="-128"/>
              </a:rPr>
              <a:t>/datafiles/</a:t>
            </a:r>
            <a:r>
              <a:rPr lang="en-US" sz="1000" dirty="0" err="1" smtClean="0">
                <a:latin typeface="Arial" charset="0"/>
                <a:ea typeface="ＭＳ Ｐゴシック" charset="-128"/>
              </a:rPr>
              <a:t>df_%U</a:t>
            </a:r>
            <a:r>
              <a:rPr lang="en-US" sz="1000" dirty="0" smtClean="0">
                <a:latin typeface="Arial" charset="0"/>
                <a:ea typeface="ＭＳ Ｐゴシック" charset="-128"/>
              </a:rPr>
              <a:t>’</a:t>
            </a:r>
          </a:p>
          <a:p>
            <a:r>
              <a:rPr lang="en-US" sz="1000" dirty="0" smtClean="0">
                <a:latin typeface="Arial" charset="0"/>
                <a:ea typeface="ＭＳ Ｐゴシック" charset="-128"/>
              </a:rPr>
              <a:t>FROM BACKUPSET ’/</a:t>
            </a:r>
            <a:r>
              <a:rPr lang="en-US" sz="1000" dirty="0" err="1" smtClean="0">
                <a:latin typeface="Arial" charset="0"/>
                <a:ea typeface="ＭＳ Ｐゴシック" charset="-128"/>
              </a:rPr>
              <a:t>tmp</a:t>
            </a:r>
            <a:r>
              <a:rPr lang="en-US" sz="1000" dirty="0" smtClean="0">
                <a:latin typeface="Arial" charset="0"/>
                <a:ea typeface="ＭＳ Ｐゴシック" charset="-128"/>
              </a:rPr>
              <a:t>/</a:t>
            </a:r>
            <a:r>
              <a:rPr lang="en-US" sz="1000" dirty="0" err="1" smtClean="0">
                <a:latin typeface="Arial" charset="0"/>
                <a:ea typeface="ＭＳ Ｐゴシック" charset="-128"/>
              </a:rPr>
              <a:t>xplat_restores</a:t>
            </a:r>
            <a:r>
              <a:rPr lang="en-US" sz="1000" dirty="0" smtClean="0">
                <a:latin typeface="Arial" charset="0"/>
                <a:ea typeface="ＭＳ Ｐゴシック" charset="-128"/>
              </a:rPr>
              <a:t>/db_trans_lin.bck’;</a:t>
            </a:r>
          </a:p>
          <a:p>
            <a:endParaRPr lang="en-US" sz="1000" dirty="0" smtClean="0">
              <a:latin typeface="Arial" charset="0"/>
              <a:ea typeface="ＭＳ Ｐゴシック" charset="-128"/>
            </a:endParaRPr>
          </a:p>
          <a:p>
            <a:r>
              <a:rPr lang="en-US" sz="1000" dirty="0" smtClean="0">
                <a:latin typeface="Arial" charset="0"/>
                <a:ea typeface="ＭＳ Ｐゴシック" charset="-128"/>
              </a:rPr>
              <a:t>===================</a:t>
            </a:r>
          </a:p>
          <a:p>
            <a:endParaRPr lang="en-US" sz="1000" dirty="0" smtClean="0">
              <a:latin typeface="Arial" charset="0"/>
              <a:ea typeface="ＭＳ Ｐゴシック" charset="-128"/>
            </a:endParaRPr>
          </a:p>
          <a:p>
            <a:r>
              <a:rPr lang="en-US" sz="1000" dirty="0" smtClean="0">
                <a:latin typeface="Arial" charset="0"/>
                <a:ea typeface="ＭＳ Ｐゴシック" charset="-128"/>
              </a:rPr>
              <a:t>In 11.2.0.3 -&gt; only Exadata target -&gt; 1389592.1 - Reduce Transportable Tablespace Downtime using Cross Platform Incremental Backups </a:t>
            </a:r>
          </a:p>
          <a:p>
            <a:endParaRPr lang="en-US" sz="1000" dirty="0" smtClean="0">
              <a:latin typeface="Arial" charset="0"/>
              <a:ea typeface="ＭＳ Ｐゴシック" charset="-128"/>
            </a:endParaRPr>
          </a:p>
          <a:p>
            <a:pPr>
              <a:spcAft>
                <a:spcPts val="300"/>
              </a:spcAft>
              <a:defRPr/>
            </a:pPr>
            <a:r>
              <a:rPr lang="en-US" sz="1000" dirty="0" smtClean="0">
                <a:latin typeface="Arial" charset="0"/>
                <a:ea typeface="ＭＳ Ｐゴシック" charset="-128"/>
              </a:rPr>
              <a:t>Minimize read-only impact with multiple incremental backups</a:t>
            </a:r>
          </a:p>
          <a:p>
            <a:pPr lvl="1">
              <a:spcAft>
                <a:spcPts val="300"/>
              </a:spcAft>
              <a:defRPr/>
            </a:pPr>
            <a:r>
              <a:rPr lang="en-US" sz="1000" dirty="0" smtClean="0">
                <a:latin typeface="Arial" charset="0"/>
                <a:ea typeface="ＭＳ Ｐゴシック" charset="-128"/>
              </a:rPr>
              <a:t>Successive incrementals converted &amp; applied to restored data files</a:t>
            </a:r>
          </a:p>
          <a:p>
            <a:pPr lvl="1">
              <a:defRPr/>
            </a:pPr>
            <a:r>
              <a:rPr lang="en-US" sz="1000" dirty="0" smtClean="0">
                <a:latin typeface="Arial" charset="0"/>
                <a:ea typeface="ＭＳ Ｐゴシック" charset="-128"/>
              </a:rPr>
              <a:t>Final incremental while tablespace in read-only mode, with separate Data Pump metadata export and import</a:t>
            </a:r>
          </a:p>
          <a:p>
            <a:endParaRPr lang="en-US" sz="1000" dirty="0" smtClean="0">
              <a:latin typeface="Arial" charset="0"/>
              <a:ea typeface="ＭＳ Ｐゴシック" charset="-128"/>
            </a:endParaRPr>
          </a:p>
          <a:p>
            <a:endParaRPr lang="en-US" sz="1000" dirty="0" smtClean="0">
              <a:latin typeface="Arial" charset="0"/>
              <a:ea typeface="ＭＳ Ｐゴシック" charset="-128"/>
            </a:endParaRPr>
          </a:p>
          <a:p>
            <a:r>
              <a:rPr lang="en-US" sz="1000" dirty="0" smtClean="0">
                <a:latin typeface="Arial" charset="0"/>
                <a:ea typeface="ＭＳ Ｐゴシック" charset="-128"/>
              </a:rPr>
              <a:t>Create a cross-platform level 0 inconsistent backup of the tablespace </a:t>
            </a:r>
            <a:r>
              <a:rPr lang="en-US" sz="1000" dirty="0" err="1" smtClean="0">
                <a:latin typeface="Arial" charset="0"/>
                <a:ea typeface="ＭＳ Ｐゴシック" charset="-128"/>
              </a:rPr>
              <a:t>my_tbs</a:t>
            </a:r>
            <a:r>
              <a:rPr lang="en-US" sz="1000" dirty="0" smtClean="0">
                <a:latin typeface="Arial" charset="0"/>
                <a:ea typeface="ＭＳ Ｐゴシック" charset="-128"/>
              </a:rPr>
              <a:t> when the tablespace is read/write mode. This backup is stored in a backup set</a:t>
            </a:r>
            <a:r>
              <a:rPr lang="en-US" sz="1000" baseline="0" dirty="0" smtClean="0">
                <a:latin typeface="Arial" charset="0"/>
                <a:ea typeface="ＭＳ Ｐゴシック" charset="-128"/>
              </a:rPr>
              <a:t> </a:t>
            </a:r>
            <a:r>
              <a:rPr lang="en-US" sz="1000" dirty="0" smtClean="0">
                <a:latin typeface="Arial" charset="0"/>
                <a:ea typeface="ＭＳ Ｐゴシック" charset="-128"/>
              </a:rPr>
              <a:t>named my_tbs_incon.bck in the directory /</a:t>
            </a:r>
            <a:r>
              <a:rPr lang="en-US" sz="1000" dirty="0" err="1" smtClean="0">
                <a:latin typeface="Arial" charset="0"/>
                <a:ea typeface="ＭＳ Ｐゴシック" charset="-128"/>
              </a:rPr>
              <a:t>tmp</a:t>
            </a:r>
            <a:r>
              <a:rPr lang="en-US" sz="1000" dirty="0" smtClean="0">
                <a:latin typeface="Arial" charset="0"/>
                <a:ea typeface="ＭＳ Ｐゴシック" charset="-128"/>
              </a:rPr>
              <a:t>/</a:t>
            </a:r>
            <a:r>
              <a:rPr lang="en-US" sz="1000" dirty="0" err="1" smtClean="0">
                <a:latin typeface="Arial" charset="0"/>
                <a:ea typeface="ＭＳ Ｐゴシック" charset="-128"/>
              </a:rPr>
              <a:t>xplat_backups</a:t>
            </a:r>
            <a:r>
              <a:rPr lang="en-US" sz="1000" dirty="0" smtClean="0">
                <a:latin typeface="Arial" charset="0"/>
                <a:ea typeface="ＭＳ Ｐゴシック" charset="-128"/>
              </a:rPr>
              <a:t>.</a:t>
            </a:r>
          </a:p>
          <a:p>
            <a:endParaRPr lang="en-US" sz="1000" dirty="0" smtClean="0">
              <a:latin typeface="Arial" charset="0"/>
              <a:ea typeface="ＭＳ Ｐゴシック" charset="-128"/>
            </a:endParaRPr>
          </a:p>
          <a:p>
            <a:r>
              <a:rPr lang="en-US" sz="1000" dirty="0" smtClean="0">
                <a:latin typeface="Arial" charset="0"/>
                <a:ea typeface="ＭＳ Ｐゴシック" charset="-128"/>
              </a:rPr>
              <a:t>BACKUP</a:t>
            </a:r>
          </a:p>
          <a:p>
            <a:r>
              <a:rPr lang="en-US" sz="1000" dirty="0" smtClean="0">
                <a:latin typeface="Arial" charset="0"/>
                <a:ea typeface="ＭＳ Ｐゴシック" charset="-128"/>
              </a:rPr>
              <a:t>FOR TRANSPORT</a:t>
            </a:r>
          </a:p>
          <a:p>
            <a:r>
              <a:rPr lang="en-US" sz="1000" dirty="0" smtClean="0">
                <a:latin typeface="Arial" charset="0"/>
                <a:ea typeface="ＭＳ Ｐゴシック" charset="-128"/>
              </a:rPr>
              <a:t>ALLOW INCONSISTENT</a:t>
            </a:r>
          </a:p>
          <a:p>
            <a:r>
              <a:rPr lang="en-US" sz="1000" dirty="0" smtClean="0">
                <a:latin typeface="Arial" charset="0"/>
                <a:ea typeface="ＭＳ Ｐゴシック" charset="-128"/>
              </a:rPr>
              <a:t>INCREMENTAL LEVEL 0</a:t>
            </a:r>
          </a:p>
          <a:p>
            <a:r>
              <a:rPr lang="en-US" sz="1000" dirty="0" smtClean="0">
                <a:latin typeface="Arial" charset="0"/>
                <a:ea typeface="ＭＳ Ｐゴシック" charset="-128"/>
              </a:rPr>
              <a:t>TABLESPACE </a:t>
            </a:r>
            <a:r>
              <a:rPr lang="en-US" sz="1000" dirty="0" err="1" smtClean="0">
                <a:latin typeface="Arial" charset="0"/>
                <a:ea typeface="ＭＳ Ｐゴシック" charset="-128"/>
              </a:rPr>
              <a:t>my_tbs</a:t>
            </a:r>
            <a:r>
              <a:rPr lang="en-US" sz="1000" dirty="0" smtClean="0">
                <a:latin typeface="Arial" charset="0"/>
                <a:ea typeface="ＭＳ Ｐゴシック" charset="-128"/>
              </a:rPr>
              <a:t> FORMAT '/</a:t>
            </a:r>
            <a:r>
              <a:rPr lang="en-US" sz="1000" dirty="0" err="1" smtClean="0">
                <a:latin typeface="Arial" charset="0"/>
                <a:ea typeface="ＭＳ Ｐゴシック" charset="-128"/>
              </a:rPr>
              <a:t>tmp</a:t>
            </a:r>
            <a:r>
              <a:rPr lang="en-US" sz="1000" dirty="0" smtClean="0">
                <a:latin typeface="Arial" charset="0"/>
                <a:ea typeface="ＭＳ Ｐゴシック" charset="-128"/>
              </a:rPr>
              <a:t>/</a:t>
            </a:r>
            <a:r>
              <a:rPr lang="en-US" sz="1000" dirty="0" err="1" smtClean="0">
                <a:latin typeface="Arial" charset="0"/>
                <a:ea typeface="ＭＳ Ｐゴシック" charset="-128"/>
              </a:rPr>
              <a:t>xplat_backups</a:t>
            </a:r>
            <a:r>
              <a:rPr lang="en-US" sz="1000" dirty="0" smtClean="0">
                <a:latin typeface="Arial" charset="0"/>
                <a:ea typeface="ＭＳ Ｐゴシック" charset="-128"/>
              </a:rPr>
              <a:t>/my_tbs_incon.bck';</a:t>
            </a:r>
          </a:p>
          <a:p>
            <a:endParaRPr lang="en-US" sz="1000" dirty="0" smtClean="0">
              <a:latin typeface="Arial" charset="0"/>
              <a:ea typeface="ＭＳ Ｐゴシック" charset="-128"/>
            </a:endParaRPr>
          </a:p>
          <a:p>
            <a:endParaRPr lang="en-US" sz="1000" dirty="0" smtClean="0">
              <a:latin typeface="Arial" charset="0"/>
              <a:ea typeface="ＭＳ Ｐゴシック" charset="-128"/>
            </a:endParaRPr>
          </a:p>
          <a:p>
            <a:r>
              <a:rPr lang="en-US" sz="1000" dirty="0" smtClean="0">
                <a:latin typeface="Arial" charset="0"/>
                <a:ea typeface="ＭＳ Ｐゴシック" charset="-128"/>
              </a:rPr>
              <a:t>Create a cross-platform level 1 incremental backup of the tablespace </a:t>
            </a:r>
            <a:r>
              <a:rPr lang="en-US" sz="1000" dirty="0" err="1" smtClean="0">
                <a:latin typeface="Arial" charset="0"/>
                <a:ea typeface="ＭＳ Ｐゴシック" charset="-128"/>
              </a:rPr>
              <a:t>my_tbs</a:t>
            </a:r>
            <a:r>
              <a:rPr lang="en-US" sz="1000" dirty="0" smtClean="0">
                <a:latin typeface="Arial" charset="0"/>
                <a:ea typeface="ＭＳ Ｐゴシック" charset="-128"/>
              </a:rPr>
              <a:t> that contains the changes made after backup in Step 2 was created. The tablespace is still in read/write mode. This incremental backup is stored in my_tbs_incon1.bck in the directory /</a:t>
            </a:r>
            <a:r>
              <a:rPr lang="en-US" sz="1000" dirty="0" err="1" smtClean="0">
                <a:latin typeface="Arial" charset="0"/>
                <a:ea typeface="ＭＳ Ｐゴシック" charset="-128"/>
              </a:rPr>
              <a:t>tmp</a:t>
            </a:r>
            <a:r>
              <a:rPr lang="en-US" sz="1000" dirty="0" smtClean="0">
                <a:latin typeface="Arial" charset="0"/>
                <a:ea typeface="ＭＳ Ｐゴシック" charset="-128"/>
              </a:rPr>
              <a:t>/</a:t>
            </a:r>
            <a:r>
              <a:rPr lang="en-US" sz="1000" dirty="0" err="1" smtClean="0">
                <a:latin typeface="Arial" charset="0"/>
                <a:ea typeface="ＭＳ Ｐゴシック" charset="-128"/>
              </a:rPr>
              <a:t>xplat_backups</a:t>
            </a:r>
            <a:r>
              <a:rPr lang="en-US" sz="1000" dirty="0" smtClean="0">
                <a:latin typeface="Arial" charset="0"/>
                <a:ea typeface="ＭＳ Ｐゴシック" charset="-128"/>
              </a:rPr>
              <a:t>.</a:t>
            </a:r>
          </a:p>
          <a:p>
            <a:endParaRPr lang="en-US" sz="1000" dirty="0" smtClean="0">
              <a:latin typeface="Arial" charset="0"/>
              <a:ea typeface="ＭＳ Ｐゴシック" charset="-128"/>
            </a:endParaRPr>
          </a:p>
          <a:p>
            <a:r>
              <a:rPr lang="en-US" sz="1000" dirty="0" smtClean="0">
                <a:latin typeface="Arial" charset="0"/>
                <a:ea typeface="ＭＳ Ｐゴシック" charset="-128"/>
              </a:rPr>
              <a:t>BACKUP</a:t>
            </a:r>
          </a:p>
          <a:p>
            <a:r>
              <a:rPr lang="en-US" sz="1000" dirty="0" smtClean="0">
                <a:latin typeface="Arial" charset="0"/>
                <a:ea typeface="ＭＳ Ｐゴシック" charset="-128"/>
              </a:rPr>
              <a:t>FOR TRANSPORT</a:t>
            </a:r>
          </a:p>
          <a:p>
            <a:r>
              <a:rPr lang="en-US" sz="1000" dirty="0" smtClean="0">
                <a:latin typeface="Arial" charset="0"/>
                <a:ea typeface="ＭＳ Ｐゴシック" charset="-128"/>
              </a:rPr>
              <a:t>ALLOW INCONSISTENT</a:t>
            </a:r>
          </a:p>
          <a:p>
            <a:r>
              <a:rPr lang="en-US" sz="1000" dirty="0" smtClean="0">
                <a:latin typeface="Arial" charset="0"/>
                <a:ea typeface="ＭＳ Ｐゴシック" charset="-128"/>
              </a:rPr>
              <a:t>INCREMENTAL LEVEL 1</a:t>
            </a:r>
          </a:p>
          <a:p>
            <a:r>
              <a:rPr lang="en-US" sz="1000" dirty="0" smtClean="0">
                <a:latin typeface="Arial" charset="0"/>
                <a:ea typeface="ＭＳ Ｐゴシック" charset="-128"/>
              </a:rPr>
              <a:t>TABLESPACE </a:t>
            </a:r>
            <a:r>
              <a:rPr lang="en-US" sz="1000" dirty="0" err="1" smtClean="0">
                <a:latin typeface="Arial" charset="0"/>
                <a:ea typeface="ＭＳ Ｐゴシック" charset="-128"/>
              </a:rPr>
              <a:t>my_tbs</a:t>
            </a:r>
            <a:r>
              <a:rPr lang="en-US" sz="1000" dirty="0" smtClean="0">
                <a:latin typeface="Arial" charset="0"/>
                <a:ea typeface="ＭＳ Ｐゴシック" charset="-128"/>
              </a:rPr>
              <a:t> FORMAT '/</a:t>
            </a:r>
            <a:r>
              <a:rPr lang="en-US" sz="1000" dirty="0" err="1" smtClean="0">
                <a:latin typeface="Arial" charset="0"/>
                <a:ea typeface="ＭＳ Ｐゴシック" charset="-128"/>
              </a:rPr>
              <a:t>tmp</a:t>
            </a:r>
            <a:r>
              <a:rPr lang="en-US" sz="1000" dirty="0" smtClean="0">
                <a:latin typeface="Arial" charset="0"/>
                <a:ea typeface="ＭＳ Ｐゴシック" charset="-128"/>
              </a:rPr>
              <a:t>/</a:t>
            </a:r>
            <a:r>
              <a:rPr lang="en-US" sz="1000" dirty="0" err="1" smtClean="0">
                <a:latin typeface="Arial" charset="0"/>
                <a:ea typeface="ＭＳ Ｐゴシック" charset="-128"/>
              </a:rPr>
              <a:t>xplat_backups</a:t>
            </a:r>
            <a:r>
              <a:rPr lang="en-US" sz="1000" dirty="0" smtClean="0">
                <a:latin typeface="Arial" charset="0"/>
                <a:ea typeface="ＭＳ Ｐゴシック" charset="-128"/>
              </a:rPr>
              <a:t>/my_tbs_incon1.bck';</a:t>
            </a:r>
          </a:p>
          <a:p>
            <a:endParaRPr lang="en-US" sz="1000" dirty="0" smtClean="0">
              <a:latin typeface="Arial" charset="0"/>
              <a:ea typeface="ＭＳ Ｐゴシック" charset="-128"/>
            </a:endParaRPr>
          </a:p>
          <a:p>
            <a:endParaRPr lang="en-US" sz="1000" dirty="0" smtClean="0">
              <a:latin typeface="Arial" charset="0"/>
              <a:ea typeface="ＭＳ Ｐゴシック" charset="-128"/>
            </a:endParaRPr>
          </a:p>
          <a:p>
            <a:r>
              <a:rPr lang="en-US" sz="1000" dirty="0" smtClean="0">
                <a:latin typeface="Arial" charset="0"/>
                <a:ea typeface="ＭＳ Ｐゴシック" charset="-128"/>
              </a:rPr>
              <a:t>ALTER TABLESPACE </a:t>
            </a:r>
            <a:r>
              <a:rPr lang="en-US" sz="1000" dirty="0" err="1" smtClean="0">
                <a:latin typeface="Arial" charset="0"/>
                <a:ea typeface="ＭＳ Ｐゴシック" charset="-128"/>
              </a:rPr>
              <a:t>my_tbs</a:t>
            </a:r>
            <a:r>
              <a:rPr lang="en-US" sz="1000" dirty="0" smtClean="0">
                <a:latin typeface="Arial" charset="0"/>
                <a:ea typeface="ＭＳ Ｐゴシック" charset="-128"/>
              </a:rPr>
              <a:t> READ ONLY;</a:t>
            </a:r>
          </a:p>
          <a:p>
            <a:endParaRPr lang="en-US" sz="1000" dirty="0" smtClean="0">
              <a:latin typeface="Arial" charset="0"/>
              <a:ea typeface="ＭＳ Ｐゴシック" charset="-128"/>
            </a:endParaRPr>
          </a:p>
          <a:p>
            <a:r>
              <a:rPr lang="en-US" sz="1000" dirty="0" smtClean="0">
                <a:latin typeface="Arial" charset="0"/>
                <a:ea typeface="ＭＳ Ｐゴシック" charset="-128"/>
              </a:rPr>
              <a:t>Create the final cross-platform level 1 incremental backup of the tablespace </a:t>
            </a:r>
            <a:r>
              <a:rPr lang="en-US" sz="1000" dirty="0" err="1" smtClean="0">
                <a:latin typeface="Arial" charset="0"/>
                <a:ea typeface="ＭＳ Ｐゴシック" charset="-128"/>
              </a:rPr>
              <a:t>my_tbs</a:t>
            </a:r>
            <a:r>
              <a:rPr lang="en-US" sz="1000" dirty="0" smtClean="0">
                <a:latin typeface="Arial" charset="0"/>
                <a:ea typeface="ＭＳ Ｐゴシック" charset="-128"/>
              </a:rPr>
              <a:t>. This backup contains changes made to the database after the backup that was created in Step 3. It must include the export dump file that contains the tablespace</a:t>
            </a:r>
          </a:p>
          <a:p>
            <a:r>
              <a:rPr lang="en-US" sz="1000" dirty="0" smtClean="0">
                <a:latin typeface="Arial" charset="0"/>
                <a:ea typeface="ＭＳ Ｐゴシック" charset="-128"/>
              </a:rPr>
              <a:t>metadata.</a:t>
            </a:r>
          </a:p>
          <a:p>
            <a:endParaRPr lang="en-US" sz="1000" dirty="0" smtClean="0">
              <a:latin typeface="Arial" charset="0"/>
              <a:ea typeface="ＭＳ Ｐゴシック" charset="-128"/>
            </a:endParaRPr>
          </a:p>
          <a:p>
            <a:r>
              <a:rPr lang="en-US" sz="1000" dirty="0" smtClean="0">
                <a:latin typeface="Arial" charset="0"/>
                <a:ea typeface="ＭＳ Ｐゴシック" charset="-128"/>
              </a:rPr>
              <a:t>BACKUP</a:t>
            </a:r>
          </a:p>
          <a:p>
            <a:r>
              <a:rPr lang="en-US" sz="1000" dirty="0" smtClean="0">
                <a:latin typeface="Arial" charset="0"/>
                <a:ea typeface="ＭＳ Ｐゴシック" charset="-128"/>
              </a:rPr>
              <a:t>FOR TRANSPORT</a:t>
            </a:r>
          </a:p>
          <a:p>
            <a:r>
              <a:rPr lang="en-US" sz="1000" dirty="0" smtClean="0">
                <a:latin typeface="Arial" charset="0"/>
                <a:ea typeface="ＭＳ Ｐゴシック" charset="-128"/>
              </a:rPr>
              <a:t>INCREMENTAL LEVEL 1</a:t>
            </a:r>
          </a:p>
          <a:p>
            <a:r>
              <a:rPr lang="en-US" sz="1000" dirty="0" smtClean="0">
                <a:latin typeface="Arial" charset="0"/>
                <a:ea typeface="ＭＳ Ｐゴシック" charset="-128"/>
              </a:rPr>
              <a:t>TABLESPACE </a:t>
            </a:r>
            <a:r>
              <a:rPr lang="en-US" sz="1000" dirty="0" err="1" smtClean="0">
                <a:latin typeface="Arial" charset="0"/>
                <a:ea typeface="ＭＳ Ｐゴシック" charset="-128"/>
              </a:rPr>
              <a:t>my_tbs</a:t>
            </a:r>
            <a:endParaRPr lang="en-US" sz="1000" dirty="0" smtClean="0">
              <a:latin typeface="Arial" charset="0"/>
              <a:ea typeface="ＭＳ Ｐゴシック" charset="-128"/>
            </a:endParaRPr>
          </a:p>
          <a:p>
            <a:r>
              <a:rPr lang="en-US" sz="1000" dirty="0" smtClean="0">
                <a:latin typeface="Arial" charset="0"/>
                <a:ea typeface="ＭＳ Ｐゴシック" charset="-128"/>
              </a:rPr>
              <a:t>FORMAT '/</a:t>
            </a:r>
            <a:r>
              <a:rPr lang="en-US" sz="1000" dirty="0" err="1" smtClean="0">
                <a:latin typeface="Arial" charset="0"/>
                <a:ea typeface="ＭＳ Ｐゴシック" charset="-128"/>
              </a:rPr>
              <a:t>tmp</a:t>
            </a:r>
            <a:r>
              <a:rPr lang="en-US" sz="1000" dirty="0" smtClean="0">
                <a:latin typeface="Arial" charset="0"/>
                <a:ea typeface="ＭＳ Ｐゴシック" charset="-128"/>
              </a:rPr>
              <a:t>/</a:t>
            </a:r>
            <a:r>
              <a:rPr lang="en-US" sz="1000" dirty="0" err="1" smtClean="0">
                <a:latin typeface="Arial" charset="0"/>
                <a:ea typeface="ＭＳ Ｐゴシック" charset="-128"/>
              </a:rPr>
              <a:t>xplat_backups</a:t>
            </a:r>
            <a:r>
              <a:rPr lang="en-US" sz="1000" dirty="0" smtClean="0">
                <a:latin typeface="Arial" charset="0"/>
                <a:ea typeface="ＭＳ Ｐゴシック" charset="-128"/>
              </a:rPr>
              <a:t>/my_tbs_incr.bck'</a:t>
            </a:r>
          </a:p>
          <a:p>
            <a:r>
              <a:rPr lang="en-US" sz="1000" dirty="0" smtClean="0">
                <a:latin typeface="Arial" charset="0"/>
                <a:ea typeface="ＭＳ Ｐゴシック" charset="-128"/>
              </a:rPr>
              <a:t>DATAPUMP FORMAT '/</a:t>
            </a:r>
            <a:r>
              <a:rPr lang="en-US" sz="1000" dirty="0" err="1" smtClean="0">
                <a:latin typeface="Arial" charset="0"/>
                <a:ea typeface="ＭＳ Ｐゴシック" charset="-128"/>
              </a:rPr>
              <a:t>tmp</a:t>
            </a:r>
            <a:r>
              <a:rPr lang="en-US" sz="1000" dirty="0" smtClean="0">
                <a:latin typeface="Arial" charset="0"/>
                <a:ea typeface="ＭＳ Ｐゴシック" charset="-128"/>
              </a:rPr>
              <a:t>/</a:t>
            </a:r>
            <a:r>
              <a:rPr lang="en-US" sz="1000" dirty="0" err="1" smtClean="0">
                <a:latin typeface="Arial" charset="0"/>
                <a:ea typeface="ＭＳ Ｐゴシック" charset="-128"/>
              </a:rPr>
              <a:t>xplat_backups</a:t>
            </a:r>
            <a:r>
              <a:rPr lang="en-US" sz="1000" dirty="0" smtClean="0">
                <a:latin typeface="Arial" charset="0"/>
                <a:ea typeface="ＭＳ Ｐゴシック" charset="-128"/>
              </a:rPr>
              <a:t>/my_tbs_incr_dp.bck'</a:t>
            </a:r>
          </a:p>
          <a:p>
            <a:r>
              <a:rPr lang="en-US" sz="1000" dirty="0" smtClean="0">
                <a:latin typeface="Arial" charset="0"/>
                <a:ea typeface="ＭＳ Ｐゴシック" charset="-128"/>
              </a:rPr>
              <a:t>DESTINATION '/</a:t>
            </a:r>
            <a:r>
              <a:rPr lang="en-US" sz="1000" dirty="0" err="1" smtClean="0">
                <a:latin typeface="Arial" charset="0"/>
                <a:ea typeface="ＭＳ Ｐゴシック" charset="-128"/>
              </a:rPr>
              <a:t>tmp</a:t>
            </a:r>
            <a:r>
              <a:rPr lang="en-US" sz="1000" dirty="0" smtClean="0">
                <a:latin typeface="Arial" charset="0"/>
                <a:ea typeface="ＭＳ Ｐゴシック" charset="-128"/>
              </a:rPr>
              <a:t>';</a:t>
            </a:r>
          </a:p>
          <a:p>
            <a:endParaRPr lang="en-US" sz="1000" dirty="0" smtClean="0">
              <a:latin typeface="Arial" charset="0"/>
              <a:ea typeface="ＭＳ Ｐゴシック" charset="-128"/>
            </a:endParaRPr>
          </a:p>
          <a:p>
            <a:r>
              <a:rPr lang="en-US" sz="1000" dirty="0" smtClean="0">
                <a:latin typeface="Arial" charset="0"/>
                <a:ea typeface="ＭＳ Ｐゴシック" charset="-128"/>
              </a:rPr>
              <a:t>Move the backup sets and the export dump file generated in Steps 2, 3, and 5 from the source host to the desired directories on the destination host.</a:t>
            </a:r>
          </a:p>
          <a:p>
            <a:endParaRPr lang="en-US" sz="1000" dirty="0" smtClean="0">
              <a:latin typeface="Arial" charset="0"/>
              <a:ea typeface="ＭＳ Ｐゴシック" charset="-128"/>
            </a:endParaRPr>
          </a:p>
          <a:p>
            <a:endParaRPr lang="en-US" sz="1000" dirty="0" smtClean="0">
              <a:latin typeface="Arial" charset="0"/>
              <a:ea typeface="ＭＳ Ｐゴシック" charset="-128"/>
            </a:endParaRPr>
          </a:p>
          <a:p>
            <a:r>
              <a:rPr lang="en-US" sz="1000" dirty="0" smtClean="0">
                <a:latin typeface="Arial" charset="0"/>
                <a:ea typeface="ＭＳ Ｐゴシック" charset="-128"/>
              </a:rPr>
              <a:t>Restore the cross-platform level 0 inconsistent backup created in Step 2.Use the FOREIGN DATAFILE clause to specify the data files that must be restored. The FROM PLATFORM clause specifies the name of the platform on which the backup was created. This clause is required to convert backups on the destination database.</a:t>
            </a:r>
          </a:p>
          <a:p>
            <a:endParaRPr lang="en-US" sz="1000" dirty="0" smtClean="0">
              <a:latin typeface="Arial" charset="0"/>
              <a:ea typeface="ＭＳ Ｐゴシック" charset="-128"/>
            </a:endParaRPr>
          </a:p>
          <a:p>
            <a:endParaRPr lang="en-US" sz="1000" dirty="0" smtClean="0">
              <a:latin typeface="Arial" charset="0"/>
              <a:ea typeface="ＭＳ Ｐゴシック" charset="-128"/>
            </a:endParaRPr>
          </a:p>
          <a:p>
            <a:r>
              <a:rPr lang="en-US" sz="1000" dirty="0" smtClean="0">
                <a:latin typeface="Arial" charset="0"/>
                <a:ea typeface="ＭＳ Ｐゴシック" charset="-128"/>
              </a:rPr>
              <a:t>RESTORE</a:t>
            </a:r>
          </a:p>
          <a:p>
            <a:r>
              <a:rPr lang="en-US" sz="1000" dirty="0" smtClean="0">
                <a:latin typeface="Arial" charset="0"/>
                <a:ea typeface="ＭＳ Ｐゴシック" charset="-128"/>
              </a:rPr>
              <a:t>FROM PLATFORM ’Solaris[tm] OE (64-bit)’</a:t>
            </a:r>
          </a:p>
          <a:p>
            <a:r>
              <a:rPr lang="en-US" sz="1000" dirty="0" smtClean="0">
                <a:latin typeface="Arial" charset="0"/>
                <a:ea typeface="ＭＳ Ｐゴシック" charset="-128"/>
              </a:rPr>
              <a:t>FOREIGN DATAFILE 6</a:t>
            </a:r>
          </a:p>
          <a:p>
            <a:r>
              <a:rPr lang="en-US" sz="1000" dirty="0" smtClean="0">
                <a:latin typeface="Arial" charset="0"/>
                <a:ea typeface="ＭＳ Ｐゴシック" charset="-128"/>
              </a:rPr>
              <a:t>FORMAT '/</a:t>
            </a:r>
            <a:r>
              <a:rPr lang="en-US" sz="1000" dirty="0" err="1" smtClean="0">
                <a:latin typeface="Arial" charset="0"/>
                <a:ea typeface="ＭＳ Ｐゴシック" charset="-128"/>
              </a:rPr>
              <a:t>tmp</a:t>
            </a:r>
            <a:r>
              <a:rPr lang="en-US" sz="1000" dirty="0" smtClean="0">
                <a:latin typeface="Arial" charset="0"/>
                <a:ea typeface="ＭＳ Ｐゴシック" charset="-128"/>
              </a:rPr>
              <a:t>/aux/mytbs_6.df',</a:t>
            </a:r>
          </a:p>
          <a:p>
            <a:r>
              <a:rPr lang="en-US" sz="1000" dirty="0" smtClean="0">
                <a:latin typeface="Arial" charset="0"/>
                <a:ea typeface="ＭＳ Ｐゴシック" charset="-128"/>
              </a:rPr>
              <a:t>7</a:t>
            </a:r>
          </a:p>
          <a:p>
            <a:r>
              <a:rPr lang="en-US" sz="1000" dirty="0" smtClean="0">
                <a:latin typeface="Arial" charset="0"/>
                <a:ea typeface="ＭＳ Ｐゴシック" charset="-128"/>
              </a:rPr>
              <a:t>FORMAT '/</a:t>
            </a:r>
            <a:r>
              <a:rPr lang="en-US" sz="1000" dirty="0" err="1" smtClean="0">
                <a:latin typeface="Arial" charset="0"/>
                <a:ea typeface="ＭＳ Ｐゴシック" charset="-128"/>
              </a:rPr>
              <a:t>tmp</a:t>
            </a:r>
            <a:r>
              <a:rPr lang="en-US" sz="1000" dirty="0" smtClean="0">
                <a:latin typeface="Arial" charset="0"/>
                <a:ea typeface="ＭＳ Ｐゴシック" charset="-128"/>
              </a:rPr>
              <a:t>/aux/mytbs_7.df',</a:t>
            </a:r>
          </a:p>
          <a:p>
            <a:r>
              <a:rPr lang="en-US" sz="1000" dirty="0" smtClean="0">
                <a:latin typeface="Arial" charset="0"/>
                <a:ea typeface="ＭＳ Ｐゴシック" charset="-128"/>
              </a:rPr>
              <a:t>20</a:t>
            </a:r>
          </a:p>
          <a:p>
            <a:r>
              <a:rPr lang="en-US" sz="1000" dirty="0" smtClean="0">
                <a:latin typeface="Arial" charset="0"/>
                <a:ea typeface="ＭＳ Ｐゴシック" charset="-128"/>
              </a:rPr>
              <a:t>FORMAT '/</a:t>
            </a:r>
            <a:r>
              <a:rPr lang="en-US" sz="1000" dirty="0" err="1" smtClean="0">
                <a:latin typeface="Arial" charset="0"/>
                <a:ea typeface="ＭＳ Ｐゴシック" charset="-128"/>
              </a:rPr>
              <a:t>tmp</a:t>
            </a:r>
            <a:r>
              <a:rPr lang="en-US" sz="1000" dirty="0" smtClean="0">
                <a:latin typeface="Arial" charset="0"/>
                <a:ea typeface="ＭＳ Ｐゴシック" charset="-128"/>
              </a:rPr>
              <a:t>/aux/mytbs_20.df',</a:t>
            </a:r>
          </a:p>
          <a:p>
            <a:r>
              <a:rPr lang="en-US" sz="1000" dirty="0" smtClean="0">
                <a:latin typeface="Arial" charset="0"/>
                <a:ea typeface="ＭＳ Ｐゴシック" charset="-128"/>
              </a:rPr>
              <a:t>10</a:t>
            </a:r>
          </a:p>
          <a:p>
            <a:r>
              <a:rPr lang="en-US" sz="1000" dirty="0" smtClean="0">
                <a:latin typeface="Arial" charset="0"/>
                <a:ea typeface="ＭＳ Ｐゴシック" charset="-128"/>
              </a:rPr>
              <a:t>FORMAT '/</a:t>
            </a:r>
            <a:r>
              <a:rPr lang="en-US" sz="1000" dirty="0" err="1" smtClean="0">
                <a:latin typeface="Arial" charset="0"/>
                <a:ea typeface="ＭＳ Ｐゴシック" charset="-128"/>
              </a:rPr>
              <a:t>tmp</a:t>
            </a:r>
            <a:r>
              <a:rPr lang="en-US" sz="1000" dirty="0" smtClean="0">
                <a:latin typeface="Arial" charset="0"/>
                <a:ea typeface="ＭＳ Ｐゴシック" charset="-128"/>
              </a:rPr>
              <a:t>/aux/mytbs_10.df'</a:t>
            </a:r>
          </a:p>
          <a:p>
            <a:r>
              <a:rPr lang="en-US" sz="1000" dirty="0" smtClean="0">
                <a:latin typeface="Arial" charset="0"/>
                <a:ea typeface="ＭＳ Ｐゴシック" charset="-128"/>
              </a:rPr>
              <a:t>FROM BACKUPSET '/</a:t>
            </a:r>
            <a:r>
              <a:rPr lang="en-US" sz="1000" dirty="0" err="1" smtClean="0">
                <a:latin typeface="Arial" charset="0"/>
                <a:ea typeface="ＭＳ Ｐゴシック" charset="-128"/>
              </a:rPr>
              <a:t>tmp</a:t>
            </a:r>
            <a:r>
              <a:rPr lang="en-US" sz="1000" dirty="0" smtClean="0">
                <a:latin typeface="Arial" charset="0"/>
                <a:ea typeface="ＭＳ Ｐゴシック" charset="-128"/>
              </a:rPr>
              <a:t>/</a:t>
            </a:r>
            <a:r>
              <a:rPr lang="en-US" sz="1000" dirty="0" err="1" smtClean="0">
                <a:latin typeface="Arial" charset="0"/>
                <a:ea typeface="ＭＳ Ｐゴシック" charset="-128"/>
              </a:rPr>
              <a:t>xplat_restores</a:t>
            </a:r>
            <a:r>
              <a:rPr lang="en-US" sz="1000" dirty="0" smtClean="0">
                <a:latin typeface="Arial" charset="0"/>
                <a:ea typeface="ＭＳ Ｐゴシック" charset="-128"/>
              </a:rPr>
              <a:t>/my_tbs_incon.bck';</a:t>
            </a:r>
          </a:p>
          <a:p>
            <a:endParaRPr lang="en-US" sz="1000" dirty="0" smtClean="0">
              <a:latin typeface="Arial" charset="0"/>
              <a:ea typeface="ＭＳ Ｐゴシック" charset="-128"/>
            </a:endParaRPr>
          </a:p>
          <a:p>
            <a:endParaRPr lang="en-US" sz="1000" dirty="0" smtClean="0">
              <a:latin typeface="Arial" charset="0"/>
              <a:ea typeface="ＭＳ Ｐゴシック" charset="-128"/>
            </a:endParaRPr>
          </a:p>
          <a:p>
            <a:r>
              <a:rPr lang="en-US" sz="1000" dirty="0" smtClean="0">
                <a:latin typeface="Arial" charset="0"/>
                <a:ea typeface="ＭＳ Ｐゴシック" charset="-128"/>
              </a:rPr>
              <a:t>Recover the foreign data files obtained in Step 8 by applying the first cross-platform level 1 incremental backup that was created Step 3.</a:t>
            </a:r>
          </a:p>
          <a:p>
            <a:endParaRPr lang="en-US" sz="1000" dirty="0" smtClean="0">
              <a:latin typeface="Arial" charset="0"/>
              <a:ea typeface="ＭＳ Ｐゴシック" charset="-128"/>
            </a:endParaRPr>
          </a:p>
          <a:p>
            <a:r>
              <a:rPr lang="en-US" sz="1000" dirty="0" smtClean="0">
                <a:latin typeface="Arial" charset="0"/>
                <a:ea typeface="ＭＳ Ｐゴシック" charset="-128"/>
              </a:rPr>
              <a:t>RECOVER</a:t>
            </a:r>
          </a:p>
          <a:p>
            <a:r>
              <a:rPr lang="en-US" sz="1000" dirty="0" smtClean="0">
                <a:latin typeface="Arial" charset="0"/>
                <a:ea typeface="ＭＳ Ｐゴシック" charset="-128"/>
              </a:rPr>
              <a:t>FROM PLATFORM ’Solaris[tm] OE (64-bit)’</a:t>
            </a:r>
          </a:p>
          <a:p>
            <a:r>
              <a:rPr lang="en-US" sz="1000" dirty="0" smtClean="0">
                <a:latin typeface="Arial" charset="0"/>
                <a:ea typeface="ＭＳ Ｐゴシック" charset="-128"/>
              </a:rPr>
              <a:t>FOREIGN DATAFILECOPY '/</a:t>
            </a:r>
            <a:r>
              <a:rPr lang="en-US" sz="1000" dirty="0" err="1" smtClean="0">
                <a:latin typeface="Arial" charset="0"/>
                <a:ea typeface="ＭＳ Ｐゴシック" charset="-128"/>
              </a:rPr>
              <a:t>tmp</a:t>
            </a:r>
            <a:r>
              <a:rPr lang="en-US" sz="1000" dirty="0" smtClean="0">
                <a:latin typeface="Arial" charset="0"/>
                <a:ea typeface="ＭＳ Ｐゴシック" charset="-128"/>
              </a:rPr>
              <a:t>/aux/mytbs_6.df','/</a:t>
            </a:r>
            <a:r>
              <a:rPr lang="en-US" sz="1000" dirty="0" err="1" smtClean="0">
                <a:latin typeface="Arial" charset="0"/>
                <a:ea typeface="ＭＳ Ｐゴシック" charset="-128"/>
              </a:rPr>
              <a:t>tmp</a:t>
            </a:r>
            <a:r>
              <a:rPr lang="en-US" sz="1000" dirty="0" smtClean="0">
                <a:latin typeface="Arial" charset="0"/>
                <a:ea typeface="ＭＳ Ｐゴシック" charset="-128"/>
              </a:rPr>
              <a:t>/aux/</a:t>
            </a:r>
            <a:r>
              <a:rPr lang="en-US" sz="1000" dirty="0" err="1" smtClean="0">
                <a:latin typeface="Arial" charset="0"/>
                <a:ea typeface="ＭＳ Ｐゴシック" charset="-128"/>
              </a:rPr>
              <a:t>mytbs</a:t>
            </a:r>
            <a:r>
              <a:rPr lang="en-US" sz="1000" dirty="0" smtClean="0">
                <a:latin typeface="Arial" charset="0"/>
                <a:ea typeface="ＭＳ Ｐゴシック" charset="-128"/>
              </a:rPr>
              <a:t>_</a:t>
            </a:r>
          </a:p>
          <a:p>
            <a:r>
              <a:rPr lang="en-US" sz="1000" dirty="0" smtClean="0">
                <a:latin typeface="Arial" charset="0"/>
                <a:ea typeface="ＭＳ Ｐゴシック" charset="-128"/>
              </a:rPr>
              <a:t>7.df','/</a:t>
            </a:r>
            <a:r>
              <a:rPr lang="en-US" sz="1000" dirty="0" err="1" smtClean="0">
                <a:latin typeface="Arial" charset="0"/>
                <a:ea typeface="ＭＳ Ｐゴシック" charset="-128"/>
              </a:rPr>
              <a:t>tmp</a:t>
            </a:r>
            <a:r>
              <a:rPr lang="en-US" sz="1000" dirty="0" smtClean="0">
                <a:latin typeface="Arial" charset="0"/>
                <a:ea typeface="ＭＳ Ｐゴシック" charset="-128"/>
              </a:rPr>
              <a:t>/aux/mytbs_20.df','/</a:t>
            </a:r>
            <a:r>
              <a:rPr lang="en-US" sz="1000" dirty="0" err="1" smtClean="0">
                <a:latin typeface="Arial" charset="0"/>
                <a:ea typeface="ＭＳ Ｐゴシック" charset="-128"/>
              </a:rPr>
              <a:t>tmp</a:t>
            </a:r>
            <a:r>
              <a:rPr lang="en-US" sz="1000" dirty="0" smtClean="0">
                <a:latin typeface="Arial" charset="0"/>
                <a:ea typeface="ＭＳ Ｐゴシック" charset="-128"/>
              </a:rPr>
              <a:t>/aux/mytbs_10.df'</a:t>
            </a:r>
          </a:p>
          <a:p>
            <a:r>
              <a:rPr lang="en-US" sz="1000" dirty="0" smtClean="0">
                <a:latin typeface="Arial" charset="0"/>
                <a:ea typeface="ＭＳ Ｐゴシック" charset="-128"/>
              </a:rPr>
              <a:t>FROM BACKUPSET '/</a:t>
            </a:r>
            <a:r>
              <a:rPr lang="en-US" sz="1000" dirty="0" err="1" smtClean="0">
                <a:latin typeface="Arial" charset="0"/>
                <a:ea typeface="ＭＳ Ｐゴシック" charset="-128"/>
              </a:rPr>
              <a:t>tmp</a:t>
            </a:r>
            <a:r>
              <a:rPr lang="en-US" sz="1000" dirty="0" smtClean="0">
                <a:latin typeface="Arial" charset="0"/>
                <a:ea typeface="ＭＳ Ｐゴシック" charset="-128"/>
              </a:rPr>
              <a:t>/</a:t>
            </a:r>
            <a:r>
              <a:rPr lang="en-US" sz="1000" dirty="0" err="1" smtClean="0">
                <a:latin typeface="Arial" charset="0"/>
                <a:ea typeface="ＭＳ Ｐゴシック" charset="-128"/>
              </a:rPr>
              <a:t>xplat_restores</a:t>
            </a:r>
            <a:r>
              <a:rPr lang="en-US" sz="1000" dirty="0" smtClean="0">
                <a:latin typeface="Arial" charset="0"/>
                <a:ea typeface="ＭＳ Ｐゴシック" charset="-128"/>
              </a:rPr>
              <a:t>/my_tbs_incon1.bck';</a:t>
            </a:r>
          </a:p>
          <a:p>
            <a:endParaRPr lang="en-US" sz="1000" dirty="0" smtClean="0">
              <a:latin typeface="Arial" charset="0"/>
              <a:ea typeface="ＭＳ Ｐゴシック" charset="-128"/>
            </a:endParaRPr>
          </a:p>
          <a:p>
            <a:endParaRPr lang="en-US" sz="1000" dirty="0" smtClean="0">
              <a:latin typeface="Arial" charset="0"/>
              <a:ea typeface="ＭＳ Ｐゴシック" charset="-128"/>
            </a:endParaRPr>
          </a:p>
          <a:p>
            <a:r>
              <a:rPr lang="en-US" sz="1000" dirty="0" smtClean="0">
                <a:latin typeface="Arial" charset="0"/>
                <a:ea typeface="ＭＳ Ｐゴシック" charset="-128"/>
              </a:rPr>
              <a:t>Recover the foreign data files obtained in Step 8 by applying the final cross-platform level 1 incremental backup that was created in Step 5. This backup was created with the tablespaces in read-only mode.</a:t>
            </a:r>
          </a:p>
          <a:p>
            <a:endParaRPr lang="en-US" sz="1000" dirty="0" smtClean="0">
              <a:latin typeface="Arial" charset="0"/>
              <a:ea typeface="ＭＳ Ｐゴシック" charset="-128"/>
            </a:endParaRPr>
          </a:p>
          <a:p>
            <a:r>
              <a:rPr lang="en-US" sz="1000" dirty="0" smtClean="0">
                <a:latin typeface="Arial" charset="0"/>
                <a:ea typeface="ＭＳ Ｐゴシック" charset="-128"/>
              </a:rPr>
              <a:t>RECOVER</a:t>
            </a:r>
          </a:p>
          <a:p>
            <a:r>
              <a:rPr lang="en-US" sz="1000" dirty="0" smtClean="0">
                <a:latin typeface="Arial" charset="0"/>
                <a:ea typeface="ＭＳ Ｐゴシック" charset="-128"/>
              </a:rPr>
              <a:t>FROM PLATFORM ’Solaris[tm] OE (64-bit)’</a:t>
            </a:r>
          </a:p>
          <a:p>
            <a:r>
              <a:rPr lang="en-US" sz="1000" dirty="0" smtClean="0">
                <a:latin typeface="Arial" charset="0"/>
                <a:ea typeface="ＭＳ Ｐゴシック" charset="-128"/>
              </a:rPr>
              <a:t>FOREIGN DATAFILECOPY '/</a:t>
            </a:r>
            <a:r>
              <a:rPr lang="en-US" sz="1000" dirty="0" err="1" smtClean="0">
                <a:latin typeface="Arial" charset="0"/>
                <a:ea typeface="ＭＳ Ｐゴシック" charset="-128"/>
              </a:rPr>
              <a:t>tmp</a:t>
            </a:r>
            <a:r>
              <a:rPr lang="en-US" sz="1000" dirty="0" smtClean="0">
                <a:latin typeface="Arial" charset="0"/>
                <a:ea typeface="ＭＳ Ｐゴシック" charset="-128"/>
              </a:rPr>
              <a:t>/aux/mytbs_6.df','/</a:t>
            </a:r>
            <a:r>
              <a:rPr lang="en-US" sz="1000" dirty="0" err="1" smtClean="0">
                <a:latin typeface="Arial" charset="0"/>
                <a:ea typeface="ＭＳ Ｐゴシック" charset="-128"/>
              </a:rPr>
              <a:t>tmp</a:t>
            </a:r>
            <a:r>
              <a:rPr lang="en-US" sz="1000" dirty="0" smtClean="0">
                <a:latin typeface="Arial" charset="0"/>
                <a:ea typeface="ＭＳ Ｐゴシック" charset="-128"/>
              </a:rPr>
              <a:t>/aux/</a:t>
            </a:r>
            <a:r>
              <a:rPr lang="en-US" sz="1000" dirty="0" err="1" smtClean="0">
                <a:latin typeface="Arial" charset="0"/>
                <a:ea typeface="ＭＳ Ｐゴシック" charset="-128"/>
              </a:rPr>
              <a:t>mytbs</a:t>
            </a:r>
            <a:r>
              <a:rPr lang="en-US" sz="1000" dirty="0" smtClean="0">
                <a:latin typeface="Arial" charset="0"/>
                <a:ea typeface="ＭＳ Ｐゴシック" charset="-128"/>
              </a:rPr>
              <a:t>_</a:t>
            </a:r>
          </a:p>
          <a:p>
            <a:r>
              <a:rPr lang="en-US" sz="1000" dirty="0" smtClean="0">
                <a:latin typeface="Arial" charset="0"/>
                <a:ea typeface="ＭＳ Ｐゴシック" charset="-128"/>
              </a:rPr>
              <a:t>7.df','/</a:t>
            </a:r>
            <a:r>
              <a:rPr lang="en-US" sz="1000" dirty="0" err="1" smtClean="0">
                <a:latin typeface="Arial" charset="0"/>
                <a:ea typeface="ＭＳ Ｐゴシック" charset="-128"/>
              </a:rPr>
              <a:t>tmp</a:t>
            </a:r>
            <a:r>
              <a:rPr lang="en-US" sz="1000" dirty="0" smtClean="0">
                <a:latin typeface="Arial" charset="0"/>
                <a:ea typeface="ＭＳ Ｐゴシック" charset="-128"/>
              </a:rPr>
              <a:t>/aux/mytbs_20.df','/</a:t>
            </a:r>
            <a:r>
              <a:rPr lang="en-US" sz="1000" dirty="0" err="1" smtClean="0">
                <a:latin typeface="Arial" charset="0"/>
                <a:ea typeface="ＭＳ Ｐゴシック" charset="-128"/>
              </a:rPr>
              <a:t>tmp</a:t>
            </a:r>
            <a:r>
              <a:rPr lang="en-US" sz="1000" dirty="0" smtClean="0">
                <a:latin typeface="Arial" charset="0"/>
                <a:ea typeface="ＭＳ Ｐゴシック" charset="-128"/>
              </a:rPr>
              <a:t>/aux/mytbs_10.df'</a:t>
            </a:r>
          </a:p>
          <a:p>
            <a:r>
              <a:rPr lang="en-US" sz="1000" dirty="0" smtClean="0">
                <a:latin typeface="Arial" charset="0"/>
                <a:ea typeface="ＭＳ Ｐゴシック" charset="-128"/>
              </a:rPr>
              <a:t>FROM BACKUPSET '/</a:t>
            </a:r>
            <a:r>
              <a:rPr lang="en-US" sz="1000" dirty="0" err="1" smtClean="0">
                <a:latin typeface="Arial" charset="0"/>
                <a:ea typeface="ＭＳ Ｐゴシック" charset="-128"/>
              </a:rPr>
              <a:t>tmp</a:t>
            </a:r>
            <a:r>
              <a:rPr lang="en-US" sz="1000" dirty="0" smtClean="0">
                <a:latin typeface="Arial" charset="0"/>
                <a:ea typeface="ＭＳ Ｐゴシック" charset="-128"/>
              </a:rPr>
              <a:t>/</a:t>
            </a:r>
            <a:r>
              <a:rPr lang="en-US" sz="1000" dirty="0" err="1" smtClean="0">
                <a:latin typeface="Arial" charset="0"/>
                <a:ea typeface="ＭＳ Ｐゴシック" charset="-128"/>
              </a:rPr>
              <a:t>xplat_restores</a:t>
            </a:r>
            <a:r>
              <a:rPr lang="en-US" sz="1000" dirty="0" smtClean="0">
                <a:latin typeface="Arial" charset="0"/>
                <a:ea typeface="ＭＳ Ｐゴシック" charset="-128"/>
              </a:rPr>
              <a:t>/my_tbs_incr.bck';</a:t>
            </a:r>
          </a:p>
          <a:p>
            <a:endParaRPr lang="en-US" sz="1000" dirty="0" smtClean="0">
              <a:latin typeface="Arial" charset="0"/>
              <a:ea typeface="ＭＳ Ｐゴシック" charset="-128"/>
            </a:endParaRPr>
          </a:p>
          <a:p>
            <a:r>
              <a:rPr lang="en-US" sz="1000" dirty="0" smtClean="0">
                <a:latin typeface="Arial" charset="0"/>
                <a:ea typeface="ＭＳ Ｐゴシック" charset="-128"/>
              </a:rPr>
              <a:t>Restore the backup set containing the export dump file. This dump file contains the tablespace metadata required to plug the tablespaces into the destination database.</a:t>
            </a:r>
          </a:p>
          <a:p>
            <a:endParaRPr lang="en-US" sz="1000" dirty="0" smtClean="0">
              <a:latin typeface="Arial" charset="0"/>
              <a:ea typeface="ＭＳ Ｐゴシック" charset="-128"/>
            </a:endParaRPr>
          </a:p>
          <a:p>
            <a:r>
              <a:rPr lang="en-US" sz="1000" dirty="0" smtClean="0">
                <a:latin typeface="Arial" charset="0"/>
                <a:ea typeface="ＭＳ Ｐゴシック" charset="-128"/>
              </a:rPr>
              <a:t>RESTORE</a:t>
            </a:r>
          </a:p>
          <a:p>
            <a:r>
              <a:rPr lang="en-US" sz="1000" dirty="0" smtClean="0">
                <a:latin typeface="Arial" charset="0"/>
                <a:ea typeface="ＭＳ Ｐゴシック" charset="-128"/>
              </a:rPr>
              <a:t>FROM PLATFORM ’Solaris[tm] OE (64-bit)’</a:t>
            </a:r>
          </a:p>
          <a:p>
            <a:r>
              <a:rPr lang="en-US" sz="1000" dirty="0" smtClean="0">
                <a:latin typeface="Arial" charset="0"/>
                <a:ea typeface="ＭＳ Ｐゴシック" charset="-128"/>
              </a:rPr>
              <a:t>DUMP FILE 'my_tbs_restore_md.dmp'</a:t>
            </a:r>
          </a:p>
          <a:p>
            <a:r>
              <a:rPr lang="en-US" sz="1000" dirty="0" smtClean="0">
                <a:latin typeface="Arial" charset="0"/>
                <a:ea typeface="ＭＳ Ｐゴシック" charset="-128"/>
              </a:rPr>
              <a:t>DATAPUMP DESTINATION '/</a:t>
            </a:r>
            <a:r>
              <a:rPr lang="en-US" sz="1000" dirty="0" err="1" smtClean="0">
                <a:latin typeface="Arial" charset="0"/>
                <a:ea typeface="ＭＳ Ｐゴシック" charset="-128"/>
              </a:rPr>
              <a:t>tmp</a:t>
            </a:r>
            <a:r>
              <a:rPr lang="en-US" sz="1000" dirty="0" smtClean="0">
                <a:latin typeface="Arial" charset="0"/>
                <a:ea typeface="ＭＳ Ｐゴシック" charset="-128"/>
              </a:rPr>
              <a:t>/dump'</a:t>
            </a:r>
          </a:p>
          <a:p>
            <a:r>
              <a:rPr lang="en-US" sz="1000" dirty="0" smtClean="0">
                <a:latin typeface="Arial" charset="0"/>
                <a:ea typeface="ＭＳ Ｐゴシック" charset="-128"/>
              </a:rPr>
              <a:t>FROM BACKUPSET '/</a:t>
            </a:r>
            <a:r>
              <a:rPr lang="en-US" sz="1000" dirty="0" err="1" smtClean="0">
                <a:latin typeface="Arial" charset="0"/>
                <a:ea typeface="ＭＳ Ｐゴシック" charset="-128"/>
              </a:rPr>
              <a:t>tmp</a:t>
            </a:r>
            <a:r>
              <a:rPr lang="en-US" sz="1000" dirty="0" smtClean="0">
                <a:latin typeface="Arial" charset="0"/>
                <a:ea typeface="ＭＳ Ｐゴシック" charset="-128"/>
              </a:rPr>
              <a:t>/</a:t>
            </a:r>
            <a:r>
              <a:rPr lang="en-US" sz="1000" dirty="0" err="1" smtClean="0">
                <a:latin typeface="Arial" charset="0"/>
                <a:ea typeface="ＭＳ Ｐゴシック" charset="-128"/>
              </a:rPr>
              <a:t>xplat_restores</a:t>
            </a:r>
            <a:r>
              <a:rPr lang="en-US" sz="1000" dirty="0" smtClean="0">
                <a:latin typeface="Arial" charset="0"/>
                <a:ea typeface="ＭＳ Ｐゴシック" charset="-128"/>
              </a:rPr>
              <a:t>/my_tbs_incr_dp.bck';</a:t>
            </a:r>
          </a:p>
          <a:p>
            <a:endParaRPr lang="en-US" sz="1000" dirty="0" smtClean="0">
              <a:latin typeface="Arial" charset="0"/>
              <a:ea typeface="ＭＳ Ｐゴシック" charset="-128"/>
            </a:endParaRPr>
          </a:p>
          <a:p>
            <a:endParaRPr lang="en-US" sz="1000" dirty="0" smtClean="0">
              <a:latin typeface="Arial" charset="0"/>
              <a:ea typeface="ＭＳ Ｐゴシック" charset="-128"/>
            </a:endParaRPr>
          </a:p>
          <a:p>
            <a:endParaRPr lang="en-US" sz="1000" dirty="0" smtClean="0">
              <a:latin typeface="Arial" charset="0"/>
              <a:ea typeface="ＭＳ Ｐゴシック" charset="-128"/>
            </a:endParaRPr>
          </a:p>
          <a:p>
            <a:endParaRPr lang="en-US" sz="1100" dirty="0" smtClean="0">
              <a:latin typeface="Arial" charset="0"/>
              <a:ea typeface="ＭＳ Ｐゴシック" charset="-128"/>
            </a:endParaRPr>
          </a:p>
        </p:txBody>
      </p:sp>
      <p:sp>
        <p:nvSpPr>
          <p:cNvPr id="48132" name="Slide Number Placeholder 3"/>
          <p:cNvSpPr>
            <a:spLocks noGrp="1"/>
          </p:cNvSpPr>
          <p:nvPr>
            <p:ph type="sldNum" sz="quarter" idx="5"/>
          </p:nvPr>
        </p:nvSpPr>
        <p:spPr/>
        <p:txBody>
          <a:bodyPr/>
          <a:lstStyle/>
          <a:p>
            <a:pPr>
              <a:defRPr/>
            </a:pPr>
            <a:fld id="{9E1B4F66-CA32-4D56-87DD-77ADA853D230}" type="slidenum">
              <a:rPr lang="en-US" smtClean="0">
                <a:latin typeface="Times" pitchFamily="18" charset="0"/>
              </a:rPr>
              <a:pPr>
                <a:defRPr/>
              </a:pPr>
              <a:t>37</a:t>
            </a:fld>
            <a:endParaRPr lang="en-US" smtClean="0">
              <a:latin typeface="Times"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25000" lnSpcReduction="20000"/>
          </a:bodyPr>
          <a:lstStyle/>
          <a:p>
            <a:pPr>
              <a:lnSpc>
                <a:spcPct val="120000"/>
              </a:lnSpc>
              <a:defRPr/>
            </a:pPr>
            <a:r>
              <a:rPr lang="ru-RU" sz="3200" dirty="0" smtClean="0">
                <a:latin typeface="Arial" charset="0"/>
                <a:ea typeface="ＭＳ Ｐゴシック" pitchFamily="34" charset="-128"/>
              </a:rPr>
              <a:t>Болевые точки пользователя:</a:t>
            </a:r>
          </a:p>
          <a:p>
            <a:pPr>
              <a:lnSpc>
                <a:spcPct val="120000"/>
              </a:lnSpc>
              <a:defRPr/>
            </a:pPr>
            <a:r>
              <a:rPr lang="ru-RU" sz="3200" dirty="0" smtClean="0">
                <a:latin typeface="Arial" charset="0"/>
                <a:ea typeface="ＭＳ Ｐゴシック" pitchFamily="34" charset="-128"/>
              </a:rPr>
              <a:t>Отключение(плановое или неплановое) сессии БД имеет значительное влияние на пользователя</a:t>
            </a:r>
          </a:p>
          <a:p>
            <a:pPr>
              <a:lnSpc>
                <a:spcPct val="120000"/>
              </a:lnSpc>
              <a:defRPr/>
            </a:pPr>
            <a:r>
              <a:rPr lang="ru-RU" sz="3200" dirty="0" smtClean="0">
                <a:latin typeface="Arial" charset="0"/>
                <a:ea typeface="ＭＳ Ｐゴシック" pitchFamily="34" charset="-128"/>
              </a:rPr>
              <a:t>	недостоверный</a:t>
            </a:r>
            <a:r>
              <a:rPr lang="ru-RU" sz="3200" baseline="0" dirty="0" smtClean="0">
                <a:latin typeface="Arial" charset="0"/>
                <a:ea typeface="ＭＳ Ｐゴシック" pitchFamily="34" charset="-128"/>
              </a:rPr>
              <a:t> результат: пользователи не знают, что случилось и их переводом денежных средств, заказом, платежом, бронированием и т.п.</a:t>
            </a:r>
          </a:p>
          <a:p>
            <a:pPr>
              <a:lnSpc>
                <a:spcPct val="120000"/>
              </a:lnSpc>
              <a:defRPr/>
            </a:pPr>
            <a:r>
              <a:rPr lang="ru-RU" sz="3200" baseline="0" dirty="0" smtClean="0">
                <a:latin typeface="Arial" charset="0"/>
                <a:ea typeface="ＭＳ Ｐゴシック" pitchFamily="34" charset="-128"/>
              </a:rPr>
              <a:t>	удобство интерфейса: пользователи видят ошибку, теряют окно с незафиксированными данными, они снова должны входить в систему, вводить данные заново, иногда это приводит к нарушению логики приложения</a:t>
            </a:r>
          </a:p>
          <a:p>
            <a:pPr>
              <a:lnSpc>
                <a:spcPct val="120000"/>
              </a:lnSpc>
              <a:defRPr/>
            </a:pPr>
            <a:r>
              <a:rPr lang="ru-RU" sz="3200" baseline="0" dirty="0" smtClean="0">
                <a:latin typeface="Arial" charset="0"/>
                <a:ea typeface="ＭＳ Ｐゴシック" pitchFamily="34" charset="-128"/>
              </a:rPr>
              <a:t>	разрыв соединения: администраторам иногда приходится перезагружать сервера приложений</a:t>
            </a:r>
          </a:p>
          <a:p>
            <a:pPr>
              <a:lnSpc>
                <a:spcPct val="120000"/>
              </a:lnSpc>
              <a:defRPr/>
            </a:pPr>
            <a:endParaRPr lang="ru-RU" sz="3200" dirty="0" smtClean="0">
              <a:latin typeface="Arial" charset="0"/>
              <a:ea typeface="ＭＳ Ｐゴシック" pitchFamily="34" charset="-128"/>
            </a:endParaRPr>
          </a:p>
          <a:p>
            <a:pPr marL="0" marR="0" indent="0" algn="l" defTabSz="457200" rtl="0" eaLnBrk="1" fontAlgn="auto" latinLnBrk="0" hangingPunct="1">
              <a:lnSpc>
                <a:spcPct val="120000"/>
              </a:lnSpc>
              <a:spcBef>
                <a:spcPts val="0"/>
              </a:spcBef>
              <a:spcAft>
                <a:spcPts val="0"/>
              </a:spcAft>
              <a:buClrTx/>
              <a:buSzTx/>
              <a:buFontTx/>
              <a:buNone/>
              <a:tabLst/>
              <a:defRPr/>
            </a:pPr>
            <a:r>
              <a:rPr lang="ru-RU" sz="3200" dirty="0" smtClean="0">
                <a:latin typeface="Arial" charset="0"/>
                <a:ea typeface="ＭＳ Ｐゴシック" pitchFamily="34" charset="-128"/>
              </a:rPr>
              <a:t>Болевые точки разработчика:</a:t>
            </a:r>
          </a:p>
          <a:p>
            <a:pPr>
              <a:lnSpc>
                <a:spcPct val="120000"/>
              </a:lnSpc>
              <a:defRPr/>
            </a:pPr>
            <a:r>
              <a:rPr lang="ru-RU" sz="3200" dirty="0" smtClean="0">
                <a:latin typeface="Arial" charset="0"/>
                <a:ea typeface="ＭＳ Ｐゴシック" pitchFamily="34" charset="-128"/>
              </a:rPr>
              <a:t>Для современных приложений обработка</a:t>
            </a:r>
            <a:r>
              <a:rPr lang="ru-RU" sz="3200" baseline="0" dirty="0" smtClean="0">
                <a:latin typeface="Arial" charset="0"/>
                <a:ea typeface="ＭＳ Ｐゴシック" pitchFamily="34" charset="-128"/>
              </a:rPr>
              <a:t> событий </a:t>
            </a:r>
            <a:r>
              <a:rPr lang="ru-RU" sz="3200" dirty="0" smtClean="0">
                <a:latin typeface="Arial" charset="0"/>
                <a:ea typeface="ＭＳ Ｐゴシック" pitchFamily="34" charset="-128"/>
              </a:rPr>
              <a:t>отключения</a:t>
            </a:r>
            <a:r>
              <a:rPr lang="ru-RU" sz="3200" baseline="0" dirty="0" smtClean="0">
                <a:latin typeface="Arial" charset="0"/>
                <a:ea typeface="ＭＳ Ｐゴシック" pitchFamily="34" charset="-128"/>
              </a:rPr>
              <a:t> сессии БД</a:t>
            </a:r>
            <a:r>
              <a:rPr lang="ru-RU" sz="3200" dirty="0" smtClean="0">
                <a:latin typeface="Arial" charset="0"/>
                <a:ea typeface="ＭＳ Ｐゴシック" pitchFamily="34" charset="-128"/>
              </a:rPr>
              <a:t> - это ответственность разработчиков, они</a:t>
            </a:r>
            <a:r>
              <a:rPr lang="ru-RU" sz="3200" baseline="0" dirty="0" smtClean="0">
                <a:latin typeface="Arial" charset="0"/>
                <a:ea typeface="ＭＳ Ｐゴシック" pitchFamily="34" charset="-128"/>
              </a:rPr>
              <a:t> должны</a:t>
            </a:r>
            <a:r>
              <a:rPr lang="ru-RU" sz="3200" dirty="0" smtClean="0">
                <a:latin typeface="Arial" charset="0"/>
                <a:ea typeface="ＭＳ Ｐゴシック" pitchFamily="34" charset="-128"/>
              </a:rPr>
              <a:t> написать обработку исключений в каждом возможном месте.</a:t>
            </a:r>
          </a:p>
          <a:p>
            <a:pPr>
              <a:lnSpc>
                <a:spcPct val="120000"/>
              </a:lnSpc>
              <a:defRPr/>
            </a:pPr>
            <a:r>
              <a:rPr lang="ru-RU" sz="3200" dirty="0" smtClean="0">
                <a:latin typeface="Arial" charset="0"/>
                <a:ea typeface="ＭＳ Ｐゴシック" pitchFamily="34" charset="-128"/>
              </a:rPr>
              <a:t>	каждому</a:t>
            </a:r>
            <a:r>
              <a:rPr lang="ru-RU" sz="3200" baseline="0" dirty="0" smtClean="0">
                <a:latin typeface="Arial" charset="0"/>
                <a:ea typeface="ＭＳ Ｐゴシック" pitchFamily="34" charset="-128"/>
              </a:rPr>
              <a:t> модулю нужен код обработки исключения для того чтобы знать, что транзакция зафиксирована</a:t>
            </a:r>
          </a:p>
          <a:p>
            <a:pPr>
              <a:lnSpc>
                <a:spcPct val="120000"/>
              </a:lnSpc>
              <a:defRPr/>
            </a:pPr>
            <a:r>
              <a:rPr lang="ru-RU" sz="3200" baseline="0" dirty="0" smtClean="0">
                <a:latin typeface="Arial" charset="0"/>
                <a:ea typeface="ＭＳ Ｐゴシック" pitchFamily="34" charset="-128"/>
              </a:rPr>
              <a:t>	обработка исключений должна работать для любых источников транзакций</a:t>
            </a:r>
          </a:p>
          <a:p>
            <a:pPr>
              <a:lnSpc>
                <a:spcPct val="120000"/>
              </a:lnSpc>
              <a:defRPr/>
            </a:pPr>
            <a:r>
              <a:rPr lang="ru-RU" sz="3200" baseline="0" dirty="0" smtClean="0">
                <a:latin typeface="Arial" charset="0"/>
                <a:ea typeface="ＭＳ Ｐゴシック" pitchFamily="34" charset="-128"/>
              </a:rPr>
              <a:t>	ребилдинг состояния транзакции невозможен для приложений изменяющих состояние в рантайме</a:t>
            </a:r>
            <a:endParaRPr lang="ru-RU" sz="3200" dirty="0" smtClean="0">
              <a:latin typeface="Arial" charset="0"/>
              <a:ea typeface="ＭＳ Ｐゴシック" pitchFamily="34" charset="-128"/>
            </a:endParaRPr>
          </a:p>
          <a:p>
            <a:pPr>
              <a:lnSpc>
                <a:spcPct val="120000"/>
              </a:lnSpc>
              <a:defRPr/>
            </a:pPr>
            <a:endParaRPr lang="en-US" sz="3200" dirty="0" smtClean="0">
              <a:latin typeface="Arial" charset="0"/>
              <a:ea typeface="ＭＳ Ｐゴシック" pitchFamily="34" charset="-128"/>
            </a:endParaRPr>
          </a:p>
          <a:p>
            <a:pPr>
              <a:lnSpc>
                <a:spcPct val="120000"/>
              </a:lnSpc>
              <a:defRPr/>
            </a:pPr>
            <a:r>
              <a:rPr lang="en-US" sz="3200" dirty="0" smtClean="0">
                <a:latin typeface="Arial" charset="0"/>
                <a:ea typeface="ＭＳ Ｐゴシック" pitchFamily="34" charset="-128"/>
              </a:rPr>
              <a:t>Customer </a:t>
            </a:r>
            <a:r>
              <a:rPr lang="en-US" sz="3200" dirty="0">
                <a:latin typeface="Arial" charset="0"/>
                <a:ea typeface="ＭＳ Ｐゴシック" pitchFamily="34" charset="-128"/>
              </a:rPr>
              <a:t>Pain Points:</a:t>
            </a:r>
          </a:p>
          <a:p>
            <a:pPr>
              <a:lnSpc>
                <a:spcPct val="120000"/>
              </a:lnSpc>
              <a:defRPr/>
            </a:pPr>
            <a:r>
              <a:rPr lang="en-US" sz="3200" dirty="0"/>
              <a:t>Database sessions outages (planned and unplanned) have a significant impact on the user experience.</a:t>
            </a:r>
          </a:p>
          <a:p>
            <a:pPr marL="659229" indent="-659229">
              <a:lnSpc>
                <a:spcPct val="120000"/>
              </a:lnSpc>
              <a:spcBef>
                <a:spcPts val="1742"/>
              </a:spcBef>
              <a:buClr>
                <a:srgbClr val="FF0000"/>
              </a:buClr>
              <a:buFont typeface="Arial" pitchFamily="34" charset="0"/>
              <a:buChar char="•"/>
              <a:tabLst>
                <a:tab pos="659229" algn="l"/>
                <a:tab pos="1194571" algn="l"/>
                <a:tab pos="1729917" algn="l"/>
                <a:tab pos="2265263" algn="l"/>
                <a:tab pos="2800609" algn="l"/>
                <a:tab pos="3335953" algn="l"/>
                <a:tab pos="3871298" algn="l"/>
                <a:tab pos="4406643" algn="l"/>
                <a:tab pos="4941989" algn="l"/>
                <a:tab pos="5477334" algn="l"/>
                <a:tab pos="6012680" algn="l"/>
                <a:tab pos="6548025" algn="l"/>
                <a:tab pos="7083370" algn="l"/>
                <a:tab pos="7618713" algn="l"/>
                <a:tab pos="8149635" algn="l"/>
                <a:tab pos="8684982" algn="l"/>
                <a:tab pos="9220325" algn="l"/>
                <a:tab pos="9755671" algn="l"/>
                <a:tab pos="10291016" algn="l"/>
                <a:tab pos="10826362" algn="l"/>
                <a:tab pos="11361706" algn="l"/>
                <a:tab pos="11857232" algn="l"/>
                <a:tab pos="12706705" algn="l"/>
                <a:tab pos="13551756" algn="l"/>
                <a:tab pos="14401229" algn="l"/>
                <a:tab pos="15246277" algn="l"/>
                <a:tab pos="16095750" algn="l"/>
                <a:tab pos="16940800" algn="l"/>
                <a:tab pos="17785848" algn="l"/>
                <a:tab pos="18635322" algn="l"/>
                <a:tab pos="19480372" algn="l"/>
                <a:tab pos="20329845" algn="l"/>
              </a:tabLst>
              <a:defRPr/>
            </a:pPr>
            <a:r>
              <a:rPr lang="en-US" sz="3200" dirty="0"/>
              <a:t>Doubtful outcome: users are left not knowing what happened to their funds transfers, orders, payments, bookings ...</a:t>
            </a:r>
          </a:p>
          <a:p>
            <a:pPr marL="659229" indent="-659229">
              <a:lnSpc>
                <a:spcPct val="120000"/>
              </a:lnSpc>
              <a:spcBef>
                <a:spcPts val="1742"/>
              </a:spcBef>
              <a:buClr>
                <a:srgbClr val="FF0000"/>
              </a:buClr>
              <a:buFont typeface="Arial" pitchFamily="34" charset="0"/>
              <a:buChar char="•"/>
              <a:tabLst>
                <a:tab pos="659229" algn="l"/>
                <a:tab pos="1194571" algn="l"/>
                <a:tab pos="1729917" algn="l"/>
                <a:tab pos="2265263" algn="l"/>
                <a:tab pos="2800609" algn="l"/>
                <a:tab pos="3335953" algn="l"/>
                <a:tab pos="3871298" algn="l"/>
                <a:tab pos="4406643" algn="l"/>
                <a:tab pos="4941989" algn="l"/>
                <a:tab pos="5477334" algn="l"/>
                <a:tab pos="6012680" algn="l"/>
                <a:tab pos="6548025" algn="l"/>
                <a:tab pos="7083370" algn="l"/>
                <a:tab pos="7618713" algn="l"/>
                <a:tab pos="8149635" algn="l"/>
                <a:tab pos="8684982" algn="l"/>
                <a:tab pos="9220325" algn="l"/>
                <a:tab pos="9755671" algn="l"/>
                <a:tab pos="10291016" algn="l"/>
                <a:tab pos="10826362" algn="l"/>
                <a:tab pos="11361706" algn="l"/>
                <a:tab pos="11857232" algn="l"/>
                <a:tab pos="12706705" algn="l"/>
                <a:tab pos="13551756" algn="l"/>
                <a:tab pos="14401229" algn="l"/>
                <a:tab pos="15246277" algn="l"/>
                <a:tab pos="16095750" algn="l"/>
                <a:tab pos="16940800" algn="l"/>
                <a:tab pos="17785848" algn="l"/>
                <a:tab pos="18635322" algn="l"/>
                <a:tab pos="19480372" algn="l"/>
                <a:tab pos="20329845" algn="l"/>
              </a:tabLst>
              <a:defRPr/>
            </a:pPr>
            <a:r>
              <a:rPr lang="en-US" sz="3200" dirty="0"/>
              <a:t>Usability: users see an error, lose screens of uncommitted data, and need to login again and re-enter or resubmit, sometimes leading to logical corruption.</a:t>
            </a:r>
          </a:p>
          <a:p>
            <a:pPr marL="659229" indent="-659229">
              <a:lnSpc>
                <a:spcPct val="120000"/>
              </a:lnSpc>
              <a:spcBef>
                <a:spcPts val="1742"/>
              </a:spcBef>
              <a:buClr>
                <a:srgbClr val="FF0000"/>
              </a:buClr>
              <a:buFont typeface="Arial" pitchFamily="34" charset="0"/>
              <a:buChar char="•"/>
              <a:tabLst>
                <a:tab pos="659229" algn="l"/>
                <a:tab pos="1194571" algn="l"/>
                <a:tab pos="1729917" algn="l"/>
                <a:tab pos="2265263" algn="l"/>
                <a:tab pos="2800609" algn="l"/>
                <a:tab pos="3335953" algn="l"/>
                <a:tab pos="3871298" algn="l"/>
                <a:tab pos="4406643" algn="l"/>
                <a:tab pos="4941989" algn="l"/>
                <a:tab pos="5477334" algn="l"/>
                <a:tab pos="6012680" algn="l"/>
                <a:tab pos="6548025" algn="l"/>
                <a:tab pos="7083370" algn="l"/>
                <a:tab pos="7618713" algn="l"/>
                <a:tab pos="8149635" algn="l"/>
                <a:tab pos="8684982" algn="l"/>
                <a:tab pos="9220325" algn="l"/>
                <a:tab pos="9755671" algn="l"/>
                <a:tab pos="10291016" algn="l"/>
                <a:tab pos="10826362" algn="l"/>
                <a:tab pos="11361706" algn="l"/>
                <a:tab pos="11857232" algn="l"/>
                <a:tab pos="12706705" algn="l"/>
                <a:tab pos="13551756" algn="l"/>
                <a:tab pos="14401229" algn="l"/>
                <a:tab pos="15246277" algn="l"/>
                <a:tab pos="16095750" algn="l"/>
                <a:tab pos="16940800" algn="l"/>
                <a:tab pos="17785848" algn="l"/>
                <a:tab pos="18635322" algn="l"/>
                <a:tab pos="19480372" algn="l"/>
                <a:tab pos="20329845" algn="l"/>
              </a:tabLst>
              <a:defRPr/>
            </a:pPr>
            <a:r>
              <a:rPr lang="en-US" sz="3200" dirty="0"/>
              <a:t>Disruption. DBA’s sometimes need to reboot mid-tiers.</a:t>
            </a:r>
          </a:p>
          <a:p>
            <a:pPr marL="1035244" indent="-1030267">
              <a:lnSpc>
                <a:spcPct val="120000"/>
              </a:lnSpc>
              <a:spcBef>
                <a:spcPts val="1359"/>
              </a:spcBef>
              <a:tabLst>
                <a:tab pos="1035244" algn="l"/>
                <a:tab pos="1513049" algn="l"/>
                <a:tab pos="1990854" algn="l"/>
                <a:tab pos="2468659" algn="l"/>
                <a:tab pos="2946463" algn="l"/>
                <a:tab pos="3424268" algn="l"/>
                <a:tab pos="3902073" algn="l"/>
                <a:tab pos="4379878" algn="l"/>
                <a:tab pos="4857683" algn="l"/>
                <a:tab pos="5335487" algn="l"/>
                <a:tab pos="5813292" algn="l"/>
                <a:tab pos="6291098" algn="l"/>
                <a:tab pos="6768902" algn="l"/>
                <a:tab pos="7246707" algn="l"/>
                <a:tab pos="7724512" algn="l"/>
                <a:tab pos="8202317" algn="l"/>
                <a:tab pos="8680122" algn="l"/>
                <a:tab pos="9157927" algn="l"/>
                <a:tab pos="9635732" algn="l"/>
                <a:tab pos="10113536" algn="l"/>
                <a:tab pos="10591341" algn="l"/>
                <a:tab pos="11347865" algn="l"/>
                <a:tab pos="12104390" algn="l"/>
                <a:tab pos="12860914" algn="l"/>
                <a:tab pos="13617439" algn="l"/>
                <a:tab pos="14373963" algn="l"/>
                <a:tab pos="15130488" algn="l"/>
                <a:tab pos="15887011" algn="l"/>
                <a:tab pos="16643536" algn="l"/>
                <a:tab pos="17400060" algn="l"/>
                <a:tab pos="18156585" algn="l"/>
                <a:tab pos="18913110" algn="l"/>
              </a:tabLst>
              <a:defRPr/>
            </a:pPr>
            <a:r>
              <a:rPr lang="en-US" sz="3200" dirty="0">
                <a:latin typeface="Arial" charset="0"/>
                <a:ea typeface="ＭＳ Ｐゴシック" pitchFamily="34" charset="-128"/>
              </a:rPr>
              <a:t>Developer Pain Points:</a:t>
            </a:r>
          </a:p>
          <a:p>
            <a:pPr marL="1035244" indent="-1030267">
              <a:lnSpc>
                <a:spcPct val="120000"/>
              </a:lnSpc>
              <a:spcBef>
                <a:spcPts val="1359"/>
              </a:spcBef>
              <a:tabLst>
                <a:tab pos="1035244" algn="l"/>
                <a:tab pos="1513049" algn="l"/>
                <a:tab pos="1990854" algn="l"/>
                <a:tab pos="2468659" algn="l"/>
                <a:tab pos="2946463" algn="l"/>
                <a:tab pos="3424268" algn="l"/>
                <a:tab pos="3902073" algn="l"/>
                <a:tab pos="4379878" algn="l"/>
                <a:tab pos="4857683" algn="l"/>
                <a:tab pos="5335487" algn="l"/>
                <a:tab pos="5813292" algn="l"/>
                <a:tab pos="6291098" algn="l"/>
                <a:tab pos="6768902" algn="l"/>
                <a:tab pos="7246707" algn="l"/>
                <a:tab pos="7724512" algn="l"/>
                <a:tab pos="8202317" algn="l"/>
                <a:tab pos="8680122" algn="l"/>
                <a:tab pos="9157927" algn="l"/>
                <a:tab pos="9635732" algn="l"/>
                <a:tab pos="10113536" algn="l"/>
                <a:tab pos="10591341" algn="l"/>
                <a:tab pos="11347865" algn="l"/>
                <a:tab pos="12104390" algn="l"/>
                <a:tab pos="12860914" algn="l"/>
                <a:tab pos="13617439" algn="l"/>
                <a:tab pos="14373963" algn="l"/>
                <a:tab pos="15130488" algn="l"/>
                <a:tab pos="15887011" algn="l"/>
                <a:tab pos="16643536" algn="l"/>
                <a:tab pos="17400060" algn="l"/>
                <a:tab pos="18156585" algn="l"/>
                <a:tab pos="18913110" algn="l"/>
              </a:tabLst>
              <a:defRPr/>
            </a:pPr>
            <a:r>
              <a:rPr lang="en-US" sz="3200" dirty="0">
                <a:cs typeface="Times New Roman" pitchFamily="16" charset="0"/>
              </a:rPr>
              <a:t>Current approach for outages places the onus on developers to write exception handling in every possible place.</a:t>
            </a:r>
          </a:p>
          <a:p>
            <a:pPr marL="1035244" indent="-1030267">
              <a:lnSpc>
                <a:spcPct val="120000"/>
              </a:lnSpc>
              <a:spcBef>
                <a:spcPts val="1359"/>
              </a:spcBef>
              <a:buClr>
                <a:srgbClr val="FF0000"/>
              </a:buClr>
              <a:buFont typeface="Arial" charset="0"/>
              <a:buChar char="•"/>
              <a:tabLst>
                <a:tab pos="1035244" algn="l"/>
                <a:tab pos="1513049" algn="l"/>
                <a:tab pos="1990854" algn="l"/>
                <a:tab pos="2468659" algn="l"/>
                <a:tab pos="2946463" algn="l"/>
                <a:tab pos="3424268" algn="l"/>
                <a:tab pos="3902073" algn="l"/>
                <a:tab pos="4379878" algn="l"/>
                <a:tab pos="4857683" algn="l"/>
                <a:tab pos="5335487" algn="l"/>
                <a:tab pos="5813292" algn="l"/>
                <a:tab pos="6291098" algn="l"/>
                <a:tab pos="6768902" algn="l"/>
                <a:tab pos="7246707" algn="l"/>
                <a:tab pos="7724512" algn="l"/>
                <a:tab pos="8202317" algn="l"/>
                <a:tab pos="8680122" algn="l"/>
                <a:tab pos="9157927" algn="l"/>
                <a:tab pos="9635732" algn="l"/>
                <a:tab pos="10113536" algn="l"/>
                <a:tab pos="10591341" algn="l"/>
                <a:tab pos="11347865" algn="l"/>
                <a:tab pos="12104390" algn="l"/>
                <a:tab pos="12860914" algn="l"/>
                <a:tab pos="13617439" algn="l"/>
                <a:tab pos="14373963" algn="l"/>
                <a:tab pos="15130488" algn="l"/>
                <a:tab pos="15887011" algn="l"/>
                <a:tab pos="16643536" algn="l"/>
                <a:tab pos="17400060" algn="l"/>
                <a:tab pos="18156585" algn="l"/>
                <a:tab pos="18913110" algn="l"/>
              </a:tabLst>
              <a:defRPr/>
            </a:pPr>
            <a:r>
              <a:rPr lang="en-US" sz="3200" dirty="0">
                <a:cs typeface="Times New Roman" pitchFamily="16" charset="0"/>
              </a:rPr>
              <a:t>Every code module needs exception code to know if transactions committed.</a:t>
            </a:r>
          </a:p>
          <a:p>
            <a:pPr marL="1035244" indent="-1030267" algn="just">
              <a:lnSpc>
                <a:spcPct val="120000"/>
              </a:lnSpc>
              <a:spcBef>
                <a:spcPts val="1359"/>
              </a:spcBef>
              <a:buClr>
                <a:srgbClr val="FF0000"/>
              </a:buClr>
              <a:buFont typeface="Arial" charset="0"/>
              <a:buChar char="•"/>
              <a:tabLst>
                <a:tab pos="1035244" algn="l"/>
                <a:tab pos="1513049" algn="l"/>
                <a:tab pos="1990854" algn="l"/>
                <a:tab pos="2468659" algn="l"/>
                <a:tab pos="2946463" algn="l"/>
                <a:tab pos="3424268" algn="l"/>
                <a:tab pos="3902073" algn="l"/>
                <a:tab pos="4379878" algn="l"/>
                <a:tab pos="4857683" algn="l"/>
                <a:tab pos="5335487" algn="l"/>
                <a:tab pos="5813292" algn="l"/>
                <a:tab pos="6291098" algn="l"/>
                <a:tab pos="6768902" algn="l"/>
                <a:tab pos="7246707" algn="l"/>
                <a:tab pos="7724512" algn="l"/>
                <a:tab pos="8202317" algn="l"/>
                <a:tab pos="8680122" algn="l"/>
                <a:tab pos="9157927" algn="l"/>
                <a:tab pos="9635732" algn="l"/>
                <a:tab pos="10113536" algn="l"/>
                <a:tab pos="10591341" algn="l"/>
                <a:tab pos="11347865" algn="l"/>
                <a:tab pos="12104390" algn="l"/>
                <a:tab pos="12860914" algn="l"/>
                <a:tab pos="13617439" algn="l"/>
                <a:tab pos="14373963" algn="l"/>
                <a:tab pos="15130488" algn="l"/>
                <a:tab pos="15887011" algn="l"/>
                <a:tab pos="16643536" algn="l"/>
                <a:tab pos="17400060" algn="l"/>
                <a:tab pos="18156585" algn="l"/>
                <a:tab pos="18913110" algn="l"/>
              </a:tabLst>
              <a:defRPr/>
            </a:pPr>
            <a:r>
              <a:rPr lang="en-US" sz="3200" dirty="0">
                <a:cs typeface="Times New Roman" pitchFamily="16" charset="0"/>
              </a:rPr>
              <a:t>Exception handling must work for all transaction sources. </a:t>
            </a:r>
          </a:p>
          <a:p>
            <a:pPr marL="1035244" indent="-1030267" algn="just">
              <a:lnSpc>
                <a:spcPct val="120000"/>
              </a:lnSpc>
              <a:spcBef>
                <a:spcPts val="1359"/>
              </a:spcBef>
              <a:buClr>
                <a:srgbClr val="FF0000"/>
              </a:buClr>
              <a:buFont typeface="Arial" charset="0"/>
              <a:buChar char="•"/>
              <a:tabLst>
                <a:tab pos="1035244" algn="l"/>
                <a:tab pos="1513049" algn="l"/>
                <a:tab pos="1990854" algn="l"/>
                <a:tab pos="2468659" algn="l"/>
                <a:tab pos="2946463" algn="l"/>
                <a:tab pos="3424268" algn="l"/>
                <a:tab pos="3902073" algn="l"/>
                <a:tab pos="4379878" algn="l"/>
                <a:tab pos="4857683" algn="l"/>
                <a:tab pos="5335487" algn="l"/>
                <a:tab pos="5813292" algn="l"/>
                <a:tab pos="6291098" algn="l"/>
                <a:tab pos="6768902" algn="l"/>
                <a:tab pos="7246707" algn="l"/>
                <a:tab pos="7724512" algn="l"/>
                <a:tab pos="8202317" algn="l"/>
                <a:tab pos="8680122" algn="l"/>
                <a:tab pos="9157927" algn="l"/>
                <a:tab pos="9635732" algn="l"/>
                <a:tab pos="10113536" algn="l"/>
                <a:tab pos="10591341" algn="l"/>
                <a:tab pos="11347865" algn="l"/>
                <a:tab pos="12104390" algn="l"/>
                <a:tab pos="12860914" algn="l"/>
                <a:tab pos="13617439" algn="l"/>
                <a:tab pos="14373963" algn="l"/>
                <a:tab pos="15130488" algn="l"/>
                <a:tab pos="15887011" algn="l"/>
                <a:tab pos="16643536" algn="l"/>
                <a:tab pos="17400060" algn="l"/>
                <a:tab pos="18156585" algn="l"/>
                <a:tab pos="18913110" algn="l"/>
              </a:tabLst>
              <a:defRPr/>
            </a:pPr>
            <a:r>
              <a:rPr lang="en-US" sz="3200" dirty="0">
                <a:cs typeface="Times New Roman" pitchFamily="16" charset="0"/>
              </a:rPr>
              <a:t>Rebuilding non-transactional state is near impossible for an application that is modifying state at runtime.</a:t>
            </a:r>
          </a:p>
          <a:p>
            <a:pPr>
              <a:defRPr/>
            </a:pPr>
            <a:endParaRPr lang="en-US" dirty="0" smtClean="0">
              <a:latin typeface="Arial" charset="0"/>
              <a:ea typeface="ＭＳ Ｐゴシック" pitchFamily="34" charset="-128"/>
            </a:endParaRPr>
          </a:p>
          <a:p>
            <a:pPr>
              <a:defRPr/>
            </a:pPr>
            <a:endParaRPr lang="en-US" dirty="0" smtClean="0">
              <a:latin typeface="Arial" charset="0"/>
              <a:ea typeface="ＭＳ Ｐゴシック" pitchFamily="34" charset="-128"/>
            </a:endParaRPr>
          </a:p>
          <a:p>
            <a:pPr>
              <a:defRPr/>
            </a:pPr>
            <a:endParaRPr lang="en-US" dirty="0"/>
          </a:p>
        </p:txBody>
      </p:sp>
      <p:sp>
        <p:nvSpPr>
          <p:cNvPr id="45060" name="Slide Number Placeholder 3"/>
          <p:cNvSpPr>
            <a:spLocks noGrp="1"/>
          </p:cNvSpPr>
          <p:nvPr>
            <p:ph type="sldNum" sz="quarter"/>
          </p:nvPr>
        </p:nvSpPr>
        <p:spPr>
          <a:noFill/>
        </p:spPr>
        <p:txBody>
          <a:bodyPr/>
          <a:lstStyle/>
          <a:p>
            <a:pPr eaLnBrk="0"/>
            <a:fld id="{3FFD1ADC-7049-45DC-ADFB-75A8F287F47E}" type="slidenum">
              <a:rPr lang="en-US" smtClean="0">
                <a:solidFill>
                  <a:schemeClr val="tx1"/>
                </a:solidFill>
                <a:latin typeface="Times" pitchFamily="18" charset="0"/>
                <a:ea typeface="ＭＳ Ｐゴシック" pitchFamily="34" charset="-128"/>
              </a:rPr>
              <a:pPr eaLnBrk="0"/>
              <a:t>5</a:t>
            </a:fld>
            <a:endParaRPr lang="en-US" dirty="0" smtClean="0">
              <a:solidFill>
                <a:schemeClr val="tx1"/>
              </a:solidFill>
              <a:latin typeface="Times" pitchFamily="18" charset="0"/>
              <a:ea typeface="ＭＳ Ｐゴシック" pitchFamily="34" charset="-128"/>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RMAN DUPLICATE leverages restore process (from backup or source DB) to create new clone or standby database</a:t>
            </a:r>
          </a:p>
          <a:p>
            <a:r>
              <a:rPr lang="en-US" dirty="0" smtClean="0"/>
              <a:t>Clone the entire CDB or ROOT + selected PDBs</a:t>
            </a:r>
          </a:p>
          <a:p>
            <a:r>
              <a:rPr lang="en-US" dirty="0" smtClean="0"/>
              <a:t>Commands:</a:t>
            </a:r>
          </a:p>
          <a:p>
            <a:r>
              <a:rPr lang="en-US" dirty="0" smtClean="0"/>
              <a:t>RMAN&gt; DUPLICATE TARGET DATABASE TO &lt;CDB1&gt;;</a:t>
            </a:r>
          </a:p>
          <a:p>
            <a:r>
              <a:rPr lang="en-US" dirty="0" smtClean="0"/>
              <a:t>RMAN&gt; DUPLICATE TARGET DATABASE TO &lt;CDB1&gt; PLUGGABLE DATABASE &lt;PDB1&gt;, &lt;PDB2&gt;;</a:t>
            </a:r>
          </a:p>
          <a:p>
            <a:r>
              <a:rPr lang="en-US" dirty="0" smtClean="0"/>
              <a:t>For in-place cloning or creating a new PDB within a CDB, use SQL:</a:t>
            </a:r>
          </a:p>
          <a:p>
            <a:r>
              <a:rPr lang="en-US" dirty="0" smtClean="0"/>
              <a:t>SQL&gt; CLONE PLUGGABLE DATABASE ..</a:t>
            </a:r>
          </a:p>
          <a:p>
            <a:r>
              <a:rPr lang="en-US" dirty="0" smtClean="0"/>
              <a:t>SQL&gt; CREATE PLUGGABLE DATABASE ..</a:t>
            </a:r>
          </a:p>
          <a:p>
            <a:endParaRPr lang="en-US" dirty="0"/>
          </a:p>
        </p:txBody>
      </p:sp>
      <p:sp>
        <p:nvSpPr>
          <p:cNvPr id="4" name="Slide Number Placeholder 3"/>
          <p:cNvSpPr>
            <a:spLocks noGrp="1"/>
          </p:cNvSpPr>
          <p:nvPr>
            <p:ph type="sldNum" sz="quarter" idx="10"/>
          </p:nvPr>
        </p:nvSpPr>
        <p:spPr/>
        <p:txBody>
          <a:bodyPr/>
          <a:lstStyle/>
          <a:p>
            <a:fld id="{F780D593-E887-0D42-AC56-69BB67682BB0}" type="slidenum">
              <a:rPr lang="en-US" smtClean="0"/>
              <a:pPr/>
              <a:t>38</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p:cNvSpPr>
            <a:spLocks noGrp="1"/>
          </p:cNvSpPr>
          <p:nvPr>
            <p:ph type="body" idx="1"/>
          </p:nvPr>
        </p:nvSpPr>
        <p:spPr/>
        <p:txBody>
          <a:bodyPr>
            <a:normAutofit fontScale="77500" lnSpcReduction="20000"/>
          </a:bodyPr>
          <a:lstStyle/>
          <a:p>
            <a:r>
              <a:rPr lang="en-US" sz="1000" dirty="0" smtClean="0">
                <a:latin typeface="Arial" charset="0"/>
                <a:ea typeface="ＭＳ Ｐゴシック" charset="-128"/>
              </a:rPr>
              <a:t>Previously multi-section possible only</a:t>
            </a:r>
            <a:r>
              <a:rPr lang="en-US" sz="1000" baseline="0" dirty="0" smtClean="0">
                <a:latin typeface="Arial" charset="0"/>
                <a:ea typeface="ＭＳ Ｐゴシック" charset="-128"/>
              </a:rPr>
              <a:t> for full backup sets. Now:</a:t>
            </a:r>
          </a:p>
          <a:p>
            <a:endParaRPr lang="en-US" sz="1000" baseline="0" dirty="0" smtClean="0">
              <a:latin typeface="Arial" charset="0"/>
              <a:ea typeface="ＭＳ Ｐゴシック" charset="-128"/>
            </a:endParaRPr>
          </a:p>
          <a:p>
            <a:r>
              <a:rPr lang="en-US" sz="1000" baseline="0" dirty="0" smtClean="0">
                <a:latin typeface="Arial" charset="0"/>
                <a:ea typeface="ＭＳ Ｐゴシック" charset="-128"/>
              </a:rPr>
              <a:t>BACKUP </a:t>
            </a:r>
          </a:p>
          <a:p>
            <a:r>
              <a:rPr lang="en-US" sz="1000" baseline="0" dirty="0" smtClean="0">
                <a:latin typeface="Arial" charset="0"/>
                <a:ea typeface="ＭＳ Ｐゴシック" charset="-128"/>
              </a:rPr>
              <a:t>INCREMENTAL LEVEL 1</a:t>
            </a:r>
          </a:p>
          <a:p>
            <a:r>
              <a:rPr lang="en-US" sz="1000" baseline="0" dirty="0" smtClean="0">
                <a:latin typeface="Arial" charset="0"/>
                <a:ea typeface="ＭＳ Ｐゴシック" charset="-128"/>
              </a:rPr>
              <a:t>SECTION SIZE 100M</a:t>
            </a:r>
          </a:p>
          <a:p>
            <a:r>
              <a:rPr lang="en-US" sz="1000" baseline="0" dirty="0" smtClean="0">
                <a:latin typeface="Arial" charset="0"/>
                <a:ea typeface="ＭＳ Ｐゴシック" charset="-128"/>
              </a:rPr>
              <a:t>DATAFILE '/</a:t>
            </a:r>
            <a:r>
              <a:rPr lang="en-US" sz="1000" baseline="0" dirty="0" err="1" smtClean="0">
                <a:latin typeface="Arial" charset="0"/>
                <a:ea typeface="ＭＳ Ｐゴシック" charset="-128"/>
              </a:rPr>
              <a:t>oradata</a:t>
            </a:r>
            <a:r>
              <a:rPr lang="en-US" sz="1000" baseline="0" dirty="0" smtClean="0">
                <a:latin typeface="Arial" charset="0"/>
                <a:ea typeface="ＭＳ Ｐゴシック" charset="-128"/>
              </a:rPr>
              <a:t>/datafiles/users_df.dbf';</a:t>
            </a:r>
          </a:p>
          <a:p>
            <a:endParaRPr lang="en-US" sz="1000" baseline="0" dirty="0" smtClean="0">
              <a:latin typeface="Arial" charset="0"/>
              <a:ea typeface="ＭＳ Ｐゴシック" charset="-128"/>
            </a:endParaRPr>
          </a:p>
          <a:p>
            <a:r>
              <a:rPr lang="en-US" sz="1000" baseline="0" dirty="0" smtClean="0">
                <a:latin typeface="Arial" charset="0"/>
                <a:ea typeface="ＭＳ Ｐゴシック" charset="-128"/>
              </a:rPr>
              <a:t>BACKUP </a:t>
            </a:r>
          </a:p>
          <a:p>
            <a:r>
              <a:rPr lang="en-US" sz="1000" baseline="0" dirty="0" smtClean="0">
                <a:latin typeface="Arial" charset="0"/>
                <a:ea typeface="ＭＳ Ｐゴシック" charset="-128"/>
              </a:rPr>
              <a:t>AS COPY</a:t>
            </a:r>
          </a:p>
          <a:p>
            <a:r>
              <a:rPr lang="en-US" sz="1000" baseline="0" dirty="0" smtClean="0">
                <a:latin typeface="Arial" charset="0"/>
                <a:ea typeface="ＭＳ Ｐゴシック" charset="-128"/>
              </a:rPr>
              <a:t>SECTION SIZE 500M</a:t>
            </a:r>
          </a:p>
          <a:p>
            <a:r>
              <a:rPr lang="en-US" sz="1000" baseline="0" dirty="0" smtClean="0">
                <a:latin typeface="Arial" charset="0"/>
                <a:ea typeface="ＭＳ Ｐゴシック" charset="-128"/>
              </a:rPr>
              <a:t>DATABASE;</a:t>
            </a:r>
          </a:p>
          <a:p>
            <a:endParaRPr lang="en-US" sz="1000" baseline="0" dirty="0" smtClean="0">
              <a:latin typeface="Arial" charset="0"/>
              <a:ea typeface="ＭＳ Ｐゴシック" charset="-128"/>
            </a:endParaRPr>
          </a:p>
          <a:p>
            <a:endParaRPr lang="en-US" sz="1000" baseline="0" dirty="0" smtClean="0">
              <a:latin typeface="Arial" charset="0"/>
              <a:ea typeface="ＭＳ Ｐゴシック" charset="-128"/>
            </a:endParaRPr>
          </a:p>
          <a:p>
            <a:endParaRPr lang="en-US" sz="1000" baseline="0" dirty="0" smtClean="0">
              <a:latin typeface="Arial" charset="0"/>
              <a:ea typeface="ＭＳ Ｐゴシック" charset="-128"/>
            </a:endParaRPr>
          </a:p>
          <a:p>
            <a:r>
              <a:rPr lang="en-US" sz="1000" baseline="0" dirty="0" smtClean="0">
                <a:latin typeface="Arial" charset="0"/>
                <a:ea typeface="ＭＳ Ｐゴシック" charset="-128"/>
              </a:rPr>
              <a:t>==========================================================</a:t>
            </a:r>
          </a:p>
          <a:p>
            <a:r>
              <a:rPr lang="en-US" sz="1000" dirty="0" smtClean="0">
                <a:latin typeface="Arial" charset="0"/>
                <a:ea typeface="ＭＳ Ｐゴシック" charset="-128"/>
              </a:rPr>
              <a:t>Rolling Forward a Physical Standby Database and Synchronizing it with the Primary Database</a:t>
            </a:r>
          </a:p>
          <a:p>
            <a:endParaRPr lang="en-US" sz="1000" dirty="0" smtClean="0">
              <a:latin typeface="Arial" charset="0"/>
              <a:ea typeface="ＭＳ Ｐゴシック" charset="-128"/>
            </a:endParaRPr>
          </a:p>
          <a:p>
            <a:r>
              <a:rPr lang="en-US" sz="1000" dirty="0" smtClean="0">
                <a:latin typeface="Arial" charset="0"/>
                <a:ea typeface="ＭＳ Ｐゴシック" charset="-128"/>
              </a:rPr>
              <a:t>In this example, the DB_UNIQUE_NAME of the primary database is MAIN and that of the physical standby database STANDBY. You want to refresh the physical standby database with the latest changes made to the primary database. You can use the RECOVER command with the FROM SERVICE clause to fetch an incremental backup from the primary database and then apply this backup to the physical standby database. The service name of the primary database is </a:t>
            </a:r>
            <a:r>
              <a:rPr lang="en-US" sz="1000" dirty="0" err="1" smtClean="0">
                <a:latin typeface="Arial" charset="0"/>
                <a:ea typeface="ＭＳ Ｐゴシック" charset="-128"/>
              </a:rPr>
              <a:t>main_tns</a:t>
            </a:r>
            <a:r>
              <a:rPr lang="en-US" sz="1000" dirty="0" smtClean="0">
                <a:latin typeface="Arial" charset="0"/>
                <a:ea typeface="ＭＳ Ｐゴシック" charset="-128"/>
              </a:rPr>
              <a:t> and the compression algorithm used is  Basic.</a:t>
            </a:r>
          </a:p>
          <a:p>
            <a:endParaRPr lang="en-US" sz="1000" dirty="0" smtClean="0">
              <a:latin typeface="Arial" charset="0"/>
              <a:ea typeface="ＭＳ Ｐゴシック" charset="-128"/>
            </a:endParaRPr>
          </a:p>
          <a:p>
            <a:r>
              <a:rPr lang="en-US" sz="1000" dirty="0" smtClean="0">
                <a:latin typeface="Arial" charset="0"/>
                <a:ea typeface="ＭＳ Ｐゴシック" charset="-128"/>
              </a:rPr>
              <a:t>When the RECOVER command is executed, the incremental backup is created on the primary database and then transferred, over the network, to the physical standby database. RMAN uses the SCN from the standby data file header and creates the incremental backup starting from this SCN on the primary database. If block change tracking is enabled for the primary database, it will be used while creating the incremental backup.</a:t>
            </a:r>
          </a:p>
          <a:p>
            <a:endParaRPr lang="en-US" sz="1000" dirty="0" smtClean="0">
              <a:latin typeface="Arial" charset="0"/>
              <a:ea typeface="ＭＳ Ｐゴシック" charset="-128"/>
            </a:endParaRPr>
          </a:p>
          <a:p>
            <a:r>
              <a:rPr lang="en-US" sz="1000" dirty="0" smtClean="0">
                <a:latin typeface="Arial" charset="0"/>
                <a:ea typeface="ＭＳ Ｐゴシック" charset="-128"/>
              </a:rPr>
              <a:t>To refresh a physical standby database with changes made to the primary database, use the following steps:</a:t>
            </a:r>
          </a:p>
          <a:p>
            <a:endParaRPr lang="en-US" sz="1000" dirty="0" smtClean="0">
              <a:latin typeface="Arial" charset="0"/>
              <a:ea typeface="ＭＳ Ｐゴシック" charset="-128"/>
            </a:endParaRPr>
          </a:p>
          <a:p>
            <a:r>
              <a:rPr lang="en-US" sz="1000" dirty="0" smtClean="0">
                <a:latin typeface="Arial" charset="0"/>
                <a:ea typeface="ＭＳ Ｐゴシック" charset="-128"/>
              </a:rPr>
              <a:t>1. Connect to the physical standby database as a user with the SYSBACKUP privilege.</a:t>
            </a:r>
          </a:p>
          <a:p>
            <a:r>
              <a:rPr lang="en-US" sz="1000" dirty="0" smtClean="0">
                <a:latin typeface="Arial" charset="0"/>
                <a:ea typeface="ＭＳ Ｐゴシック" charset="-128"/>
              </a:rPr>
              <a:t>%RMAN</a:t>
            </a:r>
          </a:p>
          <a:p>
            <a:r>
              <a:rPr lang="en-US" sz="1000" dirty="0" smtClean="0">
                <a:latin typeface="Arial" charset="0"/>
                <a:ea typeface="ＭＳ Ｐゴシック" charset="-128"/>
              </a:rPr>
              <a:t>RMAN&gt; CONNECT TARGET "</a:t>
            </a:r>
            <a:r>
              <a:rPr lang="en-US" sz="1000" dirty="0" err="1" smtClean="0">
                <a:latin typeface="Arial" charset="0"/>
                <a:ea typeface="ＭＳ Ｐゴシック" charset="-128"/>
              </a:rPr>
              <a:t>sbu@standby</a:t>
            </a:r>
            <a:r>
              <a:rPr lang="en-US" sz="1000" dirty="0" smtClean="0">
                <a:latin typeface="Arial" charset="0"/>
                <a:ea typeface="ＭＳ Ｐゴシック" charset="-128"/>
              </a:rPr>
              <a:t> AS SYSBACKUP";</a:t>
            </a:r>
          </a:p>
          <a:p>
            <a:endParaRPr lang="en-US" sz="1000" dirty="0" smtClean="0">
              <a:latin typeface="Arial" charset="0"/>
              <a:ea typeface="ＭＳ Ｐゴシック" charset="-128"/>
            </a:endParaRPr>
          </a:p>
          <a:p>
            <a:r>
              <a:rPr lang="en-US" sz="1000" dirty="0" smtClean="0">
                <a:latin typeface="Arial" charset="0"/>
                <a:ea typeface="ＭＳ Ｐゴシック" charset="-128"/>
              </a:rPr>
              <a:t>Enter the password for the </a:t>
            </a:r>
            <a:r>
              <a:rPr lang="en-US" sz="1000" dirty="0" err="1" smtClean="0">
                <a:latin typeface="Arial" charset="0"/>
                <a:ea typeface="ＭＳ Ｐゴシック" charset="-128"/>
              </a:rPr>
              <a:t>sbu</a:t>
            </a:r>
            <a:r>
              <a:rPr lang="en-US" sz="1000" dirty="0" smtClean="0">
                <a:latin typeface="Arial" charset="0"/>
                <a:ea typeface="ＭＳ Ｐゴシック" charset="-128"/>
              </a:rPr>
              <a:t> user when prompted.</a:t>
            </a:r>
          </a:p>
          <a:p>
            <a:endParaRPr lang="en-US" sz="1000" dirty="0" smtClean="0">
              <a:latin typeface="Arial" charset="0"/>
              <a:ea typeface="ＭＳ Ｐゴシック" charset="-128"/>
            </a:endParaRPr>
          </a:p>
          <a:p>
            <a:r>
              <a:rPr lang="en-US" sz="1000" dirty="0" smtClean="0">
                <a:latin typeface="Arial" charset="0"/>
                <a:ea typeface="ＭＳ Ｐゴシック" charset="-128"/>
              </a:rPr>
              <a:t>2. Specify that the compression algorithm used is Basic.</a:t>
            </a:r>
          </a:p>
          <a:p>
            <a:r>
              <a:rPr lang="en-US" sz="1000" dirty="0" smtClean="0">
                <a:latin typeface="Arial" charset="0"/>
                <a:ea typeface="ＭＳ Ｐゴシック" charset="-128"/>
              </a:rPr>
              <a:t>RMAN&gt; SET COMPRESSION ALGORITHM 'basic';</a:t>
            </a:r>
          </a:p>
          <a:p>
            <a:endParaRPr lang="en-US" sz="1000" dirty="0" smtClean="0">
              <a:latin typeface="Arial" charset="0"/>
              <a:ea typeface="ＭＳ Ｐゴシック" charset="-128"/>
            </a:endParaRPr>
          </a:p>
          <a:p>
            <a:r>
              <a:rPr lang="en-US" sz="1000" dirty="0" smtClean="0">
                <a:latin typeface="Arial" charset="0"/>
                <a:ea typeface="ＭＳ Ｐゴシック" charset="-128"/>
              </a:rPr>
              <a:t>3. Ensure that the tnsnames.ora file in the source database contains an entry</a:t>
            </a:r>
            <a:r>
              <a:rPr lang="en-US" sz="1000" baseline="0" dirty="0" smtClean="0">
                <a:latin typeface="Arial" charset="0"/>
                <a:ea typeface="ＭＳ Ｐゴシック" charset="-128"/>
              </a:rPr>
              <a:t> </a:t>
            </a:r>
            <a:r>
              <a:rPr lang="en-US" sz="1000" dirty="0" smtClean="0">
                <a:latin typeface="Arial" charset="0"/>
                <a:ea typeface="ＭＳ Ｐゴシック" charset="-128"/>
              </a:rPr>
              <a:t>corresponding to the physical standby database. Also ensure that the password files on the source and physical standby database are the same.</a:t>
            </a:r>
          </a:p>
          <a:p>
            <a:endParaRPr lang="en-US" sz="1000" dirty="0" smtClean="0">
              <a:latin typeface="Arial" charset="0"/>
              <a:ea typeface="ＭＳ Ｐゴシック" charset="-128"/>
            </a:endParaRPr>
          </a:p>
          <a:p>
            <a:r>
              <a:rPr lang="en-US" sz="1000" dirty="0" smtClean="0">
                <a:latin typeface="Arial" charset="0"/>
                <a:ea typeface="ＭＳ Ｐゴシック" charset="-128"/>
              </a:rPr>
              <a:t>4. Recover the data file on the physical standby database by using an incremental</a:t>
            </a:r>
            <a:r>
              <a:rPr lang="en-US" sz="1000" baseline="0" dirty="0" smtClean="0">
                <a:latin typeface="Arial" charset="0"/>
                <a:ea typeface="ＭＳ Ｐゴシック" charset="-128"/>
              </a:rPr>
              <a:t> </a:t>
            </a:r>
            <a:r>
              <a:rPr lang="en-US" sz="1000" dirty="0" smtClean="0">
                <a:latin typeface="Arial" charset="0"/>
                <a:ea typeface="ＭＳ Ｐゴシック" charset="-128"/>
              </a:rPr>
              <a:t>backup of the primary database. The following command creates a compressed, </a:t>
            </a:r>
            <a:r>
              <a:rPr lang="en-US" sz="1000" dirty="0" err="1" smtClean="0">
                <a:latin typeface="Arial" charset="0"/>
                <a:ea typeface="ＭＳ Ｐゴシック" charset="-128"/>
              </a:rPr>
              <a:t>multisection</a:t>
            </a:r>
            <a:r>
              <a:rPr lang="en-US" sz="1000" dirty="0" smtClean="0">
                <a:latin typeface="Arial" charset="0"/>
                <a:ea typeface="ＭＳ Ｐゴシック" charset="-128"/>
              </a:rPr>
              <a:t> incremental backup on the primary database to recover the standby</a:t>
            </a:r>
          </a:p>
          <a:p>
            <a:r>
              <a:rPr lang="en-US" sz="1000" dirty="0" smtClean="0">
                <a:latin typeface="Arial" charset="0"/>
                <a:ea typeface="ＭＳ Ｐゴシック" charset="-128"/>
              </a:rPr>
              <a:t>database.</a:t>
            </a:r>
          </a:p>
          <a:p>
            <a:endParaRPr lang="en-US" sz="1000" dirty="0" smtClean="0">
              <a:latin typeface="Arial" charset="0"/>
              <a:ea typeface="ＭＳ Ｐゴシック" charset="-128"/>
            </a:endParaRPr>
          </a:p>
          <a:p>
            <a:r>
              <a:rPr lang="en-US" sz="1000" dirty="0" smtClean="0">
                <a:latin typeface="Arial" charset="0"/>
                <a:ea typeface="ＭＳ Ｐゴシック" charset="-128"/>
              </a:rPr>
              <a:t>RECOVER DATABASE</a:t>
            </a:r>
          </a:p>
          <a:p>
            <a:r>
              <a:rPr lang="en-US" sz="1000" dirty="0" smtClean="0">
                <a:latin typeface="Arial" charset="0"/>
                <a:ea typeface="ＭＳ Ｐゴシック" charset="-128"/>
              </a:rPr>
              <a:t>FROM SERVICE </a:t>
            </a:r>
            <a:r>
              <a:rPr lang="en-US" sz="1000" dirty="0" err="1" smtClean="0">
                <a:latin typeface="Arial" charset="0"/>
                <a:ea typeface="ＭＳ Ｐゴシック" charset="-128"/>
              </a:rPr>
              <a:t>main_tns</a:t>
            </a:r>
            <a:endParaRPr lang="en-US" sz="1000" dirty="0" smtClean="0">
              <a:latin typeface="Arial" charset="0"/>
              <a:ea typeface="ＭＳ Ｐゴシック" charset="-128"/>
            </a:endParaRPr>
          </a:p>
          <a:p>
            <a:r>
              <a:rPr lang="en-US" sz="1000" dirty="0" smtClean="0">
                <a:latin typeface="Arial" charset="0"/>
                <a:ea typeface="ＭＳ Ｐゴシック" charset="-128"/>
              </a:rPr>
              <a:t>SECTION SIZE 120M</a:t>
            </a:r>
          </a:p>
          <a:p>
            <a:r>
              <a:rPr lang="en-US" sz="1000" dirty="0" smtClean="0">
                <a:latin typeface="Arial" charset="0"/>
                <a:ea typeface="ＭＳ Ｐゴシック" charset="-128"/>
              </a:rPr>
              <a:t>USING COMPRESSED BACKUPSET;</a:t>
            </a:r>
          </a:p>
          <a:p>
            <a:endParaRPr lang="en-US" sz="1000" dirty="0" smtClean="0">
              <a:latin typeface="Arial" charset="0"/>
              <a:ea typeface="ＭＳ Ｐゴシック" charset="-128"/>
            </a:endParaRPr>
          </a:p>
          <a:p>
            <a:endParaRPr lang="en-US" sz="1000" dirty="0" smtClean="0">
              <a:latin typeface="Arial" charset="0"/>
              <a:ea typeface="ＭＳ Ｐゴシック" charset="-128"/>
            </a:endParaRPr>
          </a:p>
          <a:p>
            <a:r>
              <a:rPr lang="en-US" sz="1000" dirty="0" smtClean="0">
                <a:latin typeface="Arial" charset="0"/>
                <a:ea typeface="ＭＳ Ｐゴシック" charset="-128"/>
              </a:rPr>
              <a:t>===================</a:t>
            </a:r>
          </a:p>
          <a:p>
            <a:endParaRPr lang="en-US" sz="1000" dirty="0" smtClean="0">
              <a:latin typeface="Arial" charset="0"/>
              <a:ea typeface="ＭＳ Ｐゴシック" charset="-128"/>
            </a:endParaRPr>
          </a:p>
          <a:p>
            <a:r>
              <a:rPr lang="en-US" sz="1000" dirty="0" smtClean="0">
                <a:latin typeface="Arial" charset="0"/>
                <a:ea typeface="ＭＳ Ｐゴシック" charset="-128"/>
              </a:rPr>
              <a:t>RMAN can transfer the files required for active database duplication as image copies or backup sets.</a:t>
            </a:r>
          </a:p>
          <a:p>
            <a:endParaRPr lang="en-US" sz="1000" dirty="0" smtClean="0">
              <a:latin typeface="Arial" charset="0"/>
              <a:ea typeface="ＭＳ Ｐゴシック" charset="-128"/>
            </a:endParaRPr>
          </a:p>
          <a:p>
            <a:r>
              <a:rPr lang="en-US" sz="1000" dirty="0" smtClean="0">
                <a:latin typeface="Arial" charset="0"/>
                <a:ea typeface="ＭＳ Ｐゴシック" charset="-128"/>
              </a:rPr>
              <a:t>When active database duplication is performed using image copies, after RMAN establishes a connection with the source database, the source database transfers the required database files to the auxiliary database. Using image copies may require additional resources on the source database. This method is referred to as the push-based method of active database duplication.</a:t>
            </a:r>
          </a:p>
          <a:p>
            <a:endParaRPr lang="en-US" sz="1000" dirty="0" smtClean="0">
              <a:latin typeface="Arial" charset="0"/>
              <a:ea typeface="ＭＳ Ｐゴシック" charset="-128"/>
            </a:endParaRPr>
          </a:p>
          <a:p>
            <a:r>
              <a:rPr lang="en-US" sz="1000" dirty="0" smtClean="0">
                <a:latin typeface="Arial" charset="0"/>
                <a:ea typeface="ＭＳ Ｐゴシック" charset="-128"/>
              </a:rPr>
              <a:t>When RMAN performs active database duplication using backup sets, a connection is established with the source database and the auxiliary database. The auxiliary database then connects to the source database through Oracle Net Services and retrieves the required database files from the source database. This method of active database duplication is also to as the pull-based method.</a:t>
            </a:r>
          </a:p>
          <a:p>
            <a:endParaRPr lang="en-US" sz="1000" dirty="0" smtClean="0">
              <a:latin typeface="Arial" charset="0"/>
              <a:ea typeface="ＭＳ Ｐゴシック" charset="-128"/>
            </a:endParaRPr>
          </a:p>
          <a:p>
            <a:r>
              <a:rPr lang="en-US" sz="1000" dirty="0" smtClean="0">
                <a:latin typeface="Arial" charset="0"/>
                <a:ea typeface="ＭＳ Ｐゴシック" charset="-128"/>
              </a:rPr>
              <a:t>Using backup sets for active database duplication provides certain advantages. RMAN can employ unused block compression while creating backups, thus reducing the size of backups that are transported over the network. Backup sets can be created in parallel on the source database by using </a:t>
            </a:r>
            <a:r>
              <a:rPr lang="en-US" sz="1000" dirty="0" err="1" smtClean="0">
                <a:latin typeface="Arial" charset="0"/>
                <a:ea typeface="ＭＳ Ｐゴシック" charset="-128"/>
              </a:rPr>
              <a:t>multisection</a:t>
            </a:r>
            <a:r>
              <a:rPr lang="en-US" sz="1000" dirty="0" smtClean="0">
                <a:latin typeface="Arial" charset="0"/>
                <a:ea typeface="ＭＳ Ｐゴシック" charset="-128"/>
              </a:rPr>
              <a:t> backups. You can also encrypt backup sets created on the source database.</a:t>
            </a:r>
          </a:p>
          <a:p>
            <a:endParaRPr lang="en-US" sz="1000" dirty="0" smtClean="0">
              <a:latin typeface="Arial" charset="0"/>
              <a:ea typeface="ＭＳ Ｐゴシック" charset="-128"/>
            </a:endParaRPr>
          </a:p>
          <a:p>
            <a:r>
              <a:rPr lang="en-US" sz="1000" dirty="0" smtClean="0">
                <a:latin typeface="Arial" charset="0"/>
                <a:ea typeface="ＭＳ Ｐゴシック" charset="-128"/>
              </a:rPr>
              <a:t>Factors That Determine Whether Backup Sets or Image Copies Are Used for Active Database Duplication </a:t>
            </a:r>
          </a:p>
          <a:p>
            <a:endParaRPr lang="en-US" sz="1000" dirty="0" smtClean="0">
              <a:latin typeface="Arial" charset="0"/>
              <a:ea typeface="ＭＳ Ｐゴシック" charset="-128"/>
            </a:endParaRPr>
          </a:p>
          <a:p>
            <a:r>
              <a:rPr lang="en-US" sz="1000" dirty="0" smtClean="0">
                <a:latin typeface="Arial" charset="0"/>
                <a:ea typeface="ＭＳ Ｐゴシック" charset="-128"/>
              </a:rPr>
              <a:t>RMAN only uses image copies to perform active database duplication when no auxiliary channels are allocated or when the number of auxiliary channels allocated is less than the number of target channels.</a:t>
            </a:r>
          </a:p>
          <a:p>
            <a:endParaRPr lang="en-US" sz="1000" dirty="0" smtClean="0">
              <a:latin typeface="Arial" charset="0"/>
              <a:ea typeface="ＭＳ Ｐゴシック" charset="-128"/>
            </a:endParaRPr>
          </a:p>
          <a:p>
            <a:r>
              <a:rPr lang="en-US" sz="1000" dirty="0" smtClean="0">
                <a:latin typeface="Arial" charset="0"/>
                <a:ea typeface="ＭＳ Ｐゴシック" charset="-128"/>
              </a:rPr>
              <a:t>RMAN uses backup sets to perform active database duplication when the connection to the target database is established using a net service name and any one of the following conditions is satisfied:</a:t>
            </a:r>
          </a:p>
          <a:p>
            <a:endParaRPr lang="en-US" sz="1000" dirty="0" smtClean="0">
              <a:latin typeface="Arial" charset="0"/>
              <a:ea typeface="ＭＳ Ｐゴシック" charset="-128"/>
            </a:endParaRPr>
          </a:p>
          <a:p>
            <a:r>
              <a:rPr lang="en-US" sz="1000" dirty="0" smtClean="0">
                <a:latin typeface="Arial" charset="0"/>
                <a:ea typeface="ＭＳ Ｐゴシック" charset="-128"/>
              </a:rPr>
              <a:t>- The DUPLICATE ... FROM ACTIVE DATABASE command contains either the USING BACKUPSET, USING COMPRESSED BACKUPSET, or SECTION SIZE clause.</a:t>
            </a:r>
          </a:p>
          <a:p>
            <a:endParaRPr lang="en-US" sz="1000" dirty="0" smtClean="0">
              <a:latin typeface="Arial" charset="0"/>
              <a:ea typeface="ＭＳ Ｐゴシック" charset="-128"/>
            </a:endParaRPr>
          </a:p>
          <a:p>
            <a:r>
              <a:rPr lang="en-US" sz="1000" dirty="0" smtClean="0">
                <a:latin typeface="Arial" charset="0"/>
                <a:ea typeface="ＭＳ Ｐゴシック" charset="-128"/>
              </a:rPr>
              <a:t>- The number of auxiliary channels allocated is equal to or greater than the number of target channels allocated.</a:t>
            </a:r>
          </a:p>
          <a:p>
            <a:endParaRPr lang="en-US" sz="1000" dirty="0" smtClean="0">
              <a:latin typeface="Arial" charset="0"/>
              <a:ea typeface="ＭＳ Ｐゴシック" charset="-128"/>
            </a:endParaRPr>
          </a:p>
          <a:p>
            <a:r>
              <a:rPr lang="en-US" sz="1000" dirty="0" smtClean="0">
                <a:latin typeface="Arial" charset="0"/>
                <a:ea typeface="ＭＳ Ｐゴシック" charset="-128"/>
              </a:rPr>
              <a:t>Note:</a:t>
            </a:r>
          </a:p>
          <a:p>
            <a:endParaRPr lang="en-US" sz="1000" dirty="0" smtClean="0">
              <a:latin typeface="Arial" charset="0"/>
              <a:ea typeface="ＭＳ Ｐゴシック" charset="-128"/>
            </a:endParaRPr>
          </a:p>
          <a:p>
            <a:r>
              <a:rPr lang="en-US" sz="1000" dirty="0" smtClean="0">
                <a:latin typeface="Arial" charset="0"/>
                <a:ea typeface="ＭＳ Ｐゴシック" charset="-128"/>
              </a:rPr>
              <a:t>Oracle recommends that you use backup sets to perform active database duplication.</a:t>
            </a:r>
          </a:p>
          <a:p>
            <a:endParaRPr lang="en-US" sz="1000" dirty="0" smtClean="0">
              <a:latin typeface="Arial" charset="0"/>
              <a:ea typeface="ＭＳ Ｐゴシック" charset="-128"/>
            </a:endParaRPr>
          </a:p>
          <a:p>
            <a:endParaRPr lang="en-US" dirty="0" smtClean="0">
              <a:latin typeface="Arial" charset="0"/>
              <a:ea typeface="ＭＳ Ｐゴシック" charset="-128"/>
            </a:endParaRPr>
          </a:p>
          <a:p>
            <a:endParaRPr lang="en-US" dirty="0" smtClean="0">
              <a:latin typeface="Arial" charset="0"/>
              <a:ea typeface="ＭＳ Ｐゴシック" charset="-128"/>
            </a:endParaRPr>
          </a:p>
          <a:p>
            <a:pPr marL="0" lvl="1" defTabSz="966518" eaLnBrk="0" fontAlgn="base" hangingPunct="0">
              <a:spcBef>
                <a:spcPct val="30000"/>
              </a:spcBef>
              <a:spcAft>
                <a:spcPct val="0"/>
              </a:spcAft>
              <a:defRPr/>
            </a:pPr>
            <a:endParaRPr lang="en-US" sz="400" dirty="0"/>
          </a:p>
        </p:txBody>
      </p:sp>
      <p:sp>
        <p:nvSpPr>
          <p:cNvPr id="3" name="Slide Image Placeholder 2"/>
          <p:cNvSpPr>
            <a:spLocks noGrp="1" noRot="1" noChangeAspect="1"/>
          </p:cNvSpPr>
          <p:nvPr>
            <p:ph type="sldImg"/>
          </p:nvPr>
        </p:nvSpPr>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From the users view, ASM exposes a small number of Disk Groups. These Disk Groups consists of ASM disks and files that are striped across all the disks in a Disk Group. The Disk Groups are global in nature and database instances running individually or in clusters have shared access to the Disk Groups and the files within them. </a:t>
            </a:r>
          </a:p>
          <a:p>
            <a:r>
              <a:rPr lang="en-US" dirty="0" smtClean="0"/>
              <a:t>This is illustrated in this picture. The green database has files in Disk Group A and are striped across all its disks. Disk Group A is shared with both the green database and the purple database.</a:t>
            </a:r>
            <a:endParaRPr lang="en-US" dirty="0"/>
          </a:p>
          <a:p>
            <a:r>
              <a:rPr lang="en-US" dirty="0" smtClean="0"/>
              <a:t>Notice the ASM instance on every server in the cluster. The ASM instances communication amongst themselves and form an ASM cluster.</a:t>
            </a:r>
          </a:p>
          <a:p>
            <a:r>
              <a:rPr lang="en-US" dirty="0" smtClean="0"/>
              <a:t>These simple ideas delivered a powerful solution that eliminates many headaches DBAs and Storage Administrators once had with managing storage in an Oracle environment.  </a:t>
            </a:r>
            <a:endParaRPr lang="en-US" dirty="0"/>
          </a:p>
        </p:txBody>
      </p:sp>
      <p:sp>
        <p:nvSpPr>
          <p:cNvPr id="4" name="Slide Number Placeholder 3"/>
          <p:cNvSpPr>
            <a:spLocks noGrp="1"/>
          </p:cNvSpPr>
          <p:nvPr>
            <p:ph type="sldNum" sz="quarter" idx="10"/>
          </p:nvPr>
        </p:nvSpPr>
        <p:spPr/>
        <p:txBody>
          <a:bodyPr/>
          <a:lstStyle/>
          <a:p>
            <a:pPr>
              <a:defRPr/>
            </a:pPr>
            <a:fld id="{CB582ABE-5DE3-4CE6-AB2B-1A87602939A6}" type="slidenum">
              <a:rPr lang="en-US" smtClean="0"/>
              <a:pPr>
                <a:defRPr/>
              </a:pPr>
              <a:t>41</a:t>
            </a:fld>
            <a:endParaRPr lang="en-US"/>
          </a:p>
        </p:txBody>
      </p:sp>
    </p:spTree>
    <p:extLst>
      <p:ext uri="{BB962C8B-B14F-4D97-AF65-F5344CB8AC3E}">
        <p14:creationId xmlns:p14="http://schemas.microsoft.com/office/powerpoint/2010/main" xmlns="" val="79253199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smtClean="0">
                <a:solidFill>
                  <a:schemeClr val="accent1"/>
                </a:solidFill>
                <a:latin typeface="Arial" pitchFamily="34" charset="0"/>
                <a:cs typeface="Arial" pitchFamily="34" charset="0"/>
              </a:rPr>
              <a:t>Node1 </a:t>
            </a:r>
            <a:r>
              <a:rPr lang="ru-RU" sz="1000" dirty="0" smtClean="0">
                <a:solidFill>
                  <a:schemeClr val="accent1"/>
                </a:solidFill>
                <a:latin typeface="Arial" pitchFamily="34" charset="0"/>
                <a:cs typeface="Arial" pitchFamily="34" charset="0"/>
              </a:rPr>
              <a:t>– клиент </a:t>
            </a:r>
            <a:r>
              <a:rPr lang="en-US" sz="1000" dirty="0" smtClean="0">
                <a:solidFill>
                  <a:schemeClr val="accent1"/>
                </a:solidFill>
                <a:latin typeface="Arial" pitchFamily="34" charset="0"/>
                <a:cs typeface="Arial" pitchFamily="34" charset="0"/>
              </a:rPr>
              <a:t>ASM </a:t>
            </a:r>
            <a:r>
              <a:rPr lang="ru-RU" sz="1000" dirty="0" smtClean="0">
                <a:solidFill>
                  <a:schemeClr val="accent1"/>
                </a:solidFill>
                <a:latin typeface="Arial" pitchFamily="34" charset="0"/>
                <a:cs typeface="Arial" pitchFamily="34" charset="0"/>
              </a:rPr>
              <a:t>на </a:t>
            </a:r>
            <a:r>
              <a:rPr lang="en-US" sz="1000" dirty="0" smtClean="0">
                <a:solidFill>
                  <a:schemeClr val="accent1"/>
                </a:solidFill>
                <a:latin typeface="Arial" pitchFamily="34" charset="0"/>
                <a:cs typeface="Arial" pitchFamily="34" charset="0"/>
              </a:rPr>
              <a:t>Node2 </a:t>
            </a:r>
          </a:p>
          <a:p>
            <a:endParaRPr lang="ru-RU" sz="1000" dirty="0" smtClean="0">
              <a:latin typeface="Arial" pitchFamily="34" charset="0"/>
              <a:cs typeface="Arial" pitchFamily="34" charset="0"/>
            </a:endParaRPr>
          </a:p>
          <a:p>
            <a:endParaRPr lang="ru-RU" sz="1000" dirty="0" smtClean="0">
              <a:latin typeface="Arial" pitchFamily="34" charset="0"/>
              <a:cs typeface="Arial" pitchFamily="34" charset="0"/>
            </a:endParaRPr>
          </a:p>
          <a:p>
            <a:r>
              <a:rPr lang="en-US" sz="1000" dirty="0" smtClean="0">
                <a:latin typeface="Arial" pitchFamily="34" charset="0"/>
                <a:cs typeface="Arial" pitchFamily="34" charset="0"/>
              </a:rPr>
              <a:t>Oracle Flex ASM enables an Oracle ASM instance to run on a separate physical server from the database servers. With this deployment, larger clusters of Oracle ASM instances can support more ASM clients (database instances) while reducing the Oracle ASM footprint for the overall system.</a:t>
            </a:r>
          </a:p>
          <a:p>
            <a:endParaRPr lang="en-US" sz="1000" dirty="0" smtClean="0">
              <a:latin typeface="Arial" pitchFamily="34" charset="0"/>
              <a:cs typeface="Arial" pitchFamily="34" charset="0"/>
            </a:endParaRPr>
          </a:p>
          <a:p>
            <a:r>
              <a:rPr lang="en-US" sz="1000" dirty="0" smtClean="0">
                <a:latin typeface="Arial" pitchFamily="34" charset="0"/>
                <a:cs typeface="Arial" pitchFamily="34" charset="0"/>
              </a:rPr>
              <a:t>With Oracle Flex ASM as with Standard ASM, you can consolidate all the storage requirements into a single set of disk groups. </a:t>
            </a:r>
            <a:r>
              <a:rPr lang="en-US" sz="1000" baseline="0" dirty="0" smtClean="0">
                <a:latin typeface="Arial" pitchFamily="34" charset="0"/>
                <a:cs typeface="Arial" pitchFamily="34" charset="0"/>
              </a:rPr>
              <a:t>However, </a:t>
            </a:r>
            <a:r>
              <a:rPr lang="en-US" sz="1000" dirty="0" smtClean="0">
                <a:latin typeface="Arial" pitchFamily="34" charset="0"/>
                <a:cs typeface="Arial" pitchFamily="34" charset="0"/>
              </a:rPr>
              <a:t>these disk groups are managed by a small set of Oracle Flex ASM instances running in the cluster. If a</a:t>
            </a:r>
            <a:r>
              <a:rPr lang="en-US" sz="1000" baseline="0" dirty="0" smtClean="0">
                <a:latin typeface="Arial" pitchFamily="34" charset="0"/>
                <a:cs typeface="Arial" pitchFamily="34" charset="0"/>
              </a:rPr>
              <a:t> host running an ASM instance fails, ASM clients using that ASM instance, failover to a surviving ASM instance on a different host. </a:t>
            </a:r>
            <a:r>
              <a:rPr lang="en-US" sz="1000" dirty="0" smtClean="0">
                <a:latin typeface="Arial" pitchFamily="34" charset="0"/>
                <a:cs typeface="Arial" pitchFamily="34" charset="0"/>
              </a:rPr>
              <a:t>You can specify the number of Oracle ASM instances with a cardinality setting. The default is three instances.</a:t>
            </a:r>
          </a:p>
          <a:p>
            <a:endParaRPr lang="en-US" sz="1000" dirty="0" smtClean="0">
              <a:latin typeface="Arial" pitchFamily="34" charset="0"/>
              <a:cs typeface="Arial" pitchFamily="34" charset="0"/>
            </a:endParaRPr>
          </a:p>
          <a:p>
            <a:r>
              <a:rPr lang="en-US" sz="1000" dirty="0" smtClean="0">
                <a:latin typeface="Arial" pitchFamily="34" charset="0"/>
                <a:cs typeface="Arial" pitchFamily="34" charset="0"/>
              </a:rPr>
              <a:t>The configurations of Oracle ASM in Oracle database</a:t>
            </a:r>
            <a:r>
              <a:rPr lang="en-US" sz="1000" baseline="0" dirty="0" smtClean="0">
                <a:latin typeface="Arial" pitchFamily="34" charset="0"/>
                <a:cs typeface="Arial" pitchFamily="34" charset="0"/>
              </a:rPr>
              <a:t> 12c </a:t>
            </a:r>
            <a:r>
              <a:rPr lang="en-US" sz="1000" dirty="0" smtClean="0">
                <a:latin typeface="Arial" pitchFamily="34" charset="0"/>
                <a:cs typeface="Arial" pitchFamily="34" charset="0"/>
              </a:rPr>
              <a:t> are:</a:t>
            </a:r>
          </a:p>
          <a:p>
            <a:endParaRPr lang="en-US" sz="1000" dirty="0" smtClean="0">
              <a:latin typeface="Arial" pitchFamily="34" charset="0"/>
              <a:cs typeface="Arial" pitchFamily="34" charset="0"/>
            </a:endParaRPr>
          </a:p>
          <a:p>
            <a:r>
              <a:rPr lang="en-US" sz="1000" dirty="0" smtClean="0">
                <a:latin typeface="Arial" pitchFamily="34" charset="0"/>
                <a:cs typeface="Arial" pitchFamily="34" charset="0"/>
              </a:rPr>
              <a:t>- Standard ASM: </a:t>
            </a:r>
          </a:p>
          <a:p>
            <a:r>
              <a:rPr lang="en-US" sz="1000" dirty="0" smtClean="0">
                <a:latin typeface="Arial" pitchFamily="34" charset="0"/>
                <a:cs typeface="Arial" pitchFamily="34" charset="0"/>
              </a:rPr>
              <a:t>With this mode (Standard Oracle ASM cluster), Oracle ASM instances continue to support existing standard architecture in which database clients are running with Oracle ASM instances on the same host computer. </a:t>
            </a:r>
          </a:p>
          <a:p>
            <a:endParaRPr lang="en-US" sz="1000" dirty="0" smtClean="0">
              <a:latin typeface="Arial" pitchFamily="34" charset="0"/>
              <a:cs typeface="Arial" pitchFamily="34" charset="0"/>
            </a:endParaRPr>
          </a:p>
          <a:p>
            <a:r>
              <a:rPr lang="en-US" sz="1000" dirty="0" smtClean="0">
                <a:latin typeface="Arial" pitchFamily="34" charset="0"/>
                <a:cs typeface="Arial" pitchFamily="34" charset="0"/>
              </a:rPr>
              <a:t>- Oracle Flex ASM:</a:t>
            </a:r>
          </a:p>
          <a:p>
            <a:r>
              <a:rPr lang="en-US" sz="1000" dirty="0" smtClean="0">
                <a:latin typeface="Arial" pitchFamily="34" charset="0"/>
                <a:cs typeface="Arial" pitchFamily="34" charset="0"/>
              </a:rPr>
              <a:t>With this mode, database clients running on nodes in</a:t>
            </a:r>
            <a:r>
              <a:rPr lang="en-US" sz="1000" baseline="0" dirty="0" smtClean="0">
                <a:latin typeface="Arial" pitchFamily="34" charset="0"/>
                <a:cs typeface="Arial" pitchFamily="34" charset="0"/>
              </a:rPr>
              <a:t> a </a:t>
            </a:r>
            <a:r>
              <a:rPr lang="en-US" sz="1000" dirty="0" smtClean="0">
                <a:latin typeface="Arial" pitchFamily="34" charset="0"/>
                <a:cs typeface="Arial" pitchFamily="34" charset="0"/>
              </a:rPr>
              <a:t>cluster can access Oracle Flex ASM instances remotely for metadata, but perform block I/O operations directly to Oracle ASM disks. All the nodes</a:t>
            </a:r>
            <a:r>
              <a:rPr lang="en-US" sz="1000" baseline="0" dirty="0" smtClean="0">
                <a:latin typeface="Arial" pitchFamily="34" charset="0"/>
                <a:cs typeface="Arial" pitchFamily="34" charset="0"/>
              </a:rPr>
              <a:t> with in the cluster must have direct access to the ASM disks.</a:t>
            </a:r>
            <a:endParaRPr lang="en-US" sz="1000" dirty="0" smtClean="0">
              <a:latin typeface="Arial" pitchFamily="34" charset="0"/>
              <a:cs typeface="Arial" pitchFamily="34" charset="0"/>
            </a:endParaRPr>
          </a:p>
          <a:p>
            <a:endParaRPr lang="en-US" sz="1000" dirty="0" smtClean="0">
              <a:latin typeface="Arial" pitchFamily="34" charset="0"/>
              <a:cs typeface="Arial" pitchFamily="34" charset="0"/>
            </a:endParaRPr>
          </a:p>
          <a:p>
            <a:r>
              <a:rPr lang="en-US" sz="1000" dirty="0" smtClean="0">
                <a:latin typeface="Arial" pitchFamily="34" charset="0"/>
                <a:cs typeface="Arial" pitchFamily="34" charset="0"/>
              </a:rPr>
              <a:t>You can choose</a:t>
            </a:r>
            <a:r>
              <a:rPr lang="en-US" sz="1000" baseline="0" dirty="0" smtClean="0">
                <a:latin typeface="Arial" pitchFamily="34" charset="0"/>
                <a:cs typeface="Arial" pitchFamily="34" charset="0"/>
              </a:rPr>
              <a:t> the Oracle ASM deployment model during the installation of Oracle Grid Infrastructure and y</a:t>
            </a:r>
            <a:r>
              <a:rPr lang="en-US" sz="1000" dirty="0" smtClean="0">
                <a:latin typeface="Arial" pitchFamily="34" charset="0"/>
                <a:cs typeface="Arial" pitchFamily="34" charset="0"/>
              </a:rPr>
              <a:t>ou can</a:t>
            </a:r>
            <a:r>
              <a:rPr lang="en-US" sz="1000" baseline="0" dirty="0" smtClean="0">
                <a:latin typeface="Arial" pitchFamily="34" charset="0"/>
                <a:cs typeface="Arial" pitchFamily="34" charset="0"/>
              </a:rPr>
              <a:t> </a:t>
            </a:r>
            <a:br>
              <a:rPr lang="en-US" sz="1000" baseline="0" dirty="0" smtClean="0">
                <a:latin typeface="Arial" pitchFamily="34" charset="0"/>
                <a:cs typeface="Arial" pitchFamily="34" charset="0"/>
              </a:rPr>
            </a:br>
            <a:r>
              <a:rPr lang="en-US" sz="1000" baseline="0" dirty="0" smtClean="0">
                <a:latin typeface="Arial" pitchFamily="34" charset="0"/>
                <a:cs typeface="Arial" pitchFamily="34" charset="0"/>
              </a:rPr>
              <a:t>use </a:t>
            </a:r>
            <a:r>
              <a:rPr lang="en-US" sz="1000" dirty="0" smtClean="0">
                <a:latin typeface="Arial" pitchFamily="34" charset="0"/>
                <a:cs typeface="Arial" pitchFamily="34" charset="0"/>
              </a:rPr>
              <a:t>Oracle ASM Configuration Assistant (ASMCA) to enable Oracle Flex ASM after the installation / upgrade was performed. </a:t>
            </a:r>
            <a:br>
              <a:rPr lang="en-US" sz="1000" dirty="0" smtClean="0">
                <a:latin typeface="Arial" pitchFamily="34" charset="0"/>
                <a:cs typeface="Arial" pitchFamily="34" charset="0"/>
              </a:rPr>
            </a:br>
            <a:r>
              <a:rPr lang="en-US" sz="1000" dirty="0" smtClean="0">
                <a:latin typeface="Arial" pitchFamily="34" charset="0"/>
                <a:cs typeface="Arial" pitchFamily="34" charset="0"/>
              </a:rPr>
              <a:t>This functionality is only available in an Oracle Grid Infrastructure configuration, not an Oracle Restart configuration. </a:t>
            </a:r>
          </a:p>
          <a:p>
            <a:endParaRPr lang="en-US" sz="1000" dirty="0" smtClean="0">
              <a:latin typeface="Arial" pitchFamily="34" charset="0"/>
              <a:cs typeface="Arial" pitchFamily="34" charset="0"/>
            </a:endParaRPr>
          </a:p>
          <a:p>
            <a:r>
              <a:rPr lang="en-US" sz="1000" dirty="0" smtClean="0">
                <a:latin typeface="Arial" pitchFamily="34" charset="0"/>
                <a:cs typeface="Arial" pitchFamily="34" charset="0"/>
              </a:rPr>
              <a:t>Oracle Flex ASM is managed by ASMCA, CRSCTL, SQL*Plus, and SRVCTL.  To determine whether an Oracle Flex ASM has been enabled, use the ASMCMD </a:t>
            </a:r>
            <a:r>
              <a:rPr lang="en-US" sz="1000" dirty="0" err="1" smtClean="0">
                <a:latin typeface="Arial" pitchFamily="34" charset="0"/>
                <a:cs typeface="Arial" pitchFamily="34" charset="0"/>
              </a:rPr>
              <a:t>showclustermode</a:t>
            </a:r>
            <a:r>
              <a:rPr lang="en-US" sz="1000" dirty="0" smtClean="0">
                <a:latin typeface="Arial" pitchFamily="34" charset="0"/>
                <a:cs typeface="Arial" pitchFamily="34" charset="0"/>
              </a:rPr>
              <a:t> command. </a:t>
            </a:r>
          </a:p>
          <a:p>
            <a:endParaRPr lang="en-US" sz="1000" dirty="0" smtClean="0">
              <a:latin typeface="Arial" pitchFamily="34" charset="0"/>
              <a:cs typeface="Arial" pitchFamily="34" charset="0"/>
            </a:endParaRPr>
          </a:p>
          <a:p>
            <a:r>
              <a:rPr lang="en-US" sz="1000" dirty="0" smtClean="0">
                <a:latin typeface="Arial" pitchFamily="34" charset="0"/>
                <a:cs typeface="Arial" pitchFamily="34" charset="0"/>
              </a:rPr>
              <a:t>$ </a:t>
            </a:r>
            <a:r>
              <a:rPr lang="en-US" sz="1000" dirty="0" err="1" smtClean="0">
                <a:latin typeface="Arial" pitchFamily="34" charset="0"/>
                <a:cs typeface="Arial" pitchFamily="34" charset="0"/>
              </a:rPr>
              <a:t>asmcmd</a:t>
            </a:r>
            <a:r>
              <a:rPr lang="en-US" sz="1000" dirty="0" smtClean="0">
                <a:latin typeface="Arial" pitchFamily="34" charset="0"/>
                <a:cs typeface="Arial" pitchFamily="34" charset="0"/>
              </a:rPr>
              <a:t> </a:t>
            </a:r>
            <a:r>
              <a:rPr lang="en-US" sz="1000" dirty="0" err="1" smtClean="0">
                <a:latin typeface="Arial" pitchFamily="34" charset="0"/>
                <a:cs typeface="Arial" pitchFamily="34" charset="0"/>
              </a:rPr>
              <a:t>showclustermode</a:t>
            </a:r>
            <a:endParaRPr lang="en-US" sz="1000" dirty="0" smtClean="0">
              <a:latin typeface="Arial" pitchFamily="34" charset="0"/>
              <a:cs typeface="Arial" pitchFamily="34" charset="0"/>
            </a:endParaRPr>
          </a:p>
          <a:p>
            <a:r>
              <a:rPr lang="en-US" sz="1000" dirty="0" smtClean="0">
                <a:latin typeface="Arial" pitchFamily="34" charset="0"/>
                <a:cs typeface="Arial" pitchFamily="34" charset="0"/>
              </a:rPr>
              <a:t>ASM cluster : Flex mode enabled </a:t>
            </a:r>
          </a:p>
          <a:p>
            <a:endParaRPr lang="en-US" sz="1000" dirty="0" smtClean="0">
              <a:latin typeface="Arial" pitchFamily="34" charset="0"/>
              <a:cs typeface="Arial" pitchFamily="34" charset="0"/>
            </a:endParaRPr>
          </a:p>
          <a:p>
            <a:r>
              <a:rPr lang="en-US" sz="1000" dirty="0" smtClean="0">
                <a:latin typeface="Arial" pitchFamily="34" charset="0"/>
                <a:cs typeface="Arial" pitchFamily="34" charset="0"/>
              </a:rPr>
              <a:t>You can also use SRVCTL to determine whether Oracle Flex ASM is enabled. If enabled, then </a:t>
            </a:r>
            <a:r>
              <a:rPr lang="en-US" sz="1000" dirty="0" err="1" smtClean="0">
                <a:latin typeface="Arial" pitchFamily="34" charset="0"/>
                <a:cs typeface="Arial" pitchFamily="34" charset="0"/>
              </a:rPr>
              <a:t>srvctl</a:t>
            </a:r>
            <a:r>
              <a:rPr lang="en-US" sz="1000" dirty="0" smtClean="0">
                <a:latin typeface="Arial" pitchFamily="34" charset="0"/>
                <a:cs typeface="Arial" pitchFamily="34" charset="0"/>
              </a:rPr>
              <a:t> </a:t>
            </a:r>
            <a:r>
              <a:rPr lang="en-US" sz="1000" dirty="0" err="1" smtClean="0">
                <a:latin typeface="Arial" pitchFamily="34" charset="0"/>
                <a:cs typeface="Arial" pitchFamily="34" charset="0"/>
              </a:rPr>
              <a:t>config</a:t>
            </a:r>
            <a:r>
              <a:rPr lang="en-US" sz="1000" dirty="0" smtClean="0">
                <a:latin typeface="Arial" pitchFamily="34" charset="0"/>
                <a:cs typeface="Arial" pitchFamily="34" charset="0"/>
              </a:rPr>
              <a:t> </a:t>
            </a:r>
            <a:r>
              <a:rPr lang="en-US" sz="1000" dirty="0" err="1" smtClean="0">
                <a:latin typeface="Arial" pitchFamily="34" charset="0"/>
                <a:cs typeface="Arial" pitchFamily="34" charset="0"/>
              </a:rPr>
              <a:t>asm</a:t>
            </a:r>
            <a:r>
              <a:rPr lang="en-US" sz="1000" dirty="0" smtClean="0">
                <a:latin typeface="Arial" pitchFamily="34" charset="0"/>
                <a:cs typeface="Arial" pitchFamily="34" charset="0"/>
              </a:rPr>
              <a:t> displays the number of Oracle ASM instances that has been specified for use with the Oracle Flex ASM configuration. For example:</a:t>
            </a:r>
          </a:p>
          <a:p>
            <a:endParaRPr lang="en-US" sz="1000" dirty="0" smtClean="0">
              <a:latin typeface="Arial" pitchFamily="34" charset="0"/>
              <a:cs typeface="Arial" pitchFamily="34" charset="0"/>
            </a:endParaRPr>
          </a:p>
          <a:p>
            <a:r>
              <a:rPr lang="en-US" sz="1000" dirty="0" smtClean="0">
                <a:latin typeface="Arial" pitchFamily="34" charset="0"/>
                <a:cs typeface="Arial" pitchFamily="34" charset="0"/>
              </a:rPr>
              <a:t>$ </a:t>
            </a:r>
            <a:r>
              <a:rPr lang="en-US" sz="1000" dirty="0" err="1" smtClean="0">
                <a:latin typeface="Arial" pitchFamily="34" charset="0"/>
                <a:cs typeface="Arial" pitchFamily="34" charset="0"/>
              </a:rPr>
              <a:t>srvctl</a:t>
            </a:r>
            <a:r>
              <a:rPr lang="en-US" sz="1000" dirty="0" smtClean="0">
                <a:latin typeface="Arial" pitchFamily="34" charset="0"/>
                <a:cs typeface="Arial" pitchFamily="34" charset="0"/>
              </a:rPr>
              <a:t> </a:t>
            </a:r>
            <a:r>
              <a:rPr lang="en-US" sz="1000" dirty="0" err="1" smtClean="0">
                <a:latin typeface="Arial" pitchFamily="34" charset="0"/>
                <a:cs typeface="Arial" pitchFamily="34" charset="0"/>
              </a:rPr>
              <a:t>config</a:t>
            </a:r>
            <a:r>
              <a:rPr lang="en-US" sz="1000" dirty="0" smtClean="0">
                <a:latin typeface="Arial" pitchFamily="34" charset="0"/>
                <a:cs typeface="Arial" pitchFamily="34" charset="0"/>
              </a:rPr>
              <a:t> </a:t>
            </a:r>
            <a:r>
              <a:rPr lang="en-US" sz="1000" dirty="0" err="1" smtClean="0">
                <a:latin typeface="Arial" pitchFamily="34" charset="0"/>
                <a:cs typeface="Arial" pitchFamily="34" charset="0"/>
              </a:rPr>
              <a:t>asm</a:t>
            </a:r>
            <a:endParaRPr lang="en-US" sz="1000" dirty="0" smtClean="0">
              <a:latin typeface="Arial" pitchFamily="34" charset="0"/>
              <a:cs typeface="Arial" pitchFamily="34" charset="0"/>
            </a:endParaRPr>
          </a:p>
          <a:p>
            <a:r>
              <a:rPr lang="en-US" sz="1000" dirty="0" smtClean="0">
                <a:latin typeface="Arial" pitchFamily="34" charset="0"/>
                <a:cs typeface="Arial" pitchFamily="34" charset="0"/>
              </a:rPr>
              <a:t>ASM instance count: 3</a:t>
            </a:r>
          </a:p>
          <a:p>
            <a:endParaRPr lang="en-US" sz="1000" dirty="0" smtClean="0">
              <a:latin typeface="Arial" pitchFamily="34" charset="0"/>
              <a:cs typeface="Arial" pitchFamily="34" charset="0"/>
            </a:endParaRPr>
          </a:p>
          <a:p>
            <a:endParaRPr lang="en-US" sz="1000" dirty="0" smtClean="0">
              <a:latin typeface="Arial" pitchFamily="34" charset="0"/>
              <a:cs typeface="Arial" pitchFamily="34" charset="0"/>
            </a:endParaRPr>
          </a:p>
          <a:p>
            <a:r>
              <a:rPr lang="en-US" sz="1000" dirty="0" smtClean="0">
                <a:latin typeface="Arial" pitchFamily="34" charset="0"/>
                <a:cs typeface="Arial" pitchFamily="34" charset="0"/>
              </a:rPr>
              <a:t>Clients are automatically relocated to another instance if an Oracle ASM instance fails. If necessary, clients can be manually relocated using the ALTER SYSTEM RELOCATE CLIENT command. For example:</a:t>
            </a:r>
          </a:p>
          <a:p>
            <a:endParaRPr lang="en-US" sz="1000" dirty="0" smtClean="0">
              <a:latin typeface="Arial" pitchFamily="34" charset="0"/>
              <a:cs typeface="Arial" pitchFamily="34" charset="0"/>
            </a:endParaRPr>
          </a:p>
          <a:p>
            <a:r>
              <a:rPr lang="en-US" sz="1000" dirty="0" smtClean="0">
                <a:latin typeface="Arial" pitchFamily="34" charset="0"/>
                <a:cs typeface="Arial" pitchFamily="34" charset="0"/>
              </a:rPr>
              <a:t>SQL&gt; ALTER SYSTEM RELOCATE CLIENT 'client-id';</a:t>
            </a:r>
          </a:p>
          <a:p>
            <a:endParaRPr lang="en-US" sz="1000" dirty="0" smtClean="0">
              <a:latin typeface="Arial" pitchFamily="34" charset="0"/>
              <a:cs typeface="Arial" pitchFamily="34" charset="0"/>
            </a:endParaRPr>
          </a:p>
          <a:p>
            <a:r>
              <a:rPr lang="en-US" sz="1000" dirty="0" smtClean="0">
                <a:latin typeface="Arial" pitchFamily="34" charset="0"/>
                <a:cs typeface="Arial" pitchFamily="34" charset="0"/>
              </a:rPr>
              <a:t>When you issue this statement, the connection to the client is terminated and the client fails over to the least loaded instance. </a:t>
            </a:r>
          </a:p>
          <a:p>
            <a:endParaRPr lang="en-US" sz="1000" dirty="0" smtClean="0">
              <a:latin typeface="Arial" pitchFamily="34" charset="0"/>
              <a:cs typeface="Arial" pitchFamily="34" charset="0"/>
            </a:endParaRPr>
          </a:p>
          <a:p>
            <a:r>
              <a:rPr lang="en-US" sz="1000" dirty="0" smtClean="0">
                <a:latin typeface="Arial" pitchFamily="34" charset="0"/>
                <a:cs typeface="Arial" pitchFamily="34" charset="0"/>
              </a:rPr>
              <a:t>Every database user must have a wallet with credentials to connect to Oracle ASM. CRSCTL commands can be used by the database user to manage this wallet. All Oracle ASM user names and passwords are system generated.</a:t>
            </a:r>
          </a:p>
          <a:p>
            <a:endParaRPr lang="en-US" sz="1000" dirty="0" smtClean="0">
              <a:latin typeface="Arial" pitchFamily="34" charset="0"/>
              <a:cs typeface="Arial" pitchFamily="34" charset="0"/>
            </a:endParaRPr>
          </a:p>
          <a:p>
            <a:endParaRPr lang="en-US" dirty="0"/>
          </a:p>
        </p:txBody>
      </p:sp>
      <p:sp>
        <p:nvSpPr>
          <p:cNvPr id="4" name="Slide Number Placeholder 3"/>
          <p:cNvSpPr>
            <a:spLocks noGrp="1"/>
          </p:cNvSpPr>
          <p:nvPr>
            <p:ph type="sldNum" sz="quarter" idx="10"/>
          </p:nvPr>
        </p:nvSpPr>
        <p:spPr/>
        <p:txBody>
          <a:bodyPr/>
          <a:lstStyle/>
          <a:p>
            <a:pPr>
              <a:defRPr/>
            </a:pPr>
            <a:fld id="{CB582ABE-5DE3-4CE6-AB2B-1A87602939A6}" type="slidenum">
              <a:rPr lang="en-US" smtClean="0"/>
              <a:pPr>
                <a:defRPr/>
              </a:pPr>
              <a:t>42</a:t>
            </a:fld>
            <a:endParaRPr lang="en-US"/>
          </a:p>
        </p:txBody>
      </p:sp>
    </p:spTree>
    <p:extLst>
      <p:ext uri="{BB962C8B-B14F-4D97-AF65-F5344CB8AC3E}">
        <p14:creationId xmlns:p14="http://schemas.microsoft.com/office/powerpoint/2010/main" xmlns="" val="79253199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hangingPunct="0"/>
            <a:r>
              <a:rPr lang="en-US" sz="1000" kern="1200" dirty="0" smtClean="0">
                <a:solidFill>
                  <a:schemeClr val="tx1"/>
                </a:solidFill>
                <a:latin typeface="+mn-lt"/>
                <a:ea typeface="+mn-ea"/>
                <a:cs typeface="+mn-cs"/>
              </a:rPr>
              <a:t>When consolidating pre-Oracle 12</a:t>
            </a:r>
            <a:r>
              <a:rPr lang="en-US" sz="1000" i="1" kern="1200" dirty="0" smtClean="0">
                <a:solidFill>
                  <a:schemeClr val="tx1"/>
                </a:solidFill>
                <a:latin typeface="+mn-lt"/>
                <a:ea typeface="+mn-ea"/>
                <a:cs typeface="+mn-cs"/>
              </a:rPr>
              <a:t>c</a:t>
            </a:r>
            <a:r>
              <a:rPr lang="en-US" sz="1000" kern="1200" dirty="0" smtClean="0">
                <a:solidFill>
                  <a:schemeClr val="tx1"/>
                </a:solidFill>
                <a:latin typeface="+mn-lt"/>
                <a:ea typeface="+mn-ea"/>
                <a:cs typeface="+mn-cs"/>
              </a:rPr>
              <a:t> databases and Oracle 12</a:t>
            </a:r>
            <a:r>
              <a:rPr lang="en-US" sz="1000" i="1" kern="1200" dirty="0" smtClean="0">
                <a:solidFill>
                  <a:schemeClr val="tx1"/>
                </a:solidFill>
                <a:latin typeface="+mn-lt"/>
                <a:ea typeface="+mn-ea"/>
                <a:cs typeface="+mn-cs"/>
              </a:rPr>
              <a:t>c </a:t>
            </a:r>
            <a:r>
              <a:rPr lang="en-US" sz="1000" kern="1200" dirty="0" smtClean="0">
                <a:solidFill>
                  <a:schemeClr val="tx1"/>
                </a:solidFill>
                <a:latin typeface="+mn-lt"/>
                <a:ea typeface="+mn-ea"/>
                <a:cs typeface="+mn-cs"/>
              </a:rPr>
              <a:t>on the same system using a cluster with Oracle Flex ASM enabled, the administrator will have to ensure that a local ASM instance is running on each node in the cluster. This is achieved by issuing a post installation SRVCTL command on Oracle Clusterware level and increasing the number of Oracle Flex ASM instances to the number of servers in the cluster (</a:t>
            </a:r>
            <a:r>
              <a:rPr lang="en-US" sz="1000" kern="1200" dirty="0" err="1" smtClean="0">
                <a:solidFill>
                  <a:schemeClr val="tx1"/>
                </a:solidFill>
                <a:latin typeface="+mn-lt"/>
                <a:ea typeface="+mn-ea"/>
                <a:cs typeface="+mn-cs"/>
              </a:rPr>
              <a:t>srvctl</a:t>
            </a:r>
            <a:r>
              <a:rPr lang="en-US" sz="1000" kern="1200" dirty="0" smtClean="0">
                <a:solidFill>
                  <a:schemeClr val="tx1"/>
                </a:solidFill>
                <a:latin typeface="+mn-lt"/>
                <a:ea typeface="+mn-ea"/>
                <a:cs typeface="+mn-cs"/>
              </a:rPr>
              <a:t> modify </a:t>
            </a:r>
            <a:r>
              <a:rPr lang="en-US" sz="1000" kern="1200" dirty="0" err="1" smtClean="0">
                <a:solidFill>
                  <a:schemeClr val="tx1"/>
                </a:solidFill>
                <a:latin typeface="+mn-lt"/>
                <a:ea typeface="+mn-ea"/>
                <a:cs typeface="+mn-cs"/>
              </a:rPr>
              <a:t>asm</a:t>
            </a:r>
            <a:r>
              <a:rPr lang="en-US" sz="1000" kern="1200" dirty="0" smtClean="0">
                <a:solidFill>
                  <a:schemeClr val="tx1"/>
                </a:solidFill>
                <a:latin typeface="+mn-lt"/>
                <a:ea typeface="+mn-ea"/>
                <a:cs typeface="+mn-cs"/>
              </a:rPr>
              <a:t> –count ALL). </a:t>
            </a:r>
          </a:p>
          <a:p>
            <a:pPr hangingPunct="0"/>
            <a:endParaRPr lang="en-US" sz="1000" kern="1200" dirty="0" smtClean="0">
              <a:solidFill>
                <a:schemeClr val="tx1"/>
              </a:solidFill>
              <a:latin typeface="+mn-lt"/>
              <a:ea typeface="+mn-ea"/>
              <a:cs typeface="+mn-cs"/>
            </a:endParaRPr>
          </a:p>
          <a:p>
            <a:pPr hangingPunct="0"/>
            <a:r>
              <a:rPr lang="en-US" sz="1000" kern="1200" dirty="0" smtClean="0">
                <a:solidFill>
                  <a:schemeClr val="tx1"/>
                </a:solidFill>
                <a:latin typeface="+mn-lt"/>
                <a:ea typeface="+mn-ea"/>
                <a:cs typeface="+mn-cs"/>
              </a:rPr>
              <a:t>This setup preserves the Oracle Database 12</a:t>
            </a:r>
            <a:r>
              <a:rPr lang="en-US" sz="1000" i="1" kern="1200" dirty="0" smtClean="0">
                <a:solidFill>
                  <a:schemeClr val="tx1"/>
                </a:solidFill>
                <a:latin typeface="+mn-lt"/>
                <a:ea typeface="+mn-ea"/>
                <a:cs typeface="+mn-cs"/>
              </a:rPr>
              <a:t>c</a:t>
            </a:r>
            <a:r>
              <a:rPr lang="en-US" sz="1000" kern="1200" dirty="0" smtClean="0">
                <a:solidFill>
                  <a:schemeClr val="tx1"/>
                </a:solidFill>
                <a:latin typeface="+mn-lt"/>
                <a:ea typeface="+mn-ea"/>
                <a:cs typeface="+mn-cs"/>
              </a:rPr>
              <a:t> failure protection on local ASM instance failure and enables database consolidation across versions, maintaining the pre-12</a:t>
            </a:r>
            <a:r>
              <a:rPr lang="en-US" sz="1000" i="1" kern="1200" dirty="0" smtClean="0">
                <a:solidFill>
                  <a:schemeClr val="tx1"/>
                </a:solidFill>
                <a:latin typeface="+mn-lt"/>
                <a:ea typeface="+mn-ea"/>
                <a:cs typeface="+mn-cs"/>
              </a:rPr>
              <a:t>c </a:t>
            </a:r>
            <a:r>
              <a:rPr lang="en-US" sz="1000" kern="1200" dirty="0" smtClean="0">
                <a:solidFill>
                  <a:schemeClr val="tx1"/>
                </a:solidFill>
                <a:latin typeface="+mn-lt"/>
                <a:ea typeface="+mn-ea"/>
                <a:cs typeface="+mn-cs"/>
              </a:rPr>
              <a:t>behavior for pre-12c databases. </a:t>
            </a:r>
          </a:p>
          <a:p>
            <a:endParaRPr lang="en-US" sz="1000" dirty="0" smtClean="0">
              <a:latin typeface="Arial" pitchFamily="34" charset="0"/>
              <a:cs typeface="Arial" pitchFamily="34" charset="0"/>
            </a:endParaRPr>
          </a:p>
          <a:p>
            <a:r>
              <a:rPr lang="en-US" sz="1000" dirty="0" smtClean="0">
                <a:latin typeface="Arial" pitchFamily="34" charset="0"/>
                <a:cs typeface="Arial" pitchFamily="34" charset="0"/>
              </a:rPr>
              <a:t>================</a:t>
            </a:r>
          </a:p>
          <a:p>
            <a:endParaRPr lang="en-US" sz="1000" dirty="0" smtClean="0">
              <a:latin typeface="Arial" pitchFamily="34" charset="0"/>
              <a:cs typeface="Arial" pitchFamily="34" charset="0"/>
            </a:endParaRPr>
          </a:p>
          <a:p>
            <a:r>
              <a:rPr lang="en-US" sz="1000" dirty="0" smtClean="0">
                <a:latin typeface="Arial" pitchFamily="34" charset="0"/>
                <a:cs typeface="Arial" pitchFamily="34" charset="0"/>
              </a:rPr>
              <a:t>Scrubbing Disk Groups</a:t>
            </a:r>
          </a:p>
          <a:p>
            <a:r>
              <a:rPr lang="en-US" sz="1000" dirty="0" smtClean="0">
                <a:latin typeface="Arial" pitchFamily="34" charset="0"/>
                <a:cs typeface="Arial" pitchFamily="34" charset="0"/>
              </a:rPr>
              <a:t>Oracle ASM disk scrubbing improves availability and reliability by searching for data that may be less likely to be read. Disk scrubbing checks logical data corruptions and repairs them automatically in normal and high redundancy disks groups. The scrubbing process repairs logical corruptions using the mirror disks. Disk scrubbing can be combined with disk group rebalancing to reduce I/O resources. The disk scrubbing process has minimal impact to the regular I/O in production systems.</a:t>
            </a:r>
          </a:p>
          <a:p>
            <a:endParaRPr lang="en-US" sz="1000" dirty="0" smtClean="0">
              <a:latin typeface="Arial" pitchFamily="34" charset="0"/>
              <a:cs typeface="Arial" pitchFamily="34" charset="0"/>
            </a:endParaRPr>
          </a:p>
          <a:p>
            <a:r>
              <a:rPr lang="en-US" sz="1000" dirty="0" smtClean="0">
                <a:latin typeface="Arial" pitchFamily="34" charset="0"/>
                <a:cs typeface="Arial" pitchFamily="34" charset="0"/>
              </a:rPr>
              <a:t>You can perform scrubbing on a disk group, a specified disk, or a specified file of a disk group with the ALTER DISKGROUP SQL statement. For example, the following SQL statements show various options used when running the ALTER DISKGROUP </a:t>
            </a:r>
            <a:r>
              <a:rPr lang="en-US" sz="1000" dirty="0" err="1" smtClean="0">
                <a:latin typeface="Arial" pitchFamily="34" charset="0"/>
                <a:cs typeface="Arial" pitchFamily="34" charset="0"/>
              </a:rPr>
              <a:t>disk_group</a:t>
            </a:r>
            <a:r>
              <a:rPr lang="en-US" sz="1000" dirty="0" smtClean="0">
                <a:latin typeface="Arial" pitchFamily="34" charset="0"/>
                <a:cs typeface="Arial" pitchFamily="34" charset="0"/>
              </a:rPr>
              <a:t> SCRUB SQL statement.</a:t>
            </a:r>
          </a:p>
          <a:p>
            <a:endParaRPr lang="en-US" sz="1000" dirty="0" smtClean="0">
              <a:latin typeface="Arial" pitchFamily="34" charset="0"/>
              <a:cs typeface="Arial" pitchFamily="34" charset="0"/>
            </a:endParaRPr>
          </a:p>
          <a:p>
            <a:r>
              <a:rPr lang="en-US" sz="1000" dirty="0" smtClean="0">
                <a:latin typeface="Arial" pitchFamily="34" charset="0"/>
                <a:cs typeface="Arial" pitchFamily="34" charset="0"/>
              </a:rPr>
              <a:t>SQL&gt; ALTER DISKGROUP data SCRUB POWER LOW;</a:t>
            </a:r>
          </a:p>
          <a:p>
            <a:endParaRPr lang="en-US" sz="1000" dirty="0" smtClean="0">
              <a:latin typeface="Arial" pitchFamily="34" charset="0"/>
              <a:cs typeface="Arial" pitchFamily="34" charset="0"/>
            </a:endParaRPr>
          </a:p>
          <a:p>
            <a:r>
              <a:rPr lang="en-US" sz="1000" dirty="0" smtClean="0">
                <a:latin typeface="Arial" pitchFamily="34" charset="0"/>
                <a:cs typeface="Arial" pitchFamily="34" charset="0"/>
              </a:rPr>
              <a:t>SQL&gt; ALTER DISKGROUP data SCRUB FILE 'EXAMPLE.265.767873199' </a:t>
            </a:r>
          </a:p>
          <a:p>
            <a:r>
              <a:rPr lang="en-US" sz="1000" dirty="0" smtClean="0">
                <a:latin typeface="Arial" pitchFamily="34" charset="0"/>
                <a:cs typeface="Arial" pitchFamily="34" charset="0"/>
              </a:rPr>
              <a:t>       REPAIR POWER HIGH FORCE;</a:t>
            </a:r>
          </a:p>
          <a:p>
            <a:endParaRPr lang="en-US" sz="1000" dirty="0" smtClean="0">
              <a:latin typeface="Arial" pitchFamily="34" charset="0"/>
              <a:cs typeface="Arial" pitchFamily="34" charset="0"/>
            </a:endParaRPr>
          </a:p>
          <a:p>
            <a:r>
              <a:rPr lang="en-US" sz="1000" dirty="0" smtClean="0">
                <a:latin typeface="Arial" pitchFamily="34" charset="0"/>
                <a:cs typeface="Arial" pitchFamily="34" charset="0"/>
              </a:rPr>
              <a:t>When using ALTER DISKGROUP with the SCRUB option, the following items apply:</a:t>
            </a:r>
          </a:p>
          <a:p>
            <a:endParaRPr lang="en-US" sz="1000" dirty="0" smtClean="0">
              <a:latin typeface="Arial" pitchFamily="34" charset="0"/>
              <a:cs typeface="Arial" pitchFamily="34" charset="0"/>
            </a:endParaRPr>
          </a:p>
          <a:p>
            <a:r>
              <a:rPr lang="en-US" sz="1000" dirty="0" smtClean="0">
                <a:latin typeface="Arial" pitchFamily="34" charset="0"/>
                <a:cs typeface="Arial" pitchFamily="34" charset="0"/>
              </a:rPr>
              <a:t>The optional REPAIR option automatically repairs disk corruptions. If the REPAIR option is not specified, then the SCRUB option only checks and reports logical corruptions of the specified target.</a:t>
            </a:r>
          </a:p>
          <a:p>
            <a:r>
              <a:rPr lang="en-US" sz="1000" dirty="0" smtClean="0">
                <a:latin typeface="Arial" pitchFamily="34" charset="0"/>
                <a:cs typeface="Arial" pitchFamily="34" charset="0"/>
              </a:rPr>
              <a:t>The optional POWER value can be set to AUTO, LOW, HIGH, or MAX. If the POWER option is not specified, the power value defaults to AUTO and the power adjusts to the optimum level for the system.</a:t>
            </a:r>
          </a:p>
          <a:p>
            <a:r>
              <a:rPr lang="en-US" sz="1000" dirty="0" smtClean="0">
                <a:latin typeface="Arial" pitchFamily="34" charset="0"/>
                <a:cs typeface="Arial" pitchFamily="34" charset="0"/>
              </a:rPr>
              <a:t>If the optional WAIT option is specified, the command returns after the scrubbing operation has completed. If the WAIT option is not specified, the scrubbing operation is added into the scrubbing queue and the command returns immediately.</a:t>
            </a:r>
          </a:p>
          <a:p>
            <a:r>
              <a:rPr lang="en-US" sz="1000" dirty="0" smtClean="0">
                <a:latin typeface="Arial" pitchFamily="34" charset="0"/>
                <a:cs typeface="Arial" pitchFamily="34" charset="0"/>
              </a:rPr>
              <a:t>If the optional FORCE option is specified, the command is processed even if the system I/O load is high or scrubbing has been disabled internally at the system level.</a:t>
            </a:r>
          </a:p>
          <a:p>
            <a:endParaRPr lang="en-US" sz="1000" dirty="0" smtClean="0">
              <a:latin typeface="Arial" pitchFamily="34" charset="0"/>
              <a:cs typeface="Arial" pitchFamily="34" charset="0"/>
            </a:endParaRPr>
          </a:p>
          <a:p>
            <a:endParaRPr lang="en-US" dirty="0"/>
          </a:p>
        </p:txBody>
      </p:sp>
      <p:sp>
        <p:nvSpPr>
          <p:cNvPr id="4" name="Slide Number Placeholder 3"/>
          <p:cNvSpPr>
            <a:spLocks noGrp="1"/>
          </p:cNvSpPr>
          <p:nvPr>
            <p:ph type="sldNum" sz="quarter" idx="10"/>
          </p:nvPr>
        </p:nvSpPr>
        <p:spPr/>
        <p:txBody>
          <a:bodyPr/>
          <a:lstStyle/>
          <a:p>
            <a:pPr>
              <a:defRPr/>
            </a:pPr>
            <a:fld id="{CB582ABE-5DE3-4CE6-AB2B-1A87602939A6}" type="slidenum">
              <a:rPr lang="en-US" smtClean="0"/>
              <a:pPr>
                <a:defRPr/>
              </a:pPr>
              <a:t>43</a:t>
            </a:fld>
            <a:endParaRPr lang="en-US"/>
          </a:p>
        </p:txBody>
      </p:sp>
    </p:spTree>
    <p:extLst>
      <p:ext uri="{BB962C8B-B14F-4D97-AF65-F5344CB8AC3E}">
        <p14:creationId xmlns:p14="http://schemas.microsoft.com/office/powerpoint/2010/main" xmlns="" val="79253199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p:cNvSpPr>
            <a:spLocks noGrp="1"/>
          </p:cNvSpPr>
          <p:nvPr>
            <p:ph type="body" idx="1"/>
          </p:nvPr>
        </p:nvSpPr>
        <p:spPr/>
        <p:txBody>
          <a:bodyPr>
            <a:normAutofit fontScale="77500" lnSpcReduction="20000"/>
          </a:bodyPr>
          <a:lstStyle/>
          <a:p>
            <a:pPr marL="0" lvl="1" defTabSz="966518" eaLnBrk="0" fontAlgn="base" hangingPunct="0">
              <a:spcBef>
                <a:spcPct val="30000"/>
              </a:spcBef>
              <a:spcAft>
                <a:spcPct val="0"/>
              </a:spcAft>
              <a:defRPr/>
            </a:pPr>
            <a:r>
              <a:rPr lang="en-US" sz="400" dirty="0" smtClean="0"/>
              <a:t>Online Redefinition</a:t>
            </a:r>
          </a:p>
          <a:p>
            <a:pPr marL="0" lvl="1" defTabSz="966518" eaLnBrk="0" fontAlgn="base" hangingPunct="0">
              <a:spcBef>
                <a:spcPct val="30000"/>
              </a:spcBef>
              <a:spcAft>
                <a:spcPct val="0"/>
              </a:spcAft>
              <a:defRPr/>
            </a:pPr>
            <a:r>
              <a:rPr lang="en-US" sz="400" dirty="0" smtClean="0"/>
              <a:t>===========</a:t>
            </a:r>
          </a:p>
          <a:p>
            <a:pPr marL="0" lvl="1" defTabSz="966518" eaLnBrk="0" fontAlgn="base" hangingPunct="0">
              <a:spcBef>
                <a:spcPct val="30000"/>
              </a:spcBef>
              <a:spcAft>
                <a:spcPct val="0"/>
              </a:spcAft>
              <a:defRPr/>
            </a:pPr>
            <a:r>
              <a:rPr lang="en-US" sz="400" dirty="0" smtClean="0"/>
              <a:t>Improved </a:t>
            </a:r>
            <a:r>
              <a:rPr lang="en-US" sz="400" dirty="0" err="1" smtClean="0"/>
              <a:t>sync_interim_table</a:t>
            </a:r>
            <a:r>
              <a:rPr lang="en-US" sz="400" dirty="0" smtClean="0"/>
              <a:t> performance with optimized Materialized View Log processing</a:t>
            </a:r>
          </a:p>
          <a:p>
            <a:pPr marL="0" lvl="1" defTabSz="966518" eaLnBrk="0" fontAlgn="base" hangingPunct="0">
              <a:spcBef>
                <a:spcPct val="30000"/>
              </a:spcBef>
              <a:spcAft>
                <a:spcPct val="0"/>
              </a:spcAft>
              <a:defRPr/>
            </a:pPr>
            <a:r>
              <a:rPr lang="en-US" sz="400" dirty="0" smtClean="0"/>
              <a:t>Ability to redefine table with VPD policies with a new parameter “</a:t>
            </a:r>
            <a:r>
              <a:rPr lang="en-US" sz="400" dirty="0" err="1" smtClean="0"/>
              <a:t>copy_vpd_opt</a:t>
            </a:r>
            <a:r>
              <a:rPr lang="en-US" sz="400" dirty="0" smtClean="0"/>
              <a:t>” in </a:t>
            </a:r>
            <a:r>
              <a:rPr lang="en-US" sz="400" dirty="0" err="1" smtClean="0"/>
              <a:t>start_redef_table</a:t>
            </a:r>
            <a:endParaRPr lang="en-US" sz="400" dirty="0" smtClean="0"/>
          </a:p>
          <a:p>
            <a:pPr marL="0" lvl="1" defTabSz="966518" eaLnBrk="0" fontAlgn="base" hangingPunct="0">
              <a:spcBef>
                <a:spcPct val="30000"/>
              </a:spcBef>
              <a:spcAft>
                <a:spcPct val="0"/>
              </a:spcAft>
              <a:defRPr/>
            </a:pPr>
            <a:r>
              <a:rPr lang="en-US" sz="400" dirty="0" smtClean="0"/>
              <a:t>Improved resilience of </a:t>
            </a:r>
            <a:r>
              <a:rPr lang="en-US" sz="400" dirty="0" err="1" smtClean="0"/>
              <a:t>finish_redef_table</a:t>
            </a:r>
            <a:r>
              <a:rPr lang="en-US" sz="400" dirty="0" smtClean="0"/>
              <a:t> with better lock management</a:t>
            </a:r>
          </a:p>
          <a:p>
            <a:pPr marL="0" lvl="1" defTabSz="966518" eaLnBrk="0" fontAlgn="base" hangingPunct="0">
              <a:spcBef>
                <a:spcPct val="30000"/>
              </a:spcBef>
              <a:spcAft>
                <a:spcPct val="0"/>
              </a:spcAft>
              <a:defRPr/>
            </a:pPr>
            <a:r>
              <a:rPr lang="en-US" sz="400" dirty="0" smtClean="0"/>
              <a:t>Better handling of multi-partition redefinition</a:t>
            </a:r>
          </a:p>
          <a:p>
            <a:pPr marL="0" lvl="1" defTabSz="966518" eaLnBrk="0" fontAlgn="base" hangingPunct="0">
              <a:spcBef>
                <a:spcPct val="30000"/>
              </a:spcBef>
              <a:spcAft>
                <a:spcPct val="0"/>
              </a:spcAft>
              <a:defRPr/>
            </a:pPr>
            <a:r>
              <a:rPr lang="en-US" sz="400" dirty="0" smtClean="0"/>
              <a:t>Multiple partitions can be specified together in a single redefinition session</a:t>
            </a:r>
          </a:p>
          <a:p>
            <a:pPr marL="0" lvl="1" defTabSz="966518" eaLnBrk="0" fontAlgn="base" hangingPunct="0">
              <a:spcBef>
                <a:spcPct val="30000"/>
              </a:spcBef>
              <a:spcAft>
                <a:spcPct val="0"/>
              </a:spcAft>
              <a:defRPr/>
            </a:pPr>
            <a:r>
              <a:rPr lang="en-US" sz="400" dirty="0" smtClean="0"/>
              <a:t>Better availability for partition redefinition with only partition-level locks</a:t>
            </a:r>
          </a:p>
          <a:p>
            <a:pPr marL="0" lvl="1" defTabSz="966518" eaLnBrk="0" fontAlgn="base" hangingPunct="0">
              <a:spcBef>
                <a:spcPct val="30000"/>
              </a:spcBef>
              <a:spcAft>
                <a:spcPct val="0"/>
              </a:spcAft>
              <a:defRPr/>
            </a:pPr>
            <a:r>
              <a:rPr lang="en-US" sz="400" dirty="0" smtClean="0"/>
              <a:t>Improved performance by logging changes for only the specified partitions</a:t>
            </a:r>
          </a:p>
          <a:p>
            <a:pPr marL="0" lvl="1" defTabSz="966518" eaLnBrk="0" fontAlgn="base" hangingPunct="0">
              <a:spcBef>
                <a:spcPct val="30000"/>
              </a:spcBef>
              <a:spcAft>
                <a:spcPct val="0"/>
              </a:spcAft>
              <a:defRPr/>
            </a:pPr>
            <a:endParaRPr lang="en-US" sz="400" dirty="0" smtClean="0"/>
          </a:p>
          <a:p>
            <a:pPr marL="0" lvl="1" defTabSz="966518" eaLnBrk="0" fontAlgn="base" hangingPunct="0">
              <a:spcBef>
                <a:spcPct val="30000"/>
              </a:spcBef>
              <a:spcAft>
                <a:spcPct val="0"/>
              </a:spcAft>
              <a:defRPr/>
            </a:pPr>
            <a:r>
              <a:rPr lang="en-US" sz="400" dirty="0" smtClean="0"/>
              <a:t>Additional Details</a:t>
            </a:r>
          </a:p>
          <a:p>
            <a:pPr marL="0" lvl="1" defTabSz="966518" eaLnBrk="0" fontAlgn="base" hangingPunct="0">
              <a:spcBef>
                <a:spcPct val="30000"/>
              </a:spcBef>
              <a:spcAft>
                <a:spcPct val="0"/>
              </a:spcAft>
              <a:defRPr/>
            </a:pPr>
            <a:r>
              <a:rPr lang="en-US" sz="400" dirty="0" smtClean="0"/>
              <a:t>==========</a:t>
            </a:r>
          </a:p>
          <a:p>
            <a:r>
              <a:rPr lang="en-US" dirty="0" smtClean="0"/>
              <a:t>11.2 log handling enhancements</a:t>
            </a:r>
          </a:p>
          <a:p>
            <a:r>
              <a:rPr lang="en-US" dirty="0" smtClean="0"/>
              <a:t>Commit-</a:t>
            </a:r>
            <a:r>
              <a:rPr lang="en-US" dirty="0" err="1" smtClean="0"/>
              <a:t>scn</a:t>
            </a:r>
            <a:r>
              <a:rPr lang="en-US" dirty="0" smtClean="0"/>
              <a:t> based MV Log</a:t>
            </a:r>
          </a:p>
          <a:p>
            <a:r>
              <a:rPr lang="en-US" dirty="0" smtClean="0"/>
              <a:t>Deferred MV Log purge</a:t>
            </a:r>
          </a:p>
          <a:p>
            <a:r>
              <a:rPr lang="en-US" dirty="0" smtClean="0"/>
              <a:t>Remove MV Log setup and purge out of the refresh process</a:t>
            </a:r>
          </a:p>
          <a:p>
            <a:r>
              <a:rPr lang="en-US" dirty="0" smtClean="0"/>
              <a:t>For a single MV refresh solely depending on the MV Log, the log handling could spend up to 2/3 of the total refresh execution time. Removing the log handling overhead could make the refresh 3X faster.</a:t>
            </a:r>
          </a:p>
          <a:p>
            <a:endParaRPr lang="en-US" dirty="0" smtClean="0"/>
          </a:p>
          <a:p>
            <a:r>
              <a:rPr lang="en-US" dirty="0" smtClean="0"/>
              <a:t>===================================</a:t>
            </a:r>
          </a:p>
          <a:p>
            <a:endParaRPr lang="en-US" dirty="0" smtClean="0"/>
          </a:p>
          <a:p>
            <a:r>
              <a:rPr lang="en-US" dirty="0" smtClean="0"/>
              <a:t>Before:</a:t>
            </a:r>
          </a:p>
          <a:p>
            <a:r>
              <a:rPr lang="en-US" dirty="0" smtClean="0"/>
              <a:t>No easy way to redefine multiple partitions, must launch a separate START_REDEFINITION and FINISH_REDEFINITION for each partition:</a:t>
            </a:r>
          </a:p>
          <a:p>
            <a:r>
              <a:rPr lang="en-US" dirty="0" smtClean="0"/>
              <a:t>Takes a long time to get all partitions redefined</a:t>
            </a:r>
          </a:p>
          <a:p>
            <a:r>
              <a:rPr lang="en-US" dirty="0" smtClean="0"/>
              <a:t>Difficult to redefine all partitions needed in a single maintenance window</a:t>
            </a:r>
          </a:p>
          <a:p>
            <a:r>
              <a:rPr lang="en-US" dirty="0" smtClean="0"/>
              <a:t>Goals/Benefits:</a:t>
            </a:r>
          </a:p>
          <a:p>
            <a:r>
              <a:rPr lang="en-US" dirty="0" smtClean="0"/>
              <a:t>Pay the non-recurring overheads of START_REDEFINITION and FINISH_REDEFINITION once (creation of MV Log, metadata modification, etc)</a:t>
            </a:r>
          </a:p>
          <a:p>
            <a:r>
              <a:rPr lang="en-US" dirty="0" smtClean="0"/>
              <a:t>Easy to move a large number of partitions to new tablespace(s) in an online manner</a:t>
            </a:r>
          </a:p>
          <a:p>
            <a:r>
              <a:rPr lang="en-US" dirty="0" smtClean="0"/>
              <a:t>Enables the atomic redefinition of more than one partition.</a:t>
            </a:r>
          </a:p>
          <a:p>
            <a:r>
              <a:rPr lang="en-US" dirty="0" smtClean="0"/>
              <a:t>Support partial completion with new </a:t>
            </a:r>
            <a:r>
              <a:rPr lang="en-US" dirty="0" err="1" smtClean="0"/>
              <a:t>continue_after_errors</a:t>
            </a:r>
            <a:r>
              <a:rPr lang="en-US" dirty="0" smtClean="0"/>
              <a:t> parameter </a:t>
            </a:r>
          </a:p>
          <a:p>
            <a:endParaRPr lang="en-US" dirty="0" smtClean="0"/>
          </a:p>
          <a:p>
            <a:r>
              <a:rPr lang="en-US" dirty="0" smtClean="0"/>
              <a:t>Step 1: Start redefinition with multi-partitions</a:t>
            </a:r>
          </a:p>
          <a:p>
            <a:r>
              <a:rPr lang="en-US" dirty="0" smtClean="0"/>
              <a:t>DBMS_REDEFINITION.START_REDEF_TABLE (‘</a:t>
            </a:r>
            <a:r>
              <a:rPr lang="en-US" dirty="0" err="1" smtClean="0"/>
              <a:t>GROCERY’,’SALES’,int_table</a:t>
            </a:r>
            <a:r>
              <a:rPr lang="en-US" dirty="0" smtClean="0"/>
              <a:t>=&gt;’tbl1,tbl2,tbl3’, </a:t>
            </a:r>
            <a:r>
              <a:rPr lang="en-US" dirty="0" err="1" smtClean="0"/>
              <a:t>part_name</a:t>
            </a:r>
            <a:r>
              <a:rPr lang="en-US" dirty="0" smtClean="0"/>
              <a:t>=&gt;’sales_p1,sales_p2,sales_p3’, </a:t>
            </a:r>
            <a:r>
              <a:rPr lang="en-US" dirty="0" err="1" smtClean="0"/>
              <a:t>continue_after_errors</a:t>
            </a:r>
            <a:r>
              <a:rPr lang="en-US" dirty="0" smtClean="0"/>
              <a:t>=&gt;TRUE);</a:t>
            </a:r>
          </a:p>
          <a:p>
            <a:r>
              <a:rPr lang="en-US" dirty="0" smtClean="0"/>
              <a:t>Step 2: Synchronize interim tables for multi-partitions </a:t>
            </a:r>
          </a:p>
          <a:p>
            <a:r>
              <a:rPr lang="en-US" dirty="0" smtClean="0"/>
              <a:t>DBMS_REDEFINITION.SYNC_INTERIM_TABLE (‘GROCERY’,’SALES’, </a:t>
            </a:r>
            <a:r>
              <a:rPr lang="en-US" dirty="0" err="1" smtClean="0"/>
              <a:t>int_table</a:t>
            </a:r>
            <a:r>
              <a:rPr lang="en-US" dirty="0" smtClean="0"/>
              <a:t>=&gt;’tbl1,tbl2,tbl3’, </a:t>
            </a:r>
            <a:r>
              <a:rPr lang="en-US" dirty="0" err="1" smtClean="0"/>
              <a:t>part_name</a:t>
            </a:r>
            <a:r>
              <a:rPr lang="en-US" dirty="0" smtClean="0"/>
              <a:t>=&gt;’sales_p1,sales_p2,sales_p3’ , </a:t>
            </a:r>
            <a:r>
              <a:rPr lang="en-US" dirty="0" err="1" smtClean="0"/>
              <a:t>continue_after_errors</a:t>
            </a:r>
            <a:r>
              <a:rPr lang="en-US" dirty="0" smtClean="0"/>
              <a:t>=&gt;TRUE);</a:t>
            </a:r>
          </a:p>
          <a:p>
            <a:r>
              <a:rPr lang="en-US" dirty="0" smtClean="0"/>
              <a:t>Step 3: Finish redefinition with multi-partitions</a:t>
            </a:r>
          </a:p>
          <a:p>
            <a:r>
              <a:rPr lang="en-US" dirty="0" smtClean="0"/>
              <a:t>DBMS_REDEFINITION.FINISH_REDEF_TABLE (‘GROCERY’,’SALES’, </a:t>
            </a:r>
            <a:r>
              <a:rPr lang="en-US" dirty="0" err="1" smtClean="0"/>
              <a:t>int_table</a:t>
            </a:r>
            <a:r>
              <a:rPr lang="en-US" dirty="0" smtClean="0"/>
              <a:t>=&gt;’tbl1,tbl2,tbl3’, </a:t>
            </a:r>
            <a:r>
              <a:rPr lang="en-US" dirty="0" err="1" smtClean="0"/>
              <a:t>part_name</a:t>
            </a:r>
            <a:r>
              <a:rPr lang="en-US" dirty="0" smtClean="0"/>
              <a:t>=&gt;’sales_p1,sales_p2,sales_p3’, </a:t>
            </a:r>
            <a:r>
              <a:rPr lang="en-US" dirty="0" err="1" smtClean="0"/>
              <a:t>continue_after_errors</a:t>
            </a:r>
            <a:r>
              <a:rPr lang="en-US" dirty="0" smtClean="0"/>
              <a:t>=&gt;TRUE);</a:t>
            </a:r>
          </a:p>
          <a:p>
            <a:r>
              <a:rPr lang="en-US" dirty="0" smtClean="0"/>
              <a:t>If any failures and </a:t>
            </a:r>
            <a:r>
              <a:rPr lang="en-US" dirty="0" err="1" smtClean="0"/>
              <a:t>continue_after_errors</a:t>
            </a:r>
            <a:r>
              <a:rPr lang="en-US" dirty="0" smtClean="0"/>
              <a:t>=TRUE, record the error and process the next partition</a:t>
            </a:r>
          </a:p>
          <a:p>
            <a:r>
              <a:rPr lang="en-US" dirty="0" smtClean="0"/>
              <a:t>If any failures and </a:t>
            </a:r>
            <a:r>
              <a:rPr lang="en-US" dirty="0" err="1" smtClean="0"/>
              <a:t>continue_after_errors</a:t>
            </a:r>
            <a:r>
              <a:rPr lang="en-US" dirty="0" smtClean="0"/>
              <a:t>=FALSE, rollback by exchanging all successfully exchanged partition(s)</a:t>
            </a:r>
          </a:p>
          <a:p>
            <a:endParaRPr lang="en-US" dirty="0" smtClean="0"/>
          </a:p>
          <a:p>
            <a:r>
              <a:rPr lang="en-US" dirty="0" err="1" smtClean="0"/>
              <a:t>part_name</a:t>
            </a:r>
            <a:r>
              <a:rPr lang="en-US" dirty="0" smtClean="0"/>
              <a:t> is</a:t>
            </a:r>
            <a:r>
              <a:rPr lang="en-US" baseline="0" dirty="0" smtClean="0"/>
              <a:t> used today, but can’t take a list</a:t>
            </a:r>
            <a:endParaRPr lang="en-US" dirty="0" smtClean="0"/>
          </a:p>
          <a:p>
            <a:endParaRPr lang="en-US" dirty="0" smtClean="0"/>
          </a:p>
          <a:p>
            <a:r>
              <a:rPr lang="en-US" dirty="0" smtClean="0"/>
              <a:t>===================================</a:t>
            </a:r>
          </a:p>
          <a:p>
            <a:endParaRPr lang="en-US" dirty="0" smtClean="0"/>
          </a:p>
          <a:p>
            <a:r>
              <a:rPr lang="en-US" dirty="0" smtClean="0"/>
              <a:t>Support VPD policies with a new parameter “</a:t>
            </a:r>
            <a:r>
              <a:rPr lang="en-US" dirty="0" err="1" smtClean="0"/>
              <a:t>copy_vpd_opt</a:t>
            </a:r>
            <a:r>
              <a:rPr lang="en-US" dirty="0" smtClean="0"/>
              <a:t>” in </a:t>
            </a:r>
            <a:r>
              <a:rPr lang="en-US" dirty="0" err="1" smtClean="0"/>
              <a:t>start_redef_table</a:t>
            </a:r>
            <a:endParaRPr lang="en-US" dirty="0" smtClean="0"/>
          </a:p>
          <a:p>
            <a:endParaRPr lang="en-US" dirty="0" smtClean="0"/>
          </a:p>
          <a:p>
            <a:r>
              <a:rPr lang="en-US" dirty="0" smtClean="0"/>
              <a:t>Option 1: Not copied (Default)</a:t>
            </a:r>
          </a:p>
          <a:p>
            <a:r>
              <a:rPr lang="en-US" dirty="0" smtClean="0"/>
              <a:t>No VPD policies</a:t>
            </a:r>
          </a:p>
          <a:p>
            <a:r>
              <a:rPr lang="en-US" dirty="0" smtClean="0"/>
              <a:t>Error when existing VPD policies on original table</a:t>
            </a:r>
          </a:p>
          <a:p>
            <a:endParaRPr lang="en-US" dirty="0" smtClean="0"/>
          </a:p>
          <a:p>
            <a:r>
              <a:rPr lang="en-US" dirty="0" smtClean="0"/>
              <a:t>Option 2: Copy VPD policies automatically</a:t>
            </a:r>
          </a:p>
          <a:p>
            <a:r>
              <a:rPr lang="en-US" dirty="0" smtClean="0"/>
              <a:t>Column names and types unchanged</a:t>
            </a:r>
          </a:p>
          <a:p>
            <a:endParaRPr lang="en-US" dirty="0" smtClean="0"/>
          </a:p>
          <a:p>
            <a:r>
              <a:rPr lang="en-US" dirty="0" smtClean="0"/>
              <a:t>Option 3: Copy VPD policies manually</a:t>
            </a:r>
          </a:p>
          <a:p>
            <a:r>
              <a:rPr lang="en-US" dirty="0" smtClean="0"/>
              <a:t>Applicable when:</a:t>
            </a:r>
          </a:p>
          <a:p>
            <a:r>
              <a:rPr lang="en-US" dirty="0" smtClean="0"/>
              <a:t>Column names or types are changed</a:t>
            </a:r>
          </a:p>
          <a:p>
            <a:r>
              <a:rPr lang="en-US" dirty="0" smtClean="0"/>
              <a:t>Users want to modify VPD policies</a:t>
            </a:r>
          </a:p>
          <a:p>
            <a:endParaRPr lang="en-US" dirty="0" smtClean="0"/>
          </a:p>
          <a:p>
            <a:r>
              <a:rPr lang="en-US" dirty="0" smtClean="0"/>
              <a:t>===================================</a:t>
            </a:r>
          </a:p>
          <a:p>
            <a:endParaRPr lang="en-US" dirty="0" smtClean="0"/>
          </a:p>
          <a:p>
            <a:r>
              <a:rPr lang="en-US" dirty="0" smtClean="0"/>
              <a:t>Existing issues (in </a:t>
            </a:r>
            <a:r>
              <a:rPr lang="en-US" dirty="0" err="1" smtClean="0"/>
              <a:t>finish_redef_table</a:t>
            </a:r>
            <a:r>
              <a:rPr lang="en-US" dirty="0" smtClean="0"/>
              <a:t>):</a:t>
            </a:r>
          </a:p>
          <a:p>
            <a:r>
              <a:rPr lang="en-US" dirty="0" smtClean="0"/>
              <a:t>The execution can be unpredictably long and sometimes never finish =&gt; forcing interrupt and abort</a:t>
            </a:r>
          </a:p>
          <a:p>
            <a:r>
              <a:rPr lang="en-US" dirty="0" smtClean="0"/>
              <a:t>Hard to get </a:t>
            </a:r>
            <a:r>
              <a:rPr lang="en-US" dirty="0" err="1" smtClean="0"/>
              <a:t>dml</a:t>
            </a:r>
            <a:r>
              <a:rPr lang="en-US" dirty="0" smtClean="0"/>
              <a:t> lock before moving into the final operation</a:t>
            </a:r>
          </a:p>
          <a:p>
            <a:r>
              <a:rPr lang="en-US" dirty="0" smtClean="0"/>
              <a:t>The final refresh after acquiring locks could take very long =&gt; a wider “blackout” window blocking DMLs</a:t>
            </a:r>
          </a:p>
          <a:p>
            <a:r>
              <a:rPr lang="en-US" dirty="0" smtClean="0"/>
              <a:t>Enhancements:</a:t>
            </a:r>
          </a:p>
          <a:p>
            <a:r>
              <a:rPr lang="en-US" dirty="0" smtClean="0"/>
              <a:t>Providing timeout to gracefully exit from </a:t>
            </a:r>
            <a:r>
              <a:rPr lang="en-US" dirty="0" err="1" smtClean="0"/>
              <a:t>finish_redef_table</a:t>
            </a:r>
            <a:endParaRPr lang="en-US" dirty="0" smtClean="0"/>
          </a:p>
          <a:p>
            <a:r>
              <a:rPr lang="en-US" dirty="0" smtClean="0"/>
              <a:t>Utilize </a:t>
            </a:r>
            <a:r>
              <a:rPr lang="en-US" dirty="0" err="1" smtClean="0"/>
              <a:t>dml</a:t>
            </a:r>
            <a:r>
              <a:rPr lang="en-US" dirty="0" smtClean="0"/>
              <a:t>-lock-wait timeout window to refresh the interim table</a:t>
            </a:r>
          </a:p>
          <a:p>
            <a:r>
              <a:rPr lang="en-US" dirty="0" smtClean="0"/>
              <a:t>Get </a:t>
            </a:r>
            <a:r>
              <a:rPr lang="en-US" dirty="0" err="1" smtClean="0"/>
              <a:t>dml</a:t>
            </a:r>
            <a:r>
              <a:rPr lang="en-US" dirty="0" smtClean="0"/>
              <a:t> lock in wait mode to get better lock chance </a:t>
            </a:r>
          </a:p>
          <a:p>
            <a:endParaRPr lang="en-US" dirty="0" smtClean="0"/>
          </a:p>
          <a:p>
            <a:r>
              <a:rPr lang="en-US" dirty="0" smtClean="0"/>
              <a:t>===================================</a:t>
            </a:r>
          </a:p>
          <a:p>
            <a:endParaRPr lang="en-US" dirty="0" smtClean="0"/>
          </a:p>
          <a:p>
            <a:r>
              <a:rPr lang="en-US" dirty="0" smtClean="0"/>
              <a:t>Before: redefine partition P, lock the table T and log to all partition changes  </a:t>
            </a:r>
          </a:p>
          <a:p>
            <a:r>
              <a:rPr lang="en-US" dirty="0" smtClean="0"/>
              <a:t>DMLs cannot occur to other partitions</a:t>
            </a:r>
          </a:p>
          <a:p>
            <a:r>
              <a:rPr lang="en-US" dirty="0" smtClean="0"/>
              <a:t>Unnecessary change logging</a:t>
            </a:r>
          </a:p>
          <a:p>
            <a:endParaRPr lang="en-US" dirty="0" smtClean="0"/>
          </a:p>
          <a:p>
            <a:r>
              <a:rPr lang="en-US" dirty="0" smtClean="0"/>
              <a:t>12c (only lock/log the partition)</a:t>
            </a:r>
          </a:p>
          <a:p>
            <a:r>
              <a:rPr lang="en-US" dirty="0" smtClean="0"/>
              <a:t>DMLs allowed on other partitions</a:t>
            </a:r>
          </a:p>
          <a:p>
            <a:r>
              <a:rPr lang="en-US" dirty="0" smtClean="0"/>
              <a:t>Refresh with only needed changes</a:t>
            </a:r>
          </a:p>
          <a:p>
            <a:endParaRPr lang="en-US" dirty="0" smtClean="0"/>
          </a:p>
          <a:p>
            <a:r>
              <a:rPr lang="en-US" dirty="0" smtClean="0"/>
              <a:t>======================================================</a:t>
            </a:r>
          </a:p>
          <a:p>
            <a:endParaRPr lang="en-US" dirty="0" smtClean="0"/>
          </a:p>
          <a:p>
            <a:r>
              <a:rPr lang="en-US" dirty="0" smtClean="0"/>
              <a:t>The privileges explicitly granted to SYSDG are (see admin/catadmprvs.sql):</a:t>
            </a:r>
          </a:p>
          <a:p>
            <a:endParaRPr lang="en-US" dirty="0" smtClean="0"/>
          </a:p>
          <a:p>
            <a:r>
              <a:rPr lang="en-US" dirty="0" smtClean="0"/>
              <a:t>&lt; SYSTEM PRIVILEGES &gt;</a:t>
            </a:r>
          </a:p>
          <a:p>
            <a:r>
              <a:rPr lang="en-US" dirty="0" smtClean="0"/>
              <a:t>alter database</a:t>
            </a:r>
          </a:p>
          <a:p>
            <a:r>
              <a:rPr lang="en-US" dirty="0" smtClean="0"/>
              <a:t>alter session</a:t>
            </a:r>
          </a:p>
          <a:p>
            <a:r>
              <a:rPr lang="en-US" dirty="0" smtClean="0"/>
              <a:t>alter system</a:t>
            </a:r>
          </a:p>
          <a:p>
            <a:r>
              <a:rPr lang="en-US" dirty="0" smtClean="0"/>
              <a:t>select any dictionary</a:t>
            </a:r>
          </a:p>
          <a:p>
            <a:endParaRPr lang="en-US" dirty="0" smtClean="0"/>
          </a:p>
          <a:p>
            <a:r>
              <a:rPr lang="en-US" dirty="0" smtClean="0"/>
              <a:t>&lt; OBJECT PRIVILEGES &gt;</a:t>
            </a:r>
          </a:p>
          <a:p>
            <a:r>
              <a:rPr lang="en-US" dirty="0" smtClean="0"/>
              <a:t>execute on </a:t>
            </a:r>
            <a:r>
              <a:rPr lang="en-US" dirty="0" err="1" smtClean="0"/>
              <a:t>sys.dbms_drs</a:t>
            </a:r>
            <a:endParaRPr lang="en-US" dirty="0" smtClean="0"/>
          </a:p>
          <a:p>
            <a:r>
              <a:rPr lang="en-US" dirty="0" smtClean="0"/>
              <a:t>select on </a:t>
            </a:r>
            <a:r>
              <a:rPr lang="en-US" dirty="0" err="1" smtClean="0"/>
              <a:t>sys.dba_capture</a:t>
            </a:r>
            <a:endParaRPr lang="en-US" dirty="0" smtClean="0"/>
          </a:p>
          <a:p>
            <a:r>
              <a:rPr lang="en-US" dirty="0" smtClean="0"/>
              <a:t>select on </a:t>
            </a:r>
            <a:r>
              <a:rPr lang="en-US" dirty="0" err="1" smtClean="0"/>
              <a:t>sys.dba_logstdby_events</a:t>
            </a:r>
            <a:endParaRPr lang="en-US" dirty="0" smtClean="0"/>
          </a:p>
          <a:p>
            <a:r>
              <a:rPr lang="en-US" dirty="0" smtClean="0"/>
              <a:t>select on </a:t>
            </a:r>
            <a:r>
              <a:rPr lang="en-US" dirty="0" err="1" smtClean="0"/>
              <a:t>sys.dba_logstdby_log</a:t>
            </a:r>
            <a:endParaRPr lang="en-US" dirty="0" smtClean="0"/>
          </a:p>
          <a:p>
            <a:r>
              <a:rPr lang="en-US" dirty="0" smtClean="0"/>
              <a:t>select on </a:t>
            </a:r>
            <a:r>
              <a:rPr lang="en-US" dirty="0" err="1" smtClean="0"/>
              <a:t>sys.dba_logstdby_history</a:t>
            </a:r>
            <a:endParaRPr lang="en-US" dirty="0" smtClean="0"/>
          </a:p>
          <a:p>
            <a:r>
              <a:rPr lang="en-US" dirty="0" smtClean="0"/>
              <a:t>select on </a:t>
            </a:r>
            <a:r>
              <a:rPr lang="en-US" dirty="0" err="1" smtClean="0"/>
              <a:t>appqossys.wlm_classifier_plan</a:t>
            </a:r>
            <a:endParaRPr lang="en-US" dirty="0" smtClean="0"/>
          </a:p>
          <a:p>
            <a:r>
              <a:rPr lang="en-US" dirty="0" smtClean="0"/>
              <a:t>delete on </a:t>
            </a:r>
            <a:r>
              <a:rPr lang="en-US" dirty="0" err="1" smtClean="0"/>
              <a:t>appqossys.wlm_classifier_plan</a:t>
            </a:r>
            <a:endParaRPr lang="en-US" dirty="0" smtClean="0"/>
          </a:p>
          <a:p>
            <a:endParaRPr lang="en-US" dirty="0" smtClean="0"/>
          </a:p>
          <a:p>
            <a:r>
              <a:rPr lang="en-US" dirty="0" smtClean="0"/>
              <a:t>Also, SYSDG is implicitly allowed to perform the following operations:</a:t>
            </a:r>
          </a:p>
          <a:p>
            <a:endParaRPr lang="en-US" dirty="0" smtClean="0"/>
          </a:p>
          <a:p>
            <a:r>
              <a:rPr lang="en-US" dirty="0" smtClean="0"/>
              <a:t>- STARTUP</a:t>
            </a:r>
          </a:p>
          <a:p>
            <a:r>
              <a:rPr lang="en-US" dirty="0" smtClean="0"/>
              <a:t>- SHUTDOWN</a:t>
            </a:r>
          </a:p>
          <a:p>
            <a:r>
              <a:rPr lang="en-US" dirty="0" smtClean="0"/>
              <a:t>- CREATE RESTORE POINT</a:t>
            </a:r>
          </a:p>
          <a:p>
            <a:r>
              <a:rPr lang="en-US" dirty="0" smtClean="0"/>
              <a:t>- DROP RESTORE POINT</a:t>
            </a:r>
          </a:p>
          <a:p>
            <a:r>
              <a:rPr lang="en-US" dirty="0" smtClean="0"/>
              <a:t>- FLASHBACK DATABASE</a:t>
            </a:r>
          </a:p>
          <a:p>
            <a:r>
              <a:rPr lang="en-US" dirty="0" smtClean="0"/>
              <a:t>- SELECT fixed tables/views (e.g., X$ tables, GV$ and V$ views)</a:t>
            </a:r>
          </a:p>
          <a:p>
            <a:endParaRPr lang="en-US" dirty="0" smtClean="0"/>
          </a:p>
          <a:p>
            <a:r>
              <a:rPr lang="en-US" dirty="0" smtClean="0"/>
              <a:t>================================================</a:t>
            </a:r>
          </a:p>
          <a:p>
            <a:endParaRPr lang="en-US" dirty="0" smtClean="0"/>
          </a:p>
          <a:p>
            <a:r>
              <a:rPr lang="en-US" dirty="0" smtClean="0"/>
              <a:t>Additional Online Operations</a:t>
            </a:r>
            <a:br>
              <a:rPr lang="en-US" dirty="0" smtClean="0"/>
            </a:br>
            <a:r>
              <a:rPr lang="en-US" dirty="0" smtClean="0"/>
              <a:t>---------------------</a:t>
            </a:r>
          </a:p>
          <a:p>
            <a:endParaRPr lang="en-US" dirty="0" smtClean="0"/>
          </a:p>
          <a:p>
            <a:r>
              <a:rPr lang="en-US" dirty="0" smtClean="0"/>
              <a:t>Drop index online (create/rebuild index online in 10g and 11g)</a:t>
            </a:r>
          </a:p>
          <a:p>
            <a:r>
              <a:rPr lang="en-US" dirty="0" smtClean="0"/>
              <a:t>Alter index unusable online</a:t>
            </a:r>
          </a:p>
          <a:p>
            <a:r>
              <a:rPr lang="en-US" dirty="0" smtClean="0"/>
              <a:t>Alter index visible / invisible</a:t>
            </a:r>
          </a:p>
          <a:p>
            <a:r>
              <a:rPr lang="en-US" dirty="0" smtClean="0"/>
              <a:t>Drop constraint online (create constraint online in 11g)</a:t>
            </a:r>
          </a:p>
          <a:p>
            <a:r>
              <a:rPr lang="en-US" dirty="0" smtClean="0"/>
              <a:t>Set unused column online (add column online in 11g)</a:t>
            </a:r>
          </a:p>
          <a:p>
            <a:r>
              <a:rPr lang="en-US" dirty="0" smtClean="0"/>
              <a:t>Add column with default is fast (metadata-only operation), and online (only not-null in 11g)</a:t>
            </a:r>
          </a:p>
          <a:p>
            <a:r>
              <a:rPr lang="en-US" dirty="0" smtClean="0"/>
              <a:t>Online move partition</a:t>
            </a:r>
          </a:p>
          <a:p>
            <a:r>
              <a:rPr lang="en-US" dirty="0" smtClean="0"/>
              <a:t>Edition-based redefinition simplification</a:t>
            </a:r>
          </a:p>
          <a:p>
            <a:endParaRPr lang="en-US" dirty="0" smtClean="0"/>
          </a:p>
          <a:p>
            <a:r>
              <a:rPr lang="en-US" dirty="0" smtClean="0"/>
              <a:t>=======================================</a:t>
            </a:r>
          </a:p>
          <a:p>
            <a:endParaRPr lang="en-US" dirty="0" smtClean="0"/>
          </a:p>
          <a:p>
            <a:r>
              <a:rPr lang="en-US" dirty="0" smtClean="0"/>
              <a:t>ONLINE MOVE Partition: you can move a partition while DMLs are ongoing on the partition you are moving. </a:t>
            </a:r>
          </a:p>
          <a:p>
            <a:endParaRPr lang="en-US" dirty="0" smtClean="0"/>
          </a:p>
          <a:p>
            <a:r>
              <a:rPr lang="en-US" dirty="0" smtClean="0"/>
              <a:t>DDL operations that took subtle X-locks here and there, leading to a pile-up of DMLs in systems like SAP. We fixed one or two of these cases for SAP in the 11.2 time frame and added the following DDLs in 12.1: CREATE/DROP INDEX, ADD/DROP CONSTRAINT, ADD/SET UNUSED COLUMN (all Beta 1).</a:t>
            </a:r>
          </a:p>
          <a:p>
            <a:endParaRPr lang="en-US" dirty="0" smtClean="0"/>
          </a:p>
          <a:p>
            <a:endParaRPr lang="en-US" dirty="0" smtClean="0"/>
          </a:p>
          <a:p>
            <a:r>
              <a:rPr lang="en-US" dirty="0" smtClean="0"/>
              <a:t>Make it easier to use Edition-Based Redefinition</a:t>
            </a:r>
          </a:p>
          <a:p>
            <a:r>
              <a:rPr lang="en-US" dirty="0" smtClean="0"/>
              <a:t>Can editions-enable a database with tables that depend on UDT (such as AQ payload), without schema reorganization</a:t>
            </a:r>
          </a:p>
          <a:p>
            <a:r>
              <a:rPr lang="en-US" dirty="0" smtClean="0"/>
              <a:t>Supports MVs, indexes, and virtual columns (based on PLSQL or views) on </a:t>
            </a:r>
            <a:r>
              <a:rPr lang="en-US" dirty="0" err="1" smtClean="0"/>
              <a:t>editioned</a:t>
            </a:r>
            <a:r>
              <a:rPr lang="en-US" dirty="0" smtClean="0"/>
              <a:t> objects</a:t>
            </a:r>
          </a:p>
          <a:p>
            <a:r>
              <a:rPr lang="en-US" dirty="0" smtClean="0"/>
              <a:t>Greatly reducing the need to separate application objects into different schemas </a:t>
            </a:r>
          </a:p>
          <a:p>
            <a:endParaRPr lang="en-US" dirty="0" smtClean="0"/>
          </a:p>
          <a:p>
            <a:r>
              <a:rPr lang="en-US" dirty="0" smtClean="0"/>
              <a:t>-------------------------</a:t>
            </a:r>
          </a:p>
          <a:p>
            <a:endParaRPr lang="en-US" dirty="0" smtClean="0"/>
          </a:p>
          <a:p>
            <a:r>
              <a:rPr lang="en-US" dirty="0" smtClean="0"/>
              <a:t>Moving a Table to a New Segment or Tablespace</a:t>
            </a:r>
          </a:p>
          <a:p>
            <a:endParaRPr lang="en-US" dirty="0" smtClean="0"/>
          </a:p>
          <a:p>
            <a:r>
              <a:rPr lang="en-US" dirty="0" smtClean="0"/>
              <a:t>The ALTER TABLE...MOVE statement enables you to relocate data of a </a:t>
            </a:r>
            <a:r>
              <a:rPr lang="en-US" dirty="0" err="1" smtClean="0"/>
              <a:t>nonpartitioned</a:t>
            </a:r>
            <a:r>
              <a:rPr lang="en-US" dirty="0" smtClean="0"/>
              <a:t> table or of a partition of a partitioned table into a new segment, and optionally into a different tablespace for which you have quota. This statement also lets you modify any of the storage attributes of the table or partition, including those which cannot be</a:t>
            </a:r>
            <a:r>
              <a:rPr lang="en-US" baseline="0" dirty="0" smtClean="0"/>
              <a:t> </a:t>
            </a:r>
            <a:r>
              <a:rPr lang="en-US" dirty="0" smtClean="0"/>
              <a:t>modified using ALTER TABLE. You can also use the ALTER TABLE...MOVE statement with a COMPRESS clause to store the new segment using table compression. </a:t>
            </a:r>
          </a:p>
          <a:p>
            <a:endParaRPr lang="en-US" dirty="0" smtClean="0"/>
          </a:p>
          <a:p>
            <a:r>
              <a:rPr lang="en-US" dirty="0" smtClean="0"/>
              <a:t>Tables are usually moved either to enable compression or to perform data maintenance. For example, you can move a table from one tablespace to another.  Most ALTER TABLE...MOVE statements do not permit DML against the table while the statement is executing. The exceptions are the following statements:</a:t>
            </a:r>
          </a:p>
          <a:p>
            <a:r>
              <a:rPr lang="en-US" dirty="0" smtClean="0"/>
              <a:t>- ALTER TABLE ... MOVE PARTITION ... ONLINE</a:t>
            </a:r>
          </a:p>
          <a:p>
            <a:r>
              <a:rPr lang="en-US" dirty="0" smtClean="0"/>
              <a:t>- ALTER TABLE ... MOVE SUBPARTITION ... ONLINE</a:t>
            </a:r>
          </a:p>
          <a:p>
            <a:r>
              <a:rPr lang="en-US" dirty="0" smtClean="0"/>
              <a:t>These two statements support the ONLINE keyword, which enables DML operations to run uninterrupted on the partition or </a:t>
            </a:r>
            <a:r>
              <a:rPr lang="en-US" dirty="0" err="1" smtClean="0"/>
              <a:t>subpartition</a:t>
            </a:r>
            <a:r>
              <a:rPr lang="en-US" dirty="0" smtClean="0"/>
              <a:t> that is being moved. For operations that do not move a partition or </a:t>
            </a:r>
            <a:r>
              <a:rPr lang="en-US" dirty="0" err="1" smtClean="0"/>
              <a:t>subpartition</a:t>
            </a:r>
            <a:r>
              <a:rPr lang="en-US" dirty="0" smtClean="0"/>
              <a:t>, you can use online redefinition to leave the table available for DML while moving it.</a:t>
            </a:r>
          </a:p>
          <a:p>
            <a:endParaRPr lang="en-US" dirty="0" smtClean="0"/>
          </a:p>
          <a:p>
            <a:r>
              <a:rPr lang="en-US" dirty="0" smtClean="0"/>
              <a:t>---------------------------------------------------------</a:t>
            </a:r>
          </a:p>
          <a:p>
            <a:endParaRPr lang="en-US" dirty="0" smtClean="0"/>
          </a:p>
          <a:p>
            <a:r>
              <a:rPr lang="en-US" dirty="0" smtClean="0"/>
              <a:t>Moving a Table Partition or </a:t>
            </a:r>
            <a:r>
              <a:rPr lang="en-US" dirty="0" err="1" smtClean="0"/>
              <a:t>Subpartition</a:t>
            </a:r>
            <a:r>
              <a:rPr lang="en-US" dirty="0" smtClean="0"/>
              <a:t> Online</a:t>
            </a:r>
          </a:p>
          <a:p>
            <a:endParaRPr lang="en-US" dirty="0" smtClean="0"/>
          </a:p>
          <a:p>
            <a:r>
              <a:rPr lang="en-US" dirty="0" smtClean="0"/>
              <a:t>Use the ALTER TABLE...MOVE PARTITION statement or ALTER TABLE...MOVE SUBPARTITION statement to move a table partition or </a:t>
            </a:r>
            <a:r>
              <a:rPr lang="en-US" dirty="0" err="1" smtClean="0"/>
              <a:t>subpartition</a:t>
            </a:r>
            <a:r>
              <a:rPr lang="en-US" dirty="0" smtClean="0"/>
              <a:t>, respectively. When you use the ONLINE keyword with either of these statements, DML operations can continue to run uninterrupted on the partition or </a:t>
            </a:r>
            <a:r>
              <a:rPr lang="en-US" dirty="0" err="1" smtClean="0"/>
              <a:t>subpartition</a:t>
            </a:r>
            <a:r>
              <a:rPr lang="en-US" dirty="0" smtClean="0"/>
              <a:t> that is being moved. If you do not include the ONLINE keyword, then DML operations are not permitted on the data in the partition or </a:t>
            </a:r>
            <a:r>
              <a:rPr lang="en-US" dirty="0" err="1" smtClean="0"/>
              <a:t>subpartition</a:t>
            </a:r>
            <a:r>
              <a:rPr lang="en-US" dirty="0" smtClean="0"/>
              <a:t> until the move operation is complete.</a:t>
            </a:r>
          </a:p>
          <a:p>
            <a:endParaRPr lang="en-US" dirty="0" smtClean="0"/>
          </a:p>
          <a:p>
            <a:r>
              <a:rPr lang="en-US" dirty="0" smtClean="0"/>
              <a:t>When you include the UPDATE INDEXES clause, these statements maintain both local and global indexes during the move. Therefore, using the ONLINE keyword with these statements eliminates the time it takes to regain partition performance after the move by maintaining global indexes and manually rebuilding indexes.</a:t>
            </a:r>
          </a:p>
          <a:p>
            <a:endParaRPr lang="en-US" dirty="0" smtClean="0"/>
          </a:p>
          <a:p>
            <a:r>
              <a:rPr lang="en-US" dirty="0" smtClean="0"/>
              <a:t>To move a table partition or </a:t>
            </a:r>
            <a:r>
              <a:rPr lang="en-US" dirty="0" err="1" smtClean="0"/>
              <a:t>subpartition</a:t>
            </a:r>
            <a:r>
              <a:rPr lang="en-US" dirty="0" smtClean="0"/>
              <a:t> online: </a:t>
            </a:r>
          </a:p>
          <a:p>
            <a:endParaRPr lang="en-US" dirty="0" smtClean="0"/>
          </a:p>
          <a:p>
            <a:r>
              <a:rPr lang="en-US" dirty="0" smtClean="0"/>
              <a:t>In SQL*Plus, connect as a user with the necessary privileges to alter the table and move the partition or </a:t>
            </a:r>
            <a:r>
              <a:rPr lang="en-US" dirty="0" err="1" smtClean="0"/>
              <a:t>subpartition</a:t>
            </a:r>
            <a:r>
              <a:rPr lang="en-US" dirty="0" smtClean="0"/>
              <a:t>.</a:t>
            </a:r>
          </a:p>
          <a:p>
            <a:endParaRPr lang="en-US" dirty="0" smtClean="0"/>
          </a:p>
          <a:p>
            <a:r>
              <a:rPr lang="en-US" dirty="0" smtClean="0"/>
              <a:t>Run the ALTER TABLE ... MOVE PARTITION or ALTER TABLE ... MOVE SUBPARTITION statement.</a:t>
            </a:r>
          </a:p>
          <a:p>
            <a:endParaRPr lang="en-US" dirty="0" smtClean="0"/>
          </a:p>
          <a:p>
            <a:r>
              <a:rPr lang="en-US" dirty="0" smtClean="0"/>
              <a:t>Example 20-9 Moving a Table Partition to a New Segment</a:t>
            </a:r>
          </a:p>
          <a:p>
            <a:endParaRPr lang="en-US" dirty="0" smtClean="0"/>
          </a:p>
          <a:p>
            <a:r>
              <a:rPr lang="en-US" dirty="0" smtClean="0"/>
              <a:t>The following statement moves the sales_q4_2003 partition of the </a:t>
            </a:r>
            <a:r>
              <a:rPr lang="en-US" dirty="0" err="1" smtClean="0"/>
              <a:t>sh.sales</a:t>
            </a:r>
            <a:r>
              <a:rPr lang="en-US" dirty="0" smtClean="0"/>
              <a:t> table to a new segment with advanced row compression and index maintenance included:</a:t>
            </a:r>
          </a:p>
          <a:p>
            <a:endParaRPr lang="en-US" dirty="0" smtClean="0"/>
          </a:p>
          <a:p>
            <a:r>
              <a:rPr lang="en-US" dirty="0" smtClean="0"/>
              <a:t>ALTER TABLE sales MOVE PARTITION sales_q4_2003 </a:t>
            </a:r>
          </a:p>
          <a:p>
            <a:r>
              <a:rPr lang="en-US" dirty="0" smtClean="0"/>
              <a:t>  ROW STORE COMPRESS ADVANCED UPDATE INDEXES ONLINE;</a:t>
            </a:r>
          </a:p>
          <a:p>
            <a:endParaRPr lang="en-US" dirty="0" smtClean="0"/>
          </a:p>
        </p:txBody>
      </p:sp>
      <p:sp>
        <p:nvSpPr>
          <p:cNvPr id="3" name="Slide Image Placeholder 2"/>
          <p:cNvSpPr>
            <a:spLocks noGrp="1" noRot="1" noChangeAspect="1"/>
          </p:cNvSpPr>
          <p:nvPr>
            <p:ph type="sldImg"/>
          </p:nvPr>
        </p:nvSpPr>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6E82501-53DA-4152-84B0-51135B15EEA8}" type="slidenum">
              <a:rPr lang="en-US" smtClean="0"/>
              <a:pPr/>
              <a:t>46</a:t>
            </a:fld>
            <a:endParaRPr lang="en-US"/>
          </a:p>
        </p:txBody>
      </p:sp>
    </p:spTree>
    <p:extLst>
      <p:ext uri="{BB962C8B-B14F-4D97-AF65-F5344CB8AC3E}">
        <p14:creationId xmlns="" xmlns:p14="http://schemas.microsoft.com/office/powerpoint/2010/main" val="24855132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6E82501-53DA-4152-84B0-51135B15EEA8}" type="slidenum">
              <a:rPr lang="en-US" smtClean="0"/>
              <a:pPr/>
              <a:t>47</a:t>
            </a:fld>
            <a:endParaRPr lang="en-US"/>
          </a:p>
        </p:txBody>
      </p:sp>
    </p:spTree>
    <p:extLst>
      <p:ext uri="{BB962C8B-B14F-4D97-AF65-F5344CB8AC3E}">
        <p14:creationId xmlns="" xmlns:p14="http://schemas.microsoft.com/office/powerpoint/2010/main" val="11201075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25000" lnSpcReduction="20000"/>
          </a:bodyPr>
          <a:lstStyle/>
          <a:p>
            <a:r>
              <a:rPr lang="ru-RU" sz="1200" dirty="0" smtClean="0">
                <a:solidFill>
                  <a:schemeClr val="tx2"/>
                </a:solidFill>
              </a:rPr>
              <a:t>Пользователь выбирает товар и оплачивает его через </a:t>
            </a:r>
            <a:r>
              <a:rPr lang="en-US" sz="1200" dirty="0" smtClean="0">
                <a:solidFill>
                  <a:schemeClr val="tx2"/>
                </a:solidFill>
              </a:rPr>
              <a:t>web</a:t>
            </a:r>
          </a:p>
          <a:p>
            <a:r>
              <a:rPr lang="en-US" sz="1200" dirty="0" smtClean="0">
                <a:solidFill>
                  <a:schemeClr val="tx2"/>
                </a:solidFill>
              </a:rPr>
              <a:t>User selects product from application and purchases it from the web checkout</a:t>
            </a:r>
          </a:p>
          <a:p>
            <a:endParaRPr lang="en-US" sz="1200" dirty="0" smtClean="0">
              <a:solidFill>
                <a:schemeClr val="tx2"/>
              </a:solidFill>
            </a:endParaRPr>
          </a:p>
          <a:p>
            <a:r>
              <a:rPr lang="ru-RU" sz="1200" dirty="0" smtClean="0">
                <a:solidFill>
                  <a:schemeClr val="tx2"/>
                </a:solidFill>
              </a:rPr>
              <a:t>Транзакция</a:t>
            </a:r>
            <a:r>
              <a:rPr lang="ru-RU" sz="1200" baseline="0" dirty="0" smtClean="0">
                <a:solidFill>
                  <a:schemeClr val="tx2"/>
                </a:solidFill>
              </a:rPr>
              <a:t>  пользователя отправляется через сервер приложений в БД, где создаётся транзакция БД</a:t>
            </a:r>
            <a:endParaRPr lang="en-US" sz="1200" dirty="0" smtClean="0">
              <a:solidFill>
                <a:schemeClr val="tx2"/>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solidFill>
                  <a:schemeClr val="tx2"/>
                </a:solidFill>
              </a:rPr>
              <a:t>User transaction arrives at application infrastructure. It makes it’s way through the application tiers and results in a database transaction being created </a:t>
            </a:r>
          </a:p>
          <a:p>
            <a:endParaRPr lang="en-US" sz="1200" dirty="0" smtClean="0">
              <a:solidFill>
                <a:schemeClr val="tx2"/>
              </a:solidFill>
            </a:endParaRPr>
          </a:p>
          <a:p>
            <a:pPr>
              <a:defRPr/>
            </a:pPr>
            <a:endParaRPr lang="en-US" dirty="0" smtClean="0"/>
          </a:p>
          <a:p>
            <a:pPr>
              <a:defRPr/>
            </a:pPr>
            <a:endParaRPr lang="en-US" dirty="0"/>
          </a:p>
        </p:txBody>
      </p:sp>
      <p:sp>
        <p:nvSpPr>
          <p:cNvPr id="45060" name="Slide Number Placeholder 3"/>
          <p:cNvSpPr>
            <a:spLocks noGrp="1"/>
          </p:cNvSpPr>
          <p:nvPr>
            <p:ph type="sldNum" sz="quarter"/>
          </p:nvPr>
        </p:nvSpPr>
        <p:spPr>
          <a:noFill/>
        </p:spPr>
        <p:txBody>
          <a:bodyPr/>
          <a:lstStyle/>
          <a:p>
            <a:pPr eaLnBrk="0"/>
            <a:fld id="{3FFD1ADC-7049-45DC-ADFB-75A8F287F47E}" type="slidenum">
              <a:rPr lang="en-US" smtClean="0">
                <a:solidFill>
                  <a:schemeClr val="tx1"/>
                </a:solidFill>
                <a:latin typeface="Times" pitchFamily="18" charset="0"/>
                <a:ea typeface="ＭＳ Ｐゴシック" pitchFamily="34" charset="-128"/>
              </a:rPr>
              <a:pPr eaLnBrk="0"/>
              <a:t>6</a:t>
            </a:fld>
            <a:endParaRPr lang="en-US" dirty="0" smtClean="0">
              <a:solidFill>
                <a:schemeClr val="tx1"/>
              </a:solidFill>
              <a:latin typeface="Times" pitchFamily="18" charset="0"/>
              <a:ea typeface="ＭＳ Ｐゴシック"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25000" lnSpcReduction="20000"/>
          </a:bodyPr>
          <a:lstStyle/>
          <a:p>
            <a:pPr marL="0" marR="0" indent="0" algn="l" defTabSz="457200" rtl="0" eaLnBrk="1" fontAlgn="auto" latinLnBrk="0" hangingPunct="1">
              <a:lnSpc>
                <a:spcPct val="120000"/>
              </a:lnSpc>
              <a:spcBef>
                <a:spcPts val="0"/>
              </a:spcBef>
              <a:spcAft>
                <a:spcPts val="0"/>
              </a:spcAft>
              <a:buClrTx/>
              <a:buSzTx/>
              <a:buFontTx/>
              <a:buNone/>
              <a:tabLst/>
              <a:defRPr/>
            </a:pPr>
            <a:r>
              <a:rPr lang="ru-RU" sz="3200" dirty="0" smtClean="0">
                <a:solidFill>
                  <a:schemeClr val="tx2"/>
                </a:solidFill>
              </a:rPr>
              <a:t>Сбой в инфраструктуре может привести к тому, что сервер приложений никогда не получит ответ от БД.</a:t>
            </a:r>
          </a:p>
          <a:p>
            <a:pPr marL="0" marR="0" indent="0" algn="l" defTabSz="457200" rtl="0" eaLnBrk="1" fontAlgn="auto" latinLnBrk="0" hangingPunct="1">
              <a:lnSpc>
                <a:spcPct val="120000"/>
              </a:lnSpc>
              <a:spcBef>
                <a:spcPts val="0"/>
              </a:spcBef>
              <a:spcAft>
                <a:spcPts val="0"/>
              </a:spcAft>
              <a:buClrTx/>
              <a:buSzTx/>
              <a:buFontTx/>
              <a:buNone/>
              <a:tabLst/>
              <a:defRPr/>
            </a:pPr>
            <a:r>
              <a:rPr lang="en-US" sz="3200" dirty="0" smtClean="0">
                <a:solidFill>
                  <a:schemeClr val="tx2"/>
                </a:solidFill>
              </a:rPr>
              <a:t>A failure in the infrastructure on its return journey means the application server never receives an acknowledgment</a:t>
            </a:r>
          </a:p>
          <a:p>
            <a:pPr>
              <a:lnSpc>
                <a:spcPct val="120000"/>
              </a:lnSpc>
              <a:defRPr/>
            </a:pPr>
            <a:endParaRPr lang="ru-RU" sz="3200" dirty="0" smtClean="0">
              <a:latin typeface="Arial" charset="0"/>
              <a:ea typeface="ＭＳ Ｐゴシック" pitchFamily="34" charset="-128"/>
            </a:endParaRPr>
          </a:p>
          <a:p>
            <a:r>
              <a:rPr lang="ru-RU" sz="3200" dirty="0" smtClean="0">
                <a:solidFill>
                  <a:schemeClr val="tx2"/>
                </a:solidFill>
              </a:rPr>
              <a:t>Транзакция</a:t>
            </a:r>
            <a:r>
              <a:rPr lang="ru-RU" sz="3200" baseline="0" dirty="0" smtClean="0">
                <a:solidFill>
                  <a:schemeClr val="tx2"/>
                </a:solidFill>
              </a:rPr>
              <a:t>  пользователя отправляется через сервер приложений в БД, где создаётся транзакция БД</a:t>
            </a:r>
            <a:endParaRPr lang="en-US" sz="3200" dirty="0" smtClean="0">
              <a:solidFill>
                <a:schemeClr val="tx2"/>
              </a:solidFill>
            </a:endParaRPr>
          </a:p>
          <a:p>
            <a:pPr marL="0" marR="0" indent="0" algn="l" defTabSz="457200" rtl="0" eaLnBrk="1" fontAlgn="auto" latinLnBrk="0" hangingPunct="1">
              <a:lnSpc>
                <a:spcPct val="120000"/>
              </a:lnSpc>
              <a:spcBef>
                <a:spcPts val="0"/>
              </a:spcBef>
              <a:spcAft>
                <a:spcPts val="0"/>
              </a:spcAft>
              <a:buClrTx/>
              <a:buSzTx/>
              <a:buFontTx/>
              <a:buNone/>
              <a:tabLst/>
              <a:defRPr/>
            </a:pPr>
            <a:r>
              <a:rPr lang="en-US" sz="3200" dirty="0" smtClean="0">
                <a:solidFill>
                  <a:schemeClr val="tx2"/>
                </a:solidFill>
              </a:rPr>
              <a:t>User transaction arrives at application infrastructure and makes it’s way through application tiers and results in a database transaction being created </a:t>
            </a:r>
          </a:p>
          <a:p>
            <a:pPr>
              <a:lnSpc>
                <a:spcPct val="120000"/>
              </a:lnSpc>
              <a:defRPr/>
            </a:pPr>
            <a:endParaRPr lang="ru-RU" sz="3200" dirty="0" smtClean="0">
              <a:latin typeface="Arial" charset="0"/>
              <a:ea typeface="ＭＳ Ｐゴシック" pitchFamily="34" charset="-128"/>
            </a:endParaRPr>
          </a:p>
          <a:p>
            <a:pPr>
              <a:lnSpc>
                <a:spcPct val="120000"/>
              </a:lnSpc>
              <a:defRPr/>
            </a:pPr>
            <a:r>
              <a:rPr lang="ru-RU" sz="3200" dirty="0" smtClean="0">
                <a:latin typeface="Arial" charset="0"/>
                <a:ea typeface="ＭＳ Ｐゴシック" pitchFamily="34" charset="-128"/>
              </a:rPr>
              <a:t>Транзакция фиксируется в</a:t>
            </a:r>
            <a:r>
              <a:rPr lang="ru-RU" sz="3200" baseline="0" dirty="0" smtClean="0">
                <a:latin typeface="Arial" charset="0"/>
                <a:ea typeface="ＭＳ Ｐゴシック" pitchFamily="34" charset="-128"/>
              </a:rPr>
              <a:t> БД и результат возвращается серверу приложений.</a:t>
            </a:r>
            <a:endParaRPr lang="ru-RU" sz="3200" dirty="0" smtClean="0">
              <a:latin typeface="Arial" charset="0"/>
              <a:ea typeface="ＭＳ Ｐゴシック" pitchFamily="34" charset="-128"/>
            </a:endParaRPr>
          </a:p>
          <a:p>
            <a:pPr marL="0" marR="0" indent="0" algn="l" defTabSz="457200" rtl="0" eaLnBrk="1" fontAlgn="auto" latinLnBrk="0" hangingPunct="1">
              <a:lnSpc>
                <a:spcPct val="120000"/>
              </a:lnSpc>
              <a:spcBef>
                <a:spcPts val="0"/>
              </a:spcBef>
              <a:spcAft>
                <a:spcPts val="0"/>
              </a:spcAft>
              <a:buClrTx/>
              <a:buSzTx/>
              <a:buFontTx/>
              <a:buNone/>
              <a:tabLst/>
              <a:defRPr/>
            </a:pPr>
            <a:r>
              <a:rPr lang="en-US" sz="3200" dirty="0" smtClean="0">
                <a:solidFill>
                  <a:schemeClr val="tx2"/>
                </a:solidFill>
              </a:rPr>
              <a:t>The transaction commits inside of the database and an acknowledgement begins it return journey</a:t>
            </a:r>
          </a:p>
          <a:p>
            <a:pPr>
              <a:lnSpc>
                <a:spcPct val="120000"/>
              </a:lnSpc>
              <a:defRPr/>
            </a:pPr>
            <a:endParaRPr lang="ru-RU" sz="3200" dirty="0" smtClean="0">
              <a:latin typeface="Arial" charset="0"/>
              <a:ea typeface="ＭＳ Ｐゴシック" pitchFamily="34" charset="-128"/>
            </a:endParaRPr>
          </a:p>
          <a:p>
            <a:pPr>
              <a:lnSpc>
                <a:spcPct val="120000"/>
              </a:lnSpc>
              <a:defRPr/>
            </a:pPr>
            <a:endParaRPr lang="ru-RU" sz="3200" dirty="0" smtClean="0">
              <a:latin typeface="Arial" charset="0"/>
              <a:ea typeface="ＭＳ Ｐゴシック" pitchFamily="34" charset="-128"/>
            </a:endParaRPr>
          </a:p>
          <a:p>
            <a:pPr>
              <a:lnSpc>
                <a:spcPct val="120000"/>
              </a:lnSpc>
              <a:defRPr/>
            </a:pPr>
            <a:endParaRPr lang="ru-RU" sz="3200" dirty="0" smtClean="0">
              <a:latin typeface="Arial" charset="0"/>
              <a:ea typeface="ＭＳ Ｐゴシック" pitchFamily="34" charset="-128"/>
            </a:endParaRPr>
          </a:p>
          <a:p>
            <a:pPr>
              <a:lnSpc>
                <a:spcPct val="120000"/>
              </a:lnSpc>
              <a:defRPr/>
            </a:pPr>
            <a:endParaRPr lang="ru-RU" sz="3200" dirty="0" smtClean="0">
              <a:latin typeface="Arial" charset="0"/>
              <a:ea typeface="ＭＳ Ｐゴシック" pitchFamily="34" charset="-128"/>
            </a:endParaRPr>
          </a:p>
          <a:p>
            <a:pPr>
              <a:lnSpc>
                <a:spcPct val="120000"/>
              </a:lnSpc>
              <a:defRPr/>
            </a:pPr>
            <a:r>
              <a:rPr lang="en-US" sz="3200" dirty="0" smtClean="0">
                <a:latin typeface="Arial" charset="0"/>
                <a:ea typeface="ＭＳ Ｐゴシック" pitchFamily="34" charset="-128"/>
              </a:rPr>
              <a:t>Customer </a:t>
            </a:r>
            <a:r>
              <a:rPr lang="en-US" sz="3200" dirty="0">
                <a:latin typeface="Arial" charset="0"/>
                <a:ea typeface="ＭＳ Ｐゴシック" pitchFamily="34" charset="-128"/>
              </a:rPr>
              <a:t>Pain Points:</a:t>
            </a:r>
          </a:p>
          <a:p>
            <a:pPr>
              <a:lnSpc>
                <a:spcPct val="120000"/>
              </a:lnSpc>
              <a:defRPr/>
            </a:pPr>
            <a:r>
              <a:rPr lang="en-US" sz="3200" dirty="0"/>
              <a:t>Database sessions outages (planned and unplanned) have a significant impact on the user experience.</a:t>
            </a:r>
          </a:p>
          <a:p>
            <a:pPr marL="659171" indent="-659171">
              <a:lnSpc>
                <a:spcPct val="120000"/>
              </a:lnSpc>
              <a:spcBef>
                <a:spcPts val="1742"/>
              </a:spcBef>
              <a:buClr>
                <a:srgbClr val="FF0000"/>
              </a:buClr>
              <a:buFont typeface="Arial" pitchFamily="34" charset="0"/>
              <a:buChar char="•"/>
              <a:tabLst>
                <a:tab pos="659171" algn="l"/>
                <a:tab pos="1194465" algn="l"/>
                <a:tab pos="1729762" algn="l"/>
                <a:tab pos="2265061" algn="l"/>
                <a:tab pos="2800359" algn="l"/>
                <a:tab pos="3335656" algn="l"/>
                <a:tab pos="3870953" algn="l"/>
                <a:tab pos="4406251" algn="l"/>
                <a:tab pos="4941548" algn="l"/>
                <a:tab pos="5476846" algn="l"/>
                <a:tab pos="6012144" algn="l"/>
                <a:tab pos="6547442" algn="l"/>
                <a:tab pos="7082739" algn="l"/>
                <a:tab pos="7618034" algn="l"/>
                <a:tab pos="8148909" algn="l"/>
                <a:tab pos="8684208" algn="l"/>
                <a:tab pos="9219503" algn="l"/>
                <a:tab pos="9754801" algn="l"/>
                <a:tab pos="10290099" algn="l"/>
                <a:tab pos="10825397" algn="l"/>
                <a:tab pos="11360694" algn="l"/>
                <a:tab pos="11856176" algn="l"/>
                <a:tab pos="12705572" algn="l"/>
                <a:tab pos="13550548" algn="l"/>
                <a:tab pos="14399946" algn="l"/>
                <a:tab pos="15244918" algn="l"/>
                <a:tab pos="16094316" algn="l"/>
                <a:tab pos="16939291" algn="l"/>
                <a:tab pos="17784264" algn="l"/>
                <a:tab pos="18633661" algn="l"/>
                <a:tab pos="19478636" algn="l"/>
                <a:tab pos="20328033" algn="l"/>
              </a:tabLst>
              <a:defRPr/>
            </a:pPr>
            <a:r>
              <a:rPr lang="en-US" sz="3200" dirty="0"/>
              <a:t>Doubtful outcome: users are left not knowing what happened to their funds transfers, orders, payments, bookings ...</a:t>
            </a:r>
          </a:p>
          <a:p>
            <a:pPr marL="659171" indent="-659171">
              <a:lnSpc>
                <a:spcPct val="120000"/>
              </a:lnSpc>
              <a:spcBef>
                <a:spcPts val="1742"/>
              </a:spcBef>
              <a:buClr>
                <a:srgbClr val="FF0000"/>
              </a:buClr>
              <a:buFont typeface="Arial" pitchFamily="34" charset="0"/>
              <a:buChar char="•"/>
              <a:tabLst>
                <a:tab pos="659171" algn="l"/>
                <a:tab pos="1194465" algn="l"/>
                <a:tab pos="1729762" algn="l"/>
                <a:tab pos="2265061" algn="l"/>
                <a:tab pos="2800359" algn="l"/>
                <a:tab pos="3335656" algn="l"/>
                <a:tab pos="3870953" algn="l"/>
                <a:tab pos="4406251" algn="l"/>
                <a:tab pos="4941548" algn="l"/>
                <a:tab pos="5476846" algn="l"/>
                <a:tab pos="6012144" algn="l"/>
                <a:tab pos="6547442" algn="l"/>
                <a:tab pos="7082739" algn="l"/>
                <a:tab pos="7618034" algn="l"/>
                <a:tab pos="8148909" algn="l"/>
                <a:tab pos="8684208" algn="l"/>
                <a:tab pos="9219503" algn="l"/>
                <a:tab pos="9754801" algn="l"/>
                <a:tab pos="10290099" algn="l"/>
                <a:tab pos="10825397" algn="l"/>
                <a:tab pos="11360694" algn="l"/>
                <a:tab pos="11856176" algn="l"/>
                <a:tab pos="12705572" algn="l"/>
                <a:tab pos="13550548" algn="l"/>
                <a:tab pos="14399946" algn="l"/>
                <a:tab pos="15244918" algn="l"/>
                <a:tab pos="16094316" algn="l"/>
                <a:tab pos="16939291" algn="l"/>
                <a:tab pos="17784264" algn="l"/>
                <a:tab pos="18633661" algn="l"/>
                <a:tab pos="19478636" algn="l"/>
                <a:tab pos="20328033" algn="l"/>
              </a:tabLst>
              <a:defRPr/>
            </a:pPr>
            <a:r>
              <a:rPr lang="en-US" sz="3200" dirty="0"/>
              <a:t>Usability: users see an error, lose screens of uncommitted data, and need to login again and re-enter or resubmit, sometimes leading to logical corruption.</a:t>
            </a:r>
          </a:p>
          <a:p>
            <a:pPr marL="659171" indent="-659171">
              <a:lnSpc>
                <a:spcPct val="120000"/>
              </a:lnSpc>
              <a:spcBef>
                <a:spcPts val="1742"/>
              </a:spcBef>
              <a:buClr>
                <a:srgbClr val="FF0000"/>
              </a:buClr>
              <a:buFont typeface="Arial" pitchFamily="34" charset="0"/>
              <a:buChar char="•"/>
              <a:tabLst>
                <a:tab pos="659171" algn="l"/>
                <a:tab pos="1194465" algn="l"/>
                <a:tab pos="1729762" algn="l"/>
                <a:tab pos="2265061" algn="l"/>
                <a:tab pos="2800359" algn="l"/>
                <a:tab pos="3335656" algn="l"/>
                <a:tab pos="3870953" algn="l"/>
                <a:tab pos="4406251" algn="l"/>
                <a:tab pos="4941548" algn="l"/>
                <a:tab pos="5476846" algn="l"/>
                <a:tab pos="6012144" algn="l"/>
                <a:tab pos="6547442" algn="l"/>
                <a:tab pos="7082739" algn="l"/>
                <a:tab pos="7618034" algn="l"/>
                <a:tab pos="8148909" algn="l"/>
                <a:tab pos="8684208" algn="l"/>
                <a:tab pos="9219503" algn="l"/>
                <a:tab pos="9754801" algn="l"/>
                <a:tab pos="10290099" algn="l"/>
                <a:tab pos="10825397" algn="l"/>
                <a:tab pos="11360694" algn="l"/>
                <a:tab pos="11856176" algn="l"/>
                <a:tab pos="12705572" algn="l"/>
                <a:tab pos="13550548" algn="l"/>
                <a:tab pos="14399946" algn="l"/>
                <a:tab pos="15244918" algn="l"/>
                <a:tab pos="16094316" algn="l"/>
                <a:tab pos="16939291" algn="l"/>
                <a:tab pos="17784264" algn="l"/>
                <a:tab pos="18633661" algn="l"/>
                <a:tab pos="19478636" algn="l"/>
                <a:tab pos="20328033" algn="l"/>
              </a:tabLst>
              <a:defRPr/>
            </a:pPr>
            <a:r>
              <a:rPr lang="en-US" sz="3200" dirty="0"/>
              <a:t>Disruption. DBA’s sometimes need to reboot mid-tiers.</a:t>
            </a:r>
          </a:p>
          <a:p>
            <a:pPr marL="1035151" indent="-1030176">
              <a:lnSpc>
                <a:spcPct val="120000"/>
              </a:lnSpc>
              <a:spcBef>
                <a:spcPts val="1358"/>
              </a:spcBef>
              <a:tabLst>
                <a:tab pos="1035151" algn="l"/>
                <a:tab pos="1512914" algn="l"/>
                <a:tab pos="1990677" algn="l"/>
                <a:tab pos="2468439" algn="l"/>
                <a:tab pos="2946200" algn="l"/>
                <a:tab pos="3423963" algn="l"/>
                <a:tab pos="3901725" algn="l"/>
                <a:tab pos="4379488" algn="l"/>
                <a:tab pos="4857250" algn="l"/>
                <a:tab pos="5335011" algn="l"/>
                <a:tab pos="5812774" algn="l"/>
                <a:tab pos="6290538" algn="l"/>
                <a:tab pos="6768298" algn="l"/>
                <a:tab pos="7246061" algn="l"/>
                <a:tab pos="7723824" algn="l"/>
                <a:tab pos="8201586" algn="l"/>
                <a:tab pos="8679348" algn="l"/>
                <a:tab pos="9157111" algn="l"/>
                <a:tab pos="9634873" algn="l"/>
                <a:tab pos="10112635" algn="l"/>
                <a:tab pos="10590397" algn="l"/>
                <a:tab pos="11346854" algn="l"/>
                <a:tab pos="12103312" algn="l"/>
                <a:tab pos="12859768" algn="l"/>
                <a:tab pos="13616226" algn="l"/>
                <a:tab pos="14372683" algn="l"/>
                <a:tab pos="15129140" algn="l"/>
                <a:tab pos="15885596" algn="l"/>
                <a:tab pos="16642053" algn="l"/>
                <a:tab pos="17398510" algn="l"/>
                <a:tab pos="18154967" algn="l"/>
                <a:tab pos="18911425" algn="l"/>
              </a:tabLst>
              <a:defRPr/>
            </a:pPr>
            <a:r>
              <a:rPr lang="en-US" sz="3200" dirty="0">
                <a:latin typeface="Arial" charset="0"/>
                <a:ea typeface="ＭＳ Ｐゴシック" pitchFamily="34" charset="-128"/>
              </a:rPr>
              <a:t>Developer Pain Points:</a:t>
            </a:r>
          </a:p>
          <a:p>
            <a:pPr marL="1035151" indent="-1030176">
              <a:lnSpc>
                <a:spcPct val="120000"/>
              </a:lnSpc>
              <a:spcBef>
                <a:spcPts val="1358"/>
              </a:spcBef>
              <a:tabLst>
                <a:tab pos="1035151" algn="l"/>
                <a:tab pos="1512914" algn="l"/>
                <a:tab pos="1990677" algn="l"/>
                <a:tab pos="2468439" algn="l"/>
                <a:tab pos="2946200" algn="l"/>
                <a:tab pos="3423963" algn="l"/>
                <a:tab pos="3901725" algn="l"/>
                <a:tab pos="4379488" algn="l"/>
                <a:tab pos="4857250" algn="l"/>
                <a:tab pos="5335011" algn="l"/>
                <a:tab pos="5812774" algn="l"/>
                <a:tab pos="6290538" algn="l"/>
                <a:tab pos="6768298" algn="l"/>
                <a:tab pos="7246061" algn="l"/>
                <a:tab pos="7723824" algn="l"/>
                <a:tab pos="8201586" algn="l"/>
                <a:tab pos="8679348" algn="l"/>
                <a:tab pos="9157111" algn="l"/>
                <a:tab pos="9634873" algn="l"/>
                <a:tab pos="10112635" algn="l"/>
                <a:tab pos="10590397" algn="l"/>
                <a:tab pos="11346854" algn="l"/>
                <a:tab pos="12103312" algn="l"/>
                <a:tab pos="12859768" algn="l"/>
                <a:tab pos="13616226" algn="l"/>
                <a:tab pos="14372683" algn="l"/>
                <a:tab pos="15129140" algn="l"/>
                <a:tab pos="15885596" algn="l"/>
                <a:tab pos="16642053" algn="l"/>
                <a:tab pos="17398510" algn="l"/>
                <a:tab pos="18154967" algn="l"/>
                <a:tab pos="18911425" algn="l"/>
              </a:tabLst>
              <a:defRPr/>
            </a:pPr>
            <a:r>
              <a:rPr lang="en-US" sz="3200" dirty="0">
                <a:cs typeface="Times New Roman" pitchFamily="16" charset="0"/>
              </a:rPr>
              <a:t>Current approach for outages places the onus on developers to write exception handling in every possible place.</a:t>
            </a:r>
          </a:p>
          <a:p>
            <a:pPr marL="1035151" indent="-1030176">
              <a:lnSpc>
                <a:spcPct val="120000"/>
              </a:lnSpc>
              <a:spcBef>
                <a:spcPts val="1358"/>
              </a:spcBef>
              <a:buClr>
                <a:srgbClr val="FF0000"/>
              </a:buClr>
              <a:buFont typeface="Arial" charset="0"/>
              <a:buChar char="•"/>
              <a:tabLst>
                <a:tab pos="1035151" algn="l"/>
                <a:tab pos="1512914" algn="l"/>
                <a:tab pos="1990677" algn="l"/>
                <a:tab pos="2468439" algn="l"/>
                <a:tab pos="2946200" algn="l"/>
                <a:tab pos="3423963" algn="l"/>
                <a:tab pos="3901725" algn="l"/>
                <a:tab pos="4379488" algn="l"/>
                <a:tab pos="4857250" algn="l"/>
                <a:tab pos="5335011" algn="l"/>
                <a:tab pos="5812774" algn="l"/>
                <a:tab pos="6290538" algn="l"/>
                <a:tab pos="6768298" algn="l"/>
                <a:tab pos="7246061" algn="l"/>
                <a:tab pos="7723824" algn="l"/>
                <a:tab pos="8201586" algn="l"/>
                <a:tab pos="8679348" algn="l"/>
                <a:tab pos="9157111" algn="l"/>
                <a:tab pos="9634873" algn="l"/>
                <a:tab pos="10112635" algn="l"/>
                <a:tab pos="10590397" algn="l"/>
                <a:tab pos="11346854" algn="l"/>
                <a:tab pos="12103312" algn="l"/>
                <a:tab pos="12859768" algn="l"/>
                <a:tab pos="13616226" algn="l"/>
                <a:tab pos="14372683" algn="l"/>
                <a:tab pos="15129140" algn="l"/>
                <a:tab pos="15885596" algn="l"/>
                <a:tab pos="16642053" algn="l"/>
                <a:tab pos="17398510" algn="l"/>
                <a:tab pos="18154967" algn="l"/>
                <a:tab pos="18911425" algn="l"/>
              </a:tabLst>
              <a:defRPr/>
            </a:pPr>
            <a:r>
              <a:rPr lang="en-US" sz="3200" dirty="0">
                <a:cs typeface="Times New Roman" pitchFamily="16" charset="0"/>
              </a:rPr>
              <a:t>Every code module needs exception code to know if transactions committed.</a:t>
            </a:r>
          </a:p>
          <a:p>
            <a:pPr marL="1035151" indent="-1030176" algn="just">
              <a:lnSpc>
                <a:spcPct val="120000"/>
              </a:lnSpc>
              <a:spcBef>
                <a:spcPts val="1358"/>
              </a:spcBef>
              <a:buClr>
                <a:srgbClr val="FF0000"/>
              </a:buClr>
              <a:buFont typeface="Arial" charset="0"/>
              <a:buChar char="•"/>
              <a:tabLst>
                <a:tab pos="1035151" algn="l"/>
                <a:tab pos="1512914" algn="l"/>
                <a:tab pos="1990677" algn="l"/>
                <a:tab pos="2468439" algn="l"/>
                <a:tab pos="2946200" algn="l"/>
                <a:tab pos="3423963" algn="l"/>
                <a:tab pos="3901725" algn="l"/>
                <a:tab pos="4379488" algn="l"/>
                <a:tab pos="4857250" algn="l"/>
                <a:tab pos="5335011" algn="l"/>
                <a:tab pos="5812774" algn="l"/>
                <a:tab pos="6290538" algn="l"/>
                <a:tab pos="6768298" algn="l"/>
                <a:tab pos="7246061" algn="l"/>
                <a:tab pos="7723824" algn="l"/>
                <a:tab pos="8201586" algn="l"/>
                <a:tab pos="8679348" algn="l"/>
                <a:tab pos="9157111" algn="l"/>
                <a:tab pos="9634873" algn="l"/>
                <a:tab pos="10112635" algn="l"/>
                <a:tab pos="10590397" algn="l"/>
                <a:tab pos="11346854" algn="l"/>
                <a:tab pos="12103312" algn="l"/>
                <a:tab pos="12859768" algn="l"/>
                <a:tab pos="13616226" algn="l"/>
                <a:tab pos="14372683" algn="l"/>
                <a:tab pos="15129140" algn="l"/>
                <a:tab pos="15885596" algn="l"/>
                <a:tab pos="16642053" algn="l"/>
                <a:tab pos="17398510" algn="l"/>
                <a:tab pos="18154967" algn="l"/>
                <a:tab pos="18911425" algn="l"/>
              </a:tabLst>
              <a:defRPr/>
            </a:pPr>
            <a:r>
              <a:rPr lang="en-US" sz="3200" dirty="0">
                <a:cs typeface="Times New Roman" pitchFamily="16" charset="0"/>
              </a:rPr>
              <a:t>Exception handling must work for all transaction sources. </a:t>
            </a:r>
          </a:p>
          <a:p>
            <a:pPr marL="1035151" indent="-1030176" algn="just">
              <a:lnSpc>
                <a:spcPct val="120000"/>
              </a:lnSpc>
              <a:spcBef>
                <a:spcPts val="1358"/>
              </a:spcBef>
              <a:buClr>
                <a:srgbClr val="FF0000"/>
              </a:buClr>
              <a:buFont typeface="Arial" charset="0"/>
              <a:buChar char="•"/>
              <a:tabLst>
                <a:tab pos="1035151" algn="l"/>
                <a:tab pos="1512914" algn="l"/>
                <a:tab pos="1990677" algn="l"/>
                <a:tab pos="2468439" algn="l"/>
                <a:tab pos="2946200" algn="l"/>
                <a:tab pos="3423963" algn="l"/>
                <a:tab pos="3901725" algn="l"/>
                <a:tab pos="4379488" algn="l"/>
                <a:tab pos="4857250" algn="l"/>
                <a:tab pos="5335011" algn="l"/>
                <a:tab pos="5812774" algn="l"/>
                <a:tab pos="6290538" algn="l"/>
                <a:tab pos="6768298" algn="l"/>
                <a:tab pos="7246061" algn="l"/>
                <a:tab pos="7723824" algn="l"/>
                <a:tab pos="8201586" algn="l"/>
                <a:tab pos="8679348" algn="l"/>
                <a:tab pos="9157111" algn="l"/>
                <a:tab pos="9634873" algn="l"/>
                <a:tab pos="10112635" algn="l"/>
                <a:tab pos="10590397" algn="l"/>
                <a:tab pos="11346854" algn="l"/>
                <a:tab pos="12103312" algn="l"/>
                <a:tab pos="12859768" algn="l"/>
                <a:tab pos="13616226" algn="l"/>
                <a:tab pos="14372683" algn="l"/>
                <a:tab pos="15129140" algn="l"/>
                <a:tab pos="15885596" algn="l"/>
                <a:tab pos="16642053" algn="l"/>
                <a:tab pos="17398510" algn="l"/>
                <a:tab pos="18154967" algn="l"/>
                <a:tab pos="18911425" algn="l"/>
              </a:tabLst>
              <a:defRPr/>
            </a:pPr>
            <a:r>
              <a:rPr lang="en-US" sz="3200" dirty="0">
                <a:cs typeface="Times New Roman" pitchFamily="16" charset="0"/>
              </a:rPr>
              <a:t>Rebuilding non-transactional state is near impossible for an application that is modifying state at runtime.</a:t>
            </a:r>
          </a:p>
          <a:p>
            <a:pPr>
              <a:defRPr/>
            </a:pPr>
            <a:endParaRPr lang="en-US" dirty="0" smtClean="0">
              <a:latin typeface="Arial" charset="0"/>
              <a:ea typeface="ＭＳ Ｐゴシック" pitchFamily="34" charset="-128"/>
            </a:endParaRPr>
          </a:p>
          <a:p>
            <a:pPr>
              <a:defRPr/>
            </a:pPr>
            <a:endParaRPr lang="en-US" dirty="0" smtClean="0">
              <a:latin typeface="Arial" charset="0"/>
              <a:ea typeface="ＭＳ Ｐゴシック" pitchFamily="34" charset="-128"/>
            </a:endParaRPr>
          </a:p>
          <a:p>
            <a:pPr>
              <a:defRPr/>
            </a:pPr>
            <a:endParaRPr lang="en-US" dirty="0"/>
          </a:p>
        </p:txBody>
      </p:sp>
      <p:sp>
        <p:nvSpPr>
          <p:cNvPr id="45060" name="Slide Number Placeholder 3"/>
          <p:cNvSpPr>
            <a:spLocks noGrp="1"/>
          </p:cNvSpPr>
          <p:nvPr>
            <p:ph type="sldNum" sz="quarter"/>
          </p:nvPr>
        </p:nvSpPr>
        <p:spPr>
          <a:noFill/>
        </p:spPr>
        <p:txBody>
          <a:bodyPr/>
          <a:lstStyle/>
          <a:p>
            <a:pPr eaLnBrk="0"/>
            <a:fld id="{3FFD1ADC-7049-45DC-ADFB-75A8F287F47E}" type="slidenum">
              <a:rPr lang="en-US" smtClean="0">
                <a:solidFill>
                  <a:schemeClr val="tx1"/>
                </a:solidFill>
                <a:latin typeface="Times" pitchFamily="18" charset="0"/>
                <a:ea typeface="ＭＳ Ｐゴシック" pitchFamily="34" charset="-128"/>
              </a:rPr>
              <a:pPr eaLnBrk="0"/>
              <a:t>7</a:t>
            </a:fld>
            <a:endParaRPr lang="en-US" dirty="0" smtClean="0">
              <a:solidFill>
                <a:schemeClr val="tx1"/>
              </a:solidFill>
              <a:latin typeface="Times" pitchFamily="18" charset="0"/>
              <a:ea typeface="ＭＳ Ｐゴシック"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25000" lnSpcReduction="20000"/>
          </a:bodyPr>
          <a:lstStyle/>
          <a:p>
            <a:pPr marL="0" marR="0" indent="0" algn="l" defTabSz="457200" rtl="0" eaLnBrk="1" fontAlgn="auto" latinLnBrk="0" hangingPunct="1">
              <a:lnSpc>
                <a:spcPct val="120000"/>
              </a:lnSpc>
              <a:spcBef>
                <a:spcPts val="0"/>
              </a:spcBef>
              <a:spcAft>
                <a:spcPts val="0"/>
              </a:spcAft>
              <a:buClrTx/>
              <a:buSzTx/>
              <a:buFontTx/>
              <a:buNone/>
              <a:tabLst/>
              <a:defRPr/>
            </a:pPr>
            <a:r>
              <a:rPr lang="ru-RU" sz="3200" dirty="0" smtClean="0">
                <a:solidFill>
                  <a:schemeClr val="tx2"/>
                </a:solidFill>
              </a:rPr>
              <a:t>Приложение находится в неопределённом состоянии.</a:t>
            </a:r>
            <a:r>
              <a:rPr lang="ru-RU" sz="3200" baseline="0" dirty="0" smtClean="0">
                <a:solidFill>
                  <a:schemeClr val="tx2"/>
                </a:solidFill>
              </a:rPr>
              <a:t> Приложение возвращает пользователю ошибку, который может заказать товар второй раз, или даже оплатит дважды. </a:t>
            </a:r>
            <a:endParaRPr lang="ru-RU" sz="3200" dirty="0" smtClean="0">
              <a:solidFill>
                <a:schemeClr val="tx2"/>
              </a:solidFill>
            </a:endParaRPr>
          </a:p>
          <a:p>
            <a:pPr marL="0" marR="0" indent="0" algn="l" defTabSz="457200" rtl="0" eaLnBrk="1" fontAlgn="auto" latinLnBrk="0" hangingPunct="1">
              <a:lnSpc>
                <a:spcPct val="120000"/>
              </a:lnSpc>
              <a:spcBef>
                <a:spcPts val="0"/>
              </a:spcBef>
              <a:spcAft>
                <a:spcPts val="0"/>
              </a:spcAft>
              <a:buClrTx/>
              <a:buSzTx/>
              <a:buFontTx/>
              <a:buNone/>
              <a:tabLst/>
              <a:defRPr/>
            </a:pPr>
            <a:r>
              <a:rPr lang="en-US" sz="3200" dirty="0" smtClean="0">
                <a:solidFill>
                  <a:schemeClr val="tx2"/>
                </a:solidFill>
              </a:rPr>
              <a:t>The application is left in an unknown state. It returns an error to the user who may order the product for a second time resulting in them potentially being charged twice.</a:t>
            </a:r>
            <a:endParaRPr lang="ru-RU" sz="3200" dirty="0" smtClean="0">
              <a:latin typeface="Arial" charset="0"/>
              <a:ea typeface="ＭＳ Ｐゴシック" pitchFamily="34" charset="-128"/>
            </a:endParaRPr>
          </a:p>
          <a:p>
            <a:pPr>
              <a:lnSpc>
                <a:spcPct val="120000"/>
              </a:lnSpc>
              <a:defRPr/>
            </a:pPr>
            <a:endParaRPr lang="ru-RU" sz="3200" dirty="0" smtClean="0">
              <a:latin typeface="Arial" charset="0"/>
              <a:ea typeface="ＭＳ Ｐゴシック" pitchFamily="34" charset="-128"/>
            </a:endParaRPr>
          </a:p>
          <a:p>
            <a:pPr>
              <a:lnSpc>
                <a:spcPct val="120000"/>
              </a:lnSpc>
              <a:defRPr/>
            </a:pPr>
            <a:r>
              <a:rPr lang="en-US" sz="3200" dirty="0" smtClean="0">
                <a:latin typeface="Arial" charset="0"/>
                <a:ea typeface="ＭＳ Ｐゴシック" pitchFamily="34" charset="-128"/>
              </a:rPr>
              <a:t>Customer </a:t>
            </a:r>
            <a:r>
              <a:rPr lang="en-US" sz="3200" dirty="0">
                <a:latin typeface="Arial" charset="0"/>
                <a:ea typeface="ＭＳ Ｐゴシック" pitchFamily="34" charset="-128"/>
              </a:rPr>
              <a:t>Pain Points:</a:t>
            </a:r>
          </a:p>
          <a:p>
            <a:pPr>
              <a:lnSpc>
                <a:spcPct val="120000"/>
              </a:lnSpc>
              <a:defRPr/>
            </a:pPr>
            <a:r>
              <a:rPr lang="en-US" sz="3200" dirty="0"/>
              <a:t>Database sessions outages (planned and unplanned) have a significant impact on the user experience.</a:t>
            </a:r>
          </a:p>
          <a:p>
            <a:pPr marL="659171" indent="-659171">
              <a:lnSpc>
                <a:spcPct val="120000"/>
              </a:lnSpc>
              <a:spcBef>
                <a:spcPts val="1742"/>
              </a:spcBef>
              <a:buClr>
                <a:srgbClr val="FF0000"/>
              </a:buClr>
              <a:buFont typeface="Arial" pitchFamily="34" charset="0"/>
              <a:buChar char="•"/>
              <a:tabLst>
                <a:tab pos="659171" algn="l"/>
                <a:tab pos="1194465" algn="l"/>
                <a:tab pos="1729762" algn="l"/>
                <a:tab pos="2265061" algn="l"/>
                <a:tab pos="2800359" algn="l"/>
                <a:tab pos="3335656" algn="l"/>
                <a:tab pos="3870953" algn="l"/>
                <a:tab pos="4406251" algn="l"/>
                <a:tab pos="4941548" algn="l"/>
                <a:tab pos="5476846" algn="l"/>
                <a:tab pos="6012144" algn="l"/>
                <a:tab pos="6547442" algn="l"/>
                <a:tab pos="7082739" algn="l"/>
                <a:tab pos="7618034" algn="l"/>
                <a:tab pos="8148909" algn="l"/>
                <a:tab pos="8684208" algn="l"/>
                <a:tab pos="9219503" algn="l"/>
                <a:tab pos="9754801" algn="l"/>
                <a:tab pos="10290099" algn="l"/>
                <a:tab pos="10825397" algn="l"/>
                <a:tab pos="11360694" algn="l"/>
                <a:tab pos="11856176" algn="l"/>
                <a:tab pos="12705572" algn="l"/>
                <a:tab pos="13550548" algn="l"/>
                <a:tab pos="14399946" algn="l"/>
                <a:tab pos="15244918" algn="l"/>
                <a:tab pos="16094316" algn="l"/>
                <a:tab pos="16939291" algn="l"/>
                <a:tab pos="17784264" algn="l"/>
                <a:tab pos="18633661" algn="l"/>
                <a:tab pos="19478636" algn="l"/>
                <a:tab pos="20328033" algn="l"/>
              </a:tabLst>
              <a:defRPr/>
            </a:pPr>
            <a:r>
              <a:rPr lang="en-US" sz="3200" dirty="0"/>
              <a:t>Doubtful outcome: users are left not knowing what happened to their funds transfers, orders, payments, bookings ...</a:t>
            </a:r>
          </a:p>
          <a:p>
            <a:pPr marL="659171" indent="-659171">
              <a:lnSpc>
                <a:spcPct val="120000"/>
              </a:lnSpc>
              <a:spcBef>
                <a:spcPts val="1742"/>
              </a:spcBef>
              <a:buClr>
                <a:srgbClr val="FF0000"/>
              </a:buClr>
              <a:buFont typeface="Arial" pitchFamily="34" charset="0"/>
              <a:buChar char="•"/>
              <a:tabLst>
                <a:tab pos="659171" algn="l"/>
                <a:tab pos="1194465" algn="l"/>
                <a:tab pos="1729762" algn="l"/>
                <a:tab pos="2265061" algn="l"/>
                <a:tab pos="2800359" algn="l"/>
                <a:tab pos="3335656" algn="l"/>
                <a:tab pos="3870953" algn="l"/>
                <a:tab pos="4406251" algn="l"/>
                <a:tab pos="4941548" algn="l"/>
                <a:tab pos="5476846" algn="l"/>
                <a:tab pos="6012144" algn="l"/>
                <a:tab pos="6547442" algn="l"/>
                <a:tab pos="7082739" algn="l"/>
                <a:tab pos="7618034" algn="l"/>
                <a:tab pos="8148909" algn="l"/>
                <a:tab pos="8684208" algn="l"/>
                <a:tab pos="9219503" algn="l"/>
                <a:tab pos="9754801" algn="l"/>
                <a:tab pos="10290099" algn="l"/>
                <a:tab pos="10825397" algn="l"/>
                <a:tab pos="11360694" algn="l"/>
                <a:tab pos="11856176" algn="l"/>
                <a:tab pos="12705572" algn="l"/>
                <a:tab pos="13550548" algn="l"/>
                <a:tab pos="14399946" algn="l"/>
                <a:tab pos="15244918" algn="l"/>
                <a:tab pos="16094316" algn="l"/>
                <a:tab pos="16939291" algn="l"/>
                <a:tab pos="17784264" algn="l"/>
                <a:tab pos="18633661" algn="l"/>
                <a:tab pos="19478636" algn="l"/>
                <a:tab pos="20328033" algn="l"/>
              </a:tabLst>
              <a:defRPr/>
            </a:pPr>
            <a:r>
              <a:rPr lang="en-US" sz="3200" dirty="0"/>
              <a:t>Usability: users see an error, lose screens of uncommitted data, and need to login again and re-enter or resubmit, sometimes leading to logical corruption.</a:t>
            </a:r>
          </a:p>
          <a:p>
            <a:pPr marL="659171" indent="-659171">
              <a:lnSpc>
                <a:spcPct val="120000"/>
              </a:lnSpc>
              <a:spcBef>
                <a:spcPts val="1742"/>
              </a:spcBef>
              <a:buClr>
                <a:srgbClr val="FF0000"/>
              </a:buClr>
              <a:buFont typeface="Arial" pitchFamily="34" charset="0"/>
              <a:buChar char="•"/>
              <a:tabLst>
                <a:tab pos="659171" algn="l"/>
                <a:tab pos="1194465" algn="l"/>
                <a:tab pos="1729762" algn="l"/>
                <a:tab pos="2265061" algn="l"/>
                <a:tab pos="2800359" algn="l"/>
                <a:tab pos="3335656" algn="l"/>
                <a:tab pos="3870953" algn="l"/>
                <a:tab pos="4406251" algn="l"/>
                <a:tab pos="4941548" algn="l"/>
                <a:tab pos="5476846" algn="l"/>
                <a:tab pos="6012144" algn="l"/>
                <a:tab pos="6547442" algn="l"/>
                <a:tab pos="7082739" algn="l"/>
                <a:tab pos="7618034" algn="l"/>
                <a:tab pos="8148909" algn="l"/>
                <a:tab pos="8684208" algn="l"/>
                <a:tab pos="9219503" algn="l"/>
                <a:tab pos="9754801" algn="l"/>
                <a:tab pos="10290099" algn="l"/>
                <a:tab pos="10825397" algn="l"/>
                <a:tab pos="11360694" algn="l"/>
                <a:tab pos="11856176" algn="l"/>
                <a:tab pos="12705572" algn="l"/>
                <a:tab pos="13550548" algn="l"/>
                <a:tab pos="14399946" algn="l"/>
                <a:tab pos="15244918" algn="l"/>
                <a:tab pos="16094316" algn="l"/>
                <a:tab pos="16939291" algn="l"/>
                <a:tab pos="17784264" algn="l"/>
                <a:tab pos="18633661" algn="l"/>
                <a:tab pos="19478636" algn="l"/>
                <a:tab pos="20328033" algn="l"/>
              </a:tabLst>
              <a:defRPr/>
            </a:pPr>
            <a:r>
              <a:rPr lang="en-US" sz="3200" dirty="0"/>
              <a:t>Disruption. DBA’s sometimes need to reboot mid-tiers.</a:t>
            </a:r>
          </a:p>
          <a:p>
            <a:pPr marL="1035151" indent="-1030176">
              <a:lnSpc>
                <a:spcPct val="120000"/>
              </a:lnSpc>
              <a:spcBef>
                <a:spcPts val="1358"/>
              </a:spcBef>
              <a:tabLst>
                <a:tab pos="1035151" algn="l"/>
                <a:tab pos="1512914" algn="l"/>
                <a:tab pos="1990677" algn="l"/>
                <a:tab pos="2468439" algn="l"/>
                <a:tab pos="2946200" algn="l"/>
                <a:tab pos="3423963" algn="l"/>
                <a:tab pos="3901725" algn="l"/>
                <a:tab pos="4379488" algn="l"/>
                <a:tab pos="4857250" algn="l"/>
                <a:tab pos="5335011" algn="l"/>
                <a:tab pos="5812774" algn="l"/>
                <a:tab pos="6290538" algn="l"/>
                <a:tab pos="6768298" algn="l"/>
                <a:tab pos="7246061" algn="l"/>
                <a:tab pos="7723824" algn="l"/>
                <a:tab pos="8201586" algn="l"/>
                <a:tab pos="8679348" algn="l"/>
                <a:tab pos="9157111" algn="l"/>
                <a:tab pos="9634873" algn="l"/>
                <a:tab pos="10112635" algn="l"/>
                <a:tab pos="10590397" algn="l"/>
                <a:tab pos="11346854" algn="l"/>
                <a:tab pos="12103312" algn="l"/>
                <a:tab pos="12859768" algn="l"/>
                <a:tab pos="13616226" algn="l"/>
                <a:tab pos="14372683" algn="l"/>
                <a:tab pos="15129140" algn="l"/>
                <a:tab pos="15885596" algn="l"/>
                <a:tab pos="16642053" algn="l"/>
                <a:tab pos="17398510" algn="l"/>
                <a:tab pos="18154967" algn="l"/>
                <a:tab pos="18911425" algn="l"/>
              </a:tabLst>
              <a:defRPr/>
            </a:pPr>
            <a:r>
              <a:rPr lang="en-US" sz="3200" dirty="0">
                <a:latin typeface="Arial" charset="0"/>
                <a:ea typeface="ＭＳ Ｐゴシック" pitchFamily="34" charset="-128"/>
              </a:rPr>
              <a:t>Developer Pain Points:</a:t>
            </a:r>
          </a:p>
          <a:p>
            <a:pPr marL="1035151" indent="-1030176">
              <a:lnSpc>
                <a:spcPct val="120000"/>
              </a:lnSpc>
              <a:spcBef>
                <a:spcPts val="1358"/>
              </a:spcBef>
              <a:tabLst>
                <a:tab pos="1035151" algn="l"/>
                <a:tab pos="1512914" algn="l"/>
                <a:tab pos="1990677" algn="l"/>
                <a:tab pos="2468439" algn="l"/>
                <a:tab pos="2946200" algn="l"/>
                <a:tab pos="3423963" algn="l"/>
                <a:tab pos="3901725" algn="l"/>
                <a:tab pos="4379488" algn="l"/>
                <a:tab pos="4857250" algn="l"/>
                <a:tab pos="5335011" algn="l"/>
                <a:tab pos="5812774" algn="l"/>
                <a:tab pos="6290538" algn="l"/>
                <a:tab pos="6768298" algn="l"/>
                <a:tab pos="7246061" algn="l"/>
                <a:tab pos="7723824" algn="l"/>
                <a:tab pos="8201586" algn="l"/>
                <a:tab pos="8679348" algn="l"/>
                <a:tab pos="9157111" algn="l"/>
                <a:tab pos="9634873" algn="l"/>
                <a:tab pos="10112635" algn="l"/>
                <a:tab pos="10590397" algn="l"/>
                <a:tab pos="11346854" algn="l"/>
                <a:tab pos="12103312" algn="l"/>
                <a:tab pos="12859768" algn="l"/>
                <a:tab pos="13616226" algn="l"/>
                <a:tab pos="14372683" algn="l"/>
                <a:tab pos="15129140" algn="l"/>
                <a:tab pos="15885596" algn="l"/>
                <a:tab pos="16642053" algn="l"/>
                <a:tab pos="17398510" algn="l"/>
                <a:tab pos="18154967" algn="l"/>
                <a:tab pos="18911425" algn="l"/>
              </a:tabLst>
              <a:defRPr/>
            </a:pPr>
            <a:r>
              <a:rPr lang="en-US" sz="3200" dirty="0">
                <a:cs typeface="Times New Roman" pitchFamily="16" charset="0"/>
              </a:rPr>
              <a:t>Current approach for outages places the onus on developers to write exception handling in every possible place.</a:t>
            </a:r>
          </a:p>
          <a:p>
            <a:pPr marL="1035151" indent="-1030176">
              <a:lnSpc>
                <a:spcPct val="120000"/>
              </a:lnSpc>
              <a:spcBef>
                <a:spcPts val="1358"/>
              </a:spcBef>
              <a:buClr>
                <a:srgbClr val="FF0000"/>
              </a:buClr>
              <a:buFont typeface="Arial" charset="0"/>
              <a:buChar char="•"/>
              <a:tabLst>
                <a:tab pos="1035151" algn="l"/>
                <a:tab pos="1512914" algn="l"/>
                <a:tab pos="1990677" algn="l"/>
                <a:tab pos="2468439" algn="l"/>
                <a:tab pos="2946200" algn="l"/>
                <a:tab pos="3423963" algn="l"/>
                <a:tab pos="3901725" algn="l"/>
                <a:tab pos="4379488" algn="l"/>
                <a:tab pos="4857250" algn="l"/>
                <a:tab pos="5335011" algn="l"/>
                <a:tab pos="5812774" algn="l"/>
                <a:tab pos="6290538" algn="l"/>
                <a:tab pos="6768298" algn="l"/>
                <a:tab pos="7246061" algn="l"/>
                <a:tab pos="7723824" algn="l"/>
                <a:tab pos="8201586" algn="l"/>
                <a:tab pos="8679348" algn="l"/>
                <a:tab pos="9157111" algn="l"/>
                <a:tab pos="9634873" algn="l"/>
                <a:tab pos="10112635" algn="l"/>
                <a:tab pos="10590397" algn="l"/>
                <a:tab pos="11346854" algn="l"/>
                <a:tab pos="12103312" algn="l"/>
                <a:tab pos="12859768" algn="l"/>
                <a:tab pos="13616226" algn="l"/>
                <a:tab pos="14372683" algn="l"/>
                <a:tab pos="15129140" algn="l"/>
                <a:tab pos="15885596" algn="l"/>
                <a:tab pos="16642053" algn="l"/>
                <a:tab pos="17398510" algn="l"/>
                <a:tab pos="18154967" algn="l"/>
                <a:tab pos="18911425" algn="l"/>
              </a:tabLst>
              <a:defRPr/>
            </a:pPr>
            <a:r>
              <a:rPr lang="en-US" sz="3200" dirty="0">
                <a:cs typeface="Times New Roman" pitchFamily="16" charset="0"/>
              </a:rPr>
              <a:t>Every code module needs exception code to know if transactions committed.</a:t>
            </a:r>
          </a:p>
          <a:p>
            <a:pPr marL="1035151" indent="-1030176" algn="just">
              <a:lnSpc>
                <a:spcPct val="120000"/>
              </a:lnSpc>
              <a:spcBef>
                <a:spcPts val="1358"/>
              </a:spcBef>
              <a:buClr>
                <a:srgbClr val="FF0000"/>
              </a:buClr>
              <a:buFont typeface="Arial" charset="0"/>
              <a:buChar char="•"/>
              <a:tabLst>
                <a:tab pos="1035151" algn="l"/>
                <a:tab pos="1512914" algn="l"/>
                <a:tab pos="1990677" algn="l"/>
                <a:tab pos="2468439" algn="l"/>
                <a:tab pos="2946200" algn="l"/>
                <a:tab pos="3423963" algn="l"/>
                <a:tab pos="3901725" algn="l"/>
                <a:tab pos="4379488" algn="l"/>
                <a:tab pos="4857250" algn="l"/>
                <a:tab pos="5335011" algn="l"/>
                <a:tab pos="5812774" algn="l"/>
                <a:tab pos="6290538" algn="l"/>
                <a:tab pos="6768298" algn="l"/>
                <a:tab pos="7246061" algn="l"/>
                <a:tab pos="7723824" algn="l"/>
                <a:tab pos="8201586" algn="l"/>
                <a:tab pos="8679348" algn="l"/>
                <a:tab pos="9157111" algn="l"/>
                <a:tab pos="9634873" algn="l"/>
                <a:tab pos="10112635" algn="l"/>
                <a:tab pos="10590397" algn="l"/>
                <a:tab pos="11346854" algn="l"/>
                <a:tab pos="12103312" algn="l"/>
                <a:tab pos="12859768" algn="l"/>
                <a:tab pos="13616226" algn="l"/>
                <a:tab pos="14372683" algn="l"/>
                <a:tab pos="15129140" algn="l"/>
                <a:tab pos="15885596" algn="l"/>
                <a:tab pos="16642053" algn="l"/>
                <a:tab pos="17398510" algn="l"/>
                <a:tab pos="18154967" algn="l"/>
                <a:tab pos="18911425" algn="l"/>
              </a:tabLst>
              <a:defRPr/>
            </a:pPr>
            <a:r>
              <a:rPr lang="en-US" sz="3200" dirty="0">
                <a:cs typeface="Times New Roman" pitchFamily="16" charset="0"/>
              </a:rPr>
              <a:t>Exception handling must work for all transaction sources. </a:t>
            </a:r>
          </a:p>
          <a:p>
            <a:pPr marL="1035151" indent="-1030176" algn="just">
              <a:lnSpc>
                <a:spcPct val="120000"/>
              </a:lnSpc>
              <a:spcBef>
                <a:spcPts val="1358"/>
              </a:spcBef>
              <a:buClr>
                <a:srgbClr val="FF0000"/>
              </a:buClr>
              <a:buFont typeface="Arial" charset="0"/>
              <a:buChar char="•"/>
              <a:tabLst>
                <a:tab pos="1035151" algn="l"/>
                <a:tab pos="1512914" algn="l"/>
                <a:tab pos="1990677" algn="l"/>
                <a:tab pos="2468439" algn="l"/>
                <a:tab pos="2946200" algn="l"/>
                <a:tab pos="3423963" algn="l"/>
                <a:tab pos="3901725" algn="l"/>
                <a:tab pos="4379488" algn="l"/>
                <a:tab pos="4857250" algn="l"/>
                <a:tab pos="5335011" algn="l"/>
                <a:tab pos="5812774" algn="l"/>
                <a:tab pos="6290538" algn="l"/>
                <a:tab pos="6768298" algn="l"/>
                <a:tab pos="7246061" algn="l"/>
                <a:tab pos="7723824" algn="l"/>
                <a:tab pos="8201586" algn="l"/>
                <a:tab pos="8679348" algn="l"/>
                <a:tab pos="9157111" algn="l"/>
                <a:tab pos="9634873" algn="l"/>
                <a:tab pos="10112635" algn="l"/>
                <a:tab pos="10590397" algn="l"/>
                <a:tab pos="11346854" algn="l"/>
                <a:tab pos="12103312" algn="l"/>
                <a:tab pos="12859768" algn="l"/>
                <a:tab pos="13616226" algn="l"/>
                <a:tab pos="14372683" algn="l"/>
                <a:tab pos="15129140" algn="l"/>
                <a:tab pos="15885596" algn="l"/>
                <a:tab pos="16642053" algn="l"/>
                <a:tab pos="17398510" algn="l"/>
                <a:tab pos="18154967" algn="l"/>
                <a:tab pos="18911425" algn="l"/>
              </a:tabLst>
              <a:defRPr/>
            </a:pPr>
            <a:r>
              <a:rPr lang="en-US" sz="3200" dirty="0">
                <a:cs typeface="Times New Roman" pitchFamily="16" charset="0"/>
              </a:rPr>
              <a:t>Rebuilding non-transactional state is near impossible for an application that is modifying state at runtime.</a:t>
            </a:r>
          </a:p>
          <a:p>
            <a:pPr>
              <a:defRPr/>
            </a:pPr>
            <a:endParaRPr lang="en-US" dirty="0" smtClean="0">
              <a:latin typeface="Arial" charset="0"/>
              <a:ea typeface="ＭＳ Ｐゴシック" pitchFamily="34" charset="-128"/>
            </a:endParaRPr>
          </a:p>
          <a:p>
            <a:pPr>
              <a:defRPr/>
            </a:pPr>
            <a:endParaRPr lang="en-US" dirty="0" smtClean="0">
              <a:latin typeface="Arial" charset="0"/>
              <a:ea typeface="ＭＳ Ｐゴシック" pitchFamily="34" charset="-128"/>
            </a:endParaRPr>
          </a:p>
          <a:p>
            <a:pPr>
              <a:defRPr/>
            </a:pPr>
            <a:endParaRPr lang="en-US" dirty="0"/>
          </a:p>
        </p:txBody>
      </p:sp>
      <p:sp>
        <p:nvSpPr>
          <p:cNvPr id="45060" name="Slide Number Placeholder 3"/>
          <p:cNvSpPr>
            <a:spLocks noGrp="1"/>
          </p:cNvSpPr>
          <p:nvPr>
            <p:ph type="sldNum" sz="quarter"/>
          </p:nvPr>
        </p:nvSpPr>
        <p:spPr>
          <a:noFill/>
        </p:spPr>
        <p:txBody>
          <a:bodyPr/>
          <a:lstStyle/>
          <a:p>
            <a:pPr eaLnBrk="0"/>
            <a:fld id="{3FFD1ADC-7049-45DC-ADFB-75A8F287F47E}" type="slidenum">
              <a:rPr lang="en-US" smtClean="0">
                <a:solidFill>
                  <a:schemeClr val="tx1"/>
                </a:solidFill>
                <a:latin typeface="Times" pitchFamily="18" charset="0"/>
                <a:ea typeface="ＭＳ Ｐゴシック" pitchFamily="34" charset="-128"/>
              </a:rPr>
              <a:pPr eaLnBrk="0"/>
              <a:t>8</a:t>
            </a:fld>
            <a:endParaRPr lang="en-US" dirty="0" smtClean="0">
              <a:solidFill>
                <a:schemeClr val="tx1"/>
              </a:solidFill>
              <a:latin typeface="Times" pitchFamily="18" charset="0"/>
              <a:ea typeface="ＭＳ Ｐゴシック"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ln/>
        </p:spPr>
        <p:txBody>
          <a:bodyPr/>
          <a:lstStyle/>
          <a:p>
            <a:r>
              <a:rPr lang="en-US" sz="1000" dirty="0" smtClean="0">
                <a:latin typeface="Arial" pitchFamily="34" charset="0"/>
                <a:ea typeface="MS PGothic" pitchFamily="34" charset="-128"/>
              </a:rPr>
              <a:t>Let me introduce you to  Transaction Guard and Application Continuity. </a:t>
            </a:r>
          </a:p>
          <a:p>
            <a:endParaRPr lang="ru-RU" sz="1000" dirty="0" smtClean="0">
              <a:latin typeface="Arial" pitchFamily="34" charset="0"/>
              <a:ea typeface="MS PGothic" pitchFamily="34" charset="-128"/>
            </a:endParaRPr>
          </a:p>
          <a:p>
            <a:r>
              <a:rPr lang="en-US" sz="1000" dirty="0" smtClean="0">
                <a:latin typeface="Arial" pitchFamily="34" charset="0"/>
                <a:ea typeface="MS PGothic" pitchFamily="34" charset="-128"/>
              </a:rPr>
              <a:t>TG </a:t>
            </a:r>
            <a:r>
              <a:rPr lang="ru-RU" sz="1000" dirty="0" smtClean="0">
                <a:latin typeface="Arial" pitchFamily="34" charset="0"/>
                <a:ea typeface="MS PGothic" pitchFamily="34" charset="-128"/>
              </a:rPr>
              <a:t>– это </a:t>
            </a:r>
            <a:r>
              <a:rPr lang="en-US" sz="1000" dirty="0" smtClean="0">
                <a:latin typeface="Arial" pitchFamily="34" charset="0"/>
                <a:ea typeface="MS PGothic" pitchFamily="34" charset="-128"/>
              </a:rPr>
              <a:t>API,</a:t>
            </a:r>
            <a:r>
              <a:rPr lang="en-US" sz="1000" baseline="0" dirty="0" smtClean="0">
                <a:latin typeface="Arial" pitchFamily="34" charset="0"/>
                <a:ea typeface="MS PGothic" pitchFamily="34" charset="-128"/>
              </a:rPr>
              <a:t> </a:t>
            </a:r>
            <a:r>
              <a:rPr lang="ru-RU" sz="1000" baseline="0" dirty="0" smtClean="0">
                <a:latin typeface="Arial" pitchFamily="34" charset="0"/>
                <a:ea typeface="MS PGothic" pitchFamily="34" charset="-128"/>
              </a:rPr>
              <a:t>которое использует приложение в случае обработки ошибки. С </a:t>
            </a:r>
            <a:r>
              <a:rPr lang="en-US" sz="1000" baseline="0" dirty="0" smtClean="0">
                <a:latin typeface="Arial" pitchFamily="34" charset="0"/>
                <a:ea typeface="MS PGothic" pitchFamily="34" charset="-128"/>
              </a:rPr>
              <a:t>TG</a:t>
            </a:r>
            <a:r>
              <a:rPr lang="ru-RU" sz="1000" baseline="0" dirty="0" smtClean="0">
                <a:latin typeface="Arial" pitchFamily="34" charset="0"/>
                <a:ea typeface="MS PGothic" pitchFamily="34" charset="-128"/>
              </a:rPr>
              <a:t> приложение возвращает пользователю информацию была ли зафиксирована только что выполненная транзакция или нет. Это позволит минимирировать случаи когда у пользователя появляется окно повторного ввода данных и т.п., что увеличивает в свою очередь количество обращений в техническую поддержку. Пользователь може самостоятельно узнать, достигнута его цель или нет.</a:t>
            </a:r>
            <a:endParaRPr lang="en-US" sz="1000" dirty="0" smtClean="0">
              <a:latin typeface="Arial" pitchFamily="34" charset="0"/>
              <a:ea typeface="MS PGothic" pitchFamily="34" charset="-128"/>
            </a:endParaRPr>
          </a:p>
          <a:p>
            <a:r>
              <a:rPr lang="en-US" sz="1000" dirty="0" smtClean="0">
                <a:latin typeface="Arial" pitchFamily="34" charset="0"/>
                <a:ea typeface="MS PGothic" pitchFamily="34" charset="-128"/>
              </a:rPr>
              <a:t>Transaction Guard is an API that applications use in their error handling. With Transaction Guard, the end user experience can be improved dramatically by the application returning to the user whether the transaction just submitted committed or not. This can minimize messages at the users screen such as do not resubmit, do not reload your screen, call customer support.  Users can know that their purchase was processed or not.</a:t>
            </a:r>
          </a:p>
          <a:p>
            <a:endParaRPr lang="ru-RU" sz="1000" dirty="0" smtClean="0">
              <a:latin typeface="Arial" pitchFamily="34" charset="0"/>
              <a:ea typeface="MS PGothic" pitchFamily="34" charset="-128"/>
            </a:endParaRPr>
          </a:p>
          <a:p>
            <a:r>
              <a:rPr lang="en-US" sz="1000" dirty="0" smtClean="0">
                <a:latin typeface="Arial" pitchFamily="34" charset="0"/>
                <a:ea typeface="MS PGothic" pitchFamily="34" charset="-128"/>
              </a:rPr>
              <a:t>AC – </a:t>
            </a:r>
            <a:r>
              <a:rPr lang="ru-RU" sz="1000" dirty="0" smtClean="0">
                <a:latin typeface="Arial" pitchFamily="34" charset="0"/>
                <a:ea typeface="MS PGothic" pitchFamily="34" charset="-128"/>
              </a:rPr>
              <a:t>это возможность повторять</a:t>
            </a:r>
            <a:r>
              <a:rPr lang="ru-RU" sz="1000" baseline="0" dirty="0" smtClean="0">
                <a:latin typeface="Arial" pitchFamily="34" charset="0"/>
                <a:ea typeface="MS PGothic" pitchFamily="34" charset="-128"/>
              </a:rPr>
              <a:t> операцию пользователя приложения. </a:t>
            </a:r>
            <a:r>
              <a:rPr lang="en-US" sz="1000" baseline="0" dirty="0" smtClean="0">
                <a:latin typeface="Arial" pitchFamily="34" charset="0"/>
                <a:ea typeface="MS PGothic" pitchFamily="34" charset="-128"/>
              </a:rPr>
              <a:t>AC </a:t>
            </a:r>
            <a:r>
              <a:rPr lang="ru-RU" sz="1000" baseline="0" dirty="0" smtClean="0">
                <a:latin typeface="Arial" pitchFamily="34" charset="0"/>
                <a:ea typeface="MS PGothic" pitchFamily="34" charset="-128"/>
              </a:rPr>
              <a:t> пытается повторить транзакцию или её часть основываясь на обращении приложения к БД. Выполняется повтор действий после Ошибки, которая сделала сессию БД недоступной приложению.</a:t>
            </a:r>
            <a:endParaRPr lang="en-US" sz="1000" dirty="0" smtClean="0">
              <a:latin typeface="Arial" pitchFamily="34" charset="0"/>
              <a:ea typeface="MS PGothic" pitchFamily="34" charset="-128"/>
            </a:endParaRPr>
          </a:p>
          <a:p>
            <a:r>
              <a:rPr lang="en-US" sz="1000" dirty="0" smtClean="0">
                <a:latin typeface="Arial" pitchFamily="34" charset="0"/>
                <a:ea typeface="MS PGothic" pitchFamily="34" charset="-128"/>
              </a:rPr>
              <a:t>Application Continuity is a feature that masks recoverable outages from end users and applications.  Application Continuity attempts to replay the transactional and non-transactional work, in a non-disruptive manner based on a request against the database. The replay is issued after a recoverable error has occurred that makes the database session unavailable for the application to continue from where it had received an error. </a:t>
            </a:r>
          </a:p>
          <a:p>
            <a:r>
              <a:rPr lang="en-US" sz="1000" dirty="0" smtClean="0">
                <a:latin typeface="Arial" pitchFamily="34" charset="0"/>
                <a:ea typeface="MS PGothic" pitchFamily="34" charset="-128"/>
              </a:rPr>
              <a:t>Application Continuity improves the end-user experience because it masks many planned and unplanned outages. The application’s error handling should be invoked less often.   When replay is successful, the outage appears to the end user as if the execution was  slightly delayed. </a:t>
            </a:r>
          </a:p>
          <a:p>
            <a:endParaRPr lang="en-US" sz="1000" dirty="0" smtClean="0">
              <a:latin typeface="Arial" pitchFamily="34" charset="0"/>
              <a:ea typeface="MS PGothic" pitchFamily="34" charset="-128"/>
            </a:endParaRPr>
          </a:p>
          <a:p>
            <a:r>
              <a:rPr lang="en-US" sz="1000" dirty="0" smtClean="0">
                <a:latin typeface="Arial" pitchFamily="34" charset="0"/>
                <a:ea typeface="MS PGothic" pitchFamily="34" charset="-128"/>
              </a:rPr>
              <a:t>Some terms:</a:t>
            </a:r>
          </a:p>
          <a:p>
            <a:endParaRPr lang="en-US" sz="1000" dirty="0" smtClean="0">
              <a:latin typeface="Arial" pitchFamily="34" charset="0"/>
              <a:ea typeface="MS PGothic" pitchFamily="34" charset="-128"/>
            </a:endParaRPr>
          </a:p>
          <a:p>
            <a:r>
              <a:rPr lang="en-US" sz="1000" dirty="0" smtClean="0">
                <a:latin typeface="Arial" pitchFamily="34" charset="0"/>
                <a:ea typeface="MS PGothic" pitchFamily="34" charset="-128"/>
              </a:rPr>
              <a:t>Here are some terms and concepts to understand in order to use Application Continuity or Transaction Guard:</a:t>
            </a:r>
          </a:p>
          <a:p>
            <a:endParaRPr lang="en-US" sz="1000" dirty="0" smtClean="0">
              <a:latin typeface="Arial" pitchFamily="34" charset="0"/>
              <a:ea typeface="MS PGothic" pitchFamily="34" charset="-128"/>
            </a:endParaRPr>
          </a:p>
          <a:p>
            <a:r>
              <a:rPr lang="en-US" sz="1000" dirty="0" smtClean="0">
                <a:latin typeface="Arial" pitchFamily="34" charset="0"/>
                <a:ea typeface="MS PGothic" pitchFamily="34" charset="-128"/>
              </a:rPr>
              <a:t>Database Request</a:t>
            </a:r>
          </a:p>
          <a:p>
            <a:r>
              <a:rPr lang="en-US" sz="1000" dirty="0" smtClean="0">
                <a:latin typeface="Arial" pitchFamily="34" charset="0"/>
                <a:ea typeface="MS PGothic" pitchFamily="34" charset="-128"/>
              </a:rPr>
              <a:t>A database request is a unit of work submitted from the application. It typically corresponds to the SQL and PL/SQL, and local calls and database RPC calls, of a single web request on a single database connection. It is generally demarcated by the calls made to check-out and check-in the database connection from a connection pool. For recoverable errors, Application Continuity reestablishes the database session and repeats the database request safely.</a:t>
            </a:r>
          </a:p>
          <a:p>
            <a:endParaRPr lang="en-US" sz="1000" dirty="0" smtClean="0">
              <a:latin typeface="Arial" pitchFamily="34" charset="0"/>
              <a:ea typeface="MS PGothic" pitchFamily="34" charset="-128"/>
            </a:endParaRPr>
          </a:p>
          <a:p>
            <a:r>
              <a:rPr lang="en-US" sz="1000" dirty="0" smtClean="0">
                <a:latin typeface="Arial" pitchFamily="34" charset="0"/>
                <a:ea typeface="MS PGothic" pitchFamily="34" charset="-128"/>
              </a:rPr>
              <a:t>Recoverable Error (enhanced) A recoverable error is an error that arises due to an external system failure, independent of the application session logic that is executing. Recoverable errors occur following planned and unplanned outages of foregrounds, networks, nodes, storage, and databases. The application receives an error code that can leave the application not knowing the status of the last operation submitted. Recoverable errors have been enhanced in Database 12c, to include more errors and now includes a public API for OCI. Applications should no longer list error numbers in their code.</a:t>
            </a:r>
          </a:p>
          <a:p>
            <a:endParaRPr lang="en-US" sz="1000" dirty="0" smtClean="0">
              <a:latin typeface="Arial" pitchFamily="34" charset="0"/>
              <a:ea typeface="MS PGothic" pitchFamily="34" charset="-128"/>
            </a:endParaRPr>
          </a:p>
          <a:p>
            <a:r>
              <a:rPr lang="en-US" sz="1000" dirty="0" smtClean="0">
                <a:latin typeface="Arial" pitchFamily="34" charset="0"/>
                <a:ea typeface="MS PGothic" pitchFamily="34" charset="-128"/>
              </a:rPr>
              <a:t>Reliable Commit Outcome</a:t>
            </a:r>
          </a:p>
          <a:p>
            <a:r>
              <a:rPr lang="en-US" sz="1000" dirty="0" smtClean="0">
                <a:latin typeface="Arial" pitchFamily="34" charset="0"/>
                <a:ea typeface="MS PGothic" pitchFamily="34" charset="-128"/>
              </a:rPr>
              <a:t>In Oracle, a transaction is committed by updating its entry in the transaction table. Oracle generates a redo-log record corresponding to this update and writes out this redo-log record.  Once this redo-log record is written out to the redo log on disk, the transaction is deemed committed at the database. From the client perspective, the transaction is committed when an ORACLE message (termed Commit Outcome), generated after that redo is written, is received by the client. However, the COMMIT message is not durable. Transaction Guard obtains the Commit Outcome reliably when it has been lost following a recoverable error. </a:t>
            </a:r>
          </a:p>
          <a:p>
            <a:endParaRPr lang="en-US" sz="1000" dirty="0" smtClean="0">
              <a:latin typeface="Arial" pitchFamily="34" charset="0"/>
              <a:ea typeface="MS PGothic" pitchFamily="34" charset="-128"/>
            </a:endParaRPr>
          </a:p>
          <a:p>
            <a:r>
              <a:rPr lang="en-US" sz="1000" dirty="0" smtClean="0">
                <a:latin typeface="Arial" pitchFamily="34" charset="0"/>
                <a:ea typeface="MS PGothic" pitchFamily="34" charset="-128"/>
              </a:rPr>
              <a:t>Mutable Functions</a:t>
            </a:r>
          </a:p>
          <a:p>
            <a:r>
              <a:rPr lang="en-US" sz="1000" dirty="0" smtClean="0">
                <a:latin typeface="Arial" pitchFamily="34" charset="0"/>
                <a:ea typeface="MS PGothic" pitchFamily="34" charset="-128"/>
              </a:rPr>
              <a:t>Mutable functions are functions that can change their results each time that they are called. Mutable functions can cause replay to be rejected because the results visible to the application change at replay. Consider </a:t>
            </a:r>
            <a:r>
              <a:rPr lang="en-US" sz="1000" dirty="0" err="1" smtClean="0">
                <a:latin typeface="Arial" pitchFamily="34" charset="0"/>
                <a:ea typeface="MS PGothic" pitchFamily="34" charset="-128"/>
              </a:rPr>
              <a:t>sequence.NEXTVAL</a:t>
            </a:r>
            <a:r>
              <a:rPr lang="en-US" sz="1000" dirty="0" smtClean="0">
                <a:latin typeface="Arial" pitchFamily="34" charset="0"/>
                <a:ea typeface="MS PGothic" pitchFamily="34" charset="-128"/>
              </a:rPr>
              <a:t> that is often used in key values. If a primary key is built with a sequence value and this is later used in later foreign keys, or other binds, at replay the same function result must be returned if the application could be using it.</a:t>
            </a:r>
          </a:p>
          <a:p>
            <a:endParaRPr lang="en-US" sz="1000" dirty="0" smtClean="0">
              <a:latin typeface="Arial" pitchFamily="34" charset="0"/>
              <a:ea typeface="MS PGothic" pitchFamily="34" charset="-128"/>
            </a:endParaRPr>
          </a:p>
          <a:p>
            <a:r>
              <a:rPr lang="en-US" sz="1000" dirty="0" smtClean="0">
                <a:latin typeface="Arial" pitchFamily="34" charset="0"/>
                <a:ea typeface="MS PGothic" pitchFamily="34" charset="-128"/>
              </a:rPr>
              <a:t>Application Continuity provides mutable object value replacement at replay for granted Oracle function calls to provide opaque bind-variable consistency. If the call uses database functions that are mutable, including </a:t>
            </a:r>
            <a:r>
              <a:rPr lang="en-US" sz="1000" dirty="0" err="1" smtClean="0">
                <a:latin typeface="Arial" pitchFamily="34" charset="0"/>
                <a:ea typeface="MS PGothic" pitchFamily="34" charset="-128"/>
              </a:rPr>
              <a:t>sequence.NEXTVAL</a:t>
            </a:r>
            <a:r>
              <a:rPr lang="en-US" sz="1000" dirty="0" smtClean="0">
                <a:latin typeface="Arial" pitchFamily="34" charset="0"/>
                <a:ea typeface="MS PGothic" pitchFamily="34" charset="-128"/>
              </a:rPr>
              <a:t>, SYSDATE, SYSTIMESTAMP, and SYSGUID, then, the original values returned from the function execution are saved and are reapplied at replay. If an application decides to not grant </a:t>
            </a:r>
            <a:r>
              <a:rPr lang="en-US" sz="1000" dirty="0" err="1" smtClean="0">
                <a:latin typeface="Arial" pitchFamily="34" charset="0"/>
                <a:ea typeface="MS PGothic" pitchFamily="34" charset="-128"/>
              </a:rPr>
              <a:t>mutables</a:t>
            </a:r>
            <a:r>
              <a:rPr lang="en-US" sz="1000" dirty="0" smtClean="0">
                <a:latin typeface="Arial" pitchFamily="34" charset="0"/>
                <a:ea typeface="MS PGothic" pitchFamily="34" charset="-128"/>
              </a:rPr>
              <a:t>, and results are returned to the client, replay for these requests may be rejected. </a:t>
            </a:r>
          </a:p>
          <a:p>
            <a:endParaRPr lang="en-US" sz="1000" dirty="0" smtClean="0">
              <a:latin typeface="Arial" pitchFamily="34" charset="0"/>
              <a:ea typeface="MS PGothic" pitchFamily="34" charset="-128"/>
            </a:endParaRPr>
          </a:p>
          <a:p>
            <a:r>
              <a:rPr lang="en-US" sz="1000" dirty="0" smtClean="0">
                <a:latin typeface="Arial" pitchFamily="34" charset="0"/>
                <a:ea typeface="MS PGothic" pitchFamily="34" charset="-128"/>
              </a:rPr>
              <a:t>Session state consistency</a:t>
            </a:r>
          </a:p>
          <a:p>
            <a:r>
              <a:rPr lang="en-US" sz="1000" dirty="0" smtClean="0">
                <a:latin typeface="Arial" pitchFamily="34" charset="0"/>
                <a:ea typeface="MS PGothic" pitchFamily="34" charset="-128"/>
              </a:rPr>
              <a:t>Non-transactional state is state such as NLS settings, cursors, events, and global PL/SQL package state.  After a COMMIT statement has been executed, if state was changed in that transaction, it is not possible to replay the transaction to reestablish that state if the session is lost. When configuring Application Continuity, almost all applications should use the default mode DYNAMIC. In DYNAMIC mode, replay is disable from COMMIT until the end of the request. This is not a problem for most applications as almost all requests have zero or one commit, and commit is most often the last statement in a database request.</a:t>
            </a:r>
          </a:p>
          <a:p>
            <a:endParaRPr lang="en-US" dirty="0" smtClean="0">
              <a:latin typeface="Arial" pitchFamily="34" charset="0"/>
              <a:ea typeface="MS PGothic"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a:xfrm>
            <a:off x="1317020" y="3325863"/>
            <a:ext cx="7235121" cy="3054141"/>
          </a:xfrm>
        </p:spPr>
        <p:txBody>
          <a:bodyPr>
            <a:normAutofit fontScale="25000" lnSpcReduction="20000"/>
          </a:bodyPr>
          <a:lstStyle/>
          <a:p>
            <a:pPr marL="597256" indent="-592279">
              <a:lnSpc>
                <a:spcPct val="120000"/>
              </a:lnSpc>
              <a:spcBef>
                <a:spcPts val="1542"/>
              </a:spcBef>
              <a:tabLst>
                <a:tab pos="597256" algn="l"/>
                <a:tab pos="1075061" algn="l"/>
                <a:tab pos="1552866" algn="l"/>
                <a:tab pos="2030671" algn="l"/>
                <a:tab pos="2508476" algn="l"/>
                <a:tab pos="2986281" algn="l"/>
                <a:tab pos="3464084" algn="l"/>
                <a:tab pos="3941889" algn="l"/>
                <a:tab pos="4419694" algn="l"/>
                <a:tab pos="4897500" algn="l"/>
                <a:tab pos="5375305" algn="l"/>
                <a:tab pos="5853110" algn="l"/>
                <a:tab pos="6330915" algn="l"/>
                <a:tab pos="6808720" algn="l"/>
                <a:tab pos="7286524" algn="l"/>
                <a:tab pos="7764329" algn="l"/>
                <a:tab pos="8242134" algn="l"/>
                <a:tab pos="8719939" algn="l"/>
                <a:tab pos="9197743" algn="l"/>
                <a:tab pos="9675548" algn="l"/>
                <a:tab pos="10153353" algn="l"/>
                <a:tab pos="10591341" algn="l"/>
                <a:tab pos="11347865" algn="l"/>
                <a:tab pos="12104390" algn="l"/>
                <a:tab pos="12860914" algn="l"/>
                <a:tab pos="13617439" algn="l"/>
                <a:tab pos="14373963" algn="l"/>
                <a:tab pos="15130488" algn="l"/>
                <a:tab pos="15887011" algn="l"/>
                <a:tab pos="16643536" algn="l"/>
                <a:tab pos="17400060" algn="l"/>
                <a:tab pos="18156585" algn="l"/>
              </a:tabLst>
              <a:defRPr/>
            </a:pPr>
            <a:r>
              <a:rPr lang="ru-RU" sz="1000" dirty="0" smtClean="0">
                <a:solidFill>
                  <a:schemeClr val="tx2"/>
                </a:solidFill>
                <a:latin typeface="Arial" pitchFamily="34" charset="0"/>
                <a:ea typeface="MS PGothic" pitchFamily="32" charset="-128"/>
                <a:cs typeface="Arial" pitchFamily="34" charset="0"/>
              </a:rPr>
              <a:t>идемпотентность означает свойство объекта, которое проявляется в том, что повторное действие над объектом не изменяет его.</a:t>
            </a:r>
            <a:endParaRPr lang="en-US" sz="1000" dirty="0" smtClean="0">
              <a:solidFill>
                <a:schemeClr val="tx2"/>
              </a:solidFill>
              <a:latin typeface="Arial" pitchFamily="34" charset="0"/>
              <a:ea typeface="MS PGothic" pitchFamily="32" charset="-128"/>
              <a:cs typeface="Arial" pitchFamily="34" charset="0"/>
            </a:endParaRPr>
          </a:p>
          <a:p>
            <a:pPr marL="597256" indent="-592279">
              <a:lnSpc>
                <a:spcPct val="120000"/>
              </a:lnSpc>
              <a:spcBef>
                <a:spcPts val="1542"/>
              </a:spcBef>
              <a:tabLst>
                <a:tab pos="597256" algn="l"/>
                <a:tab pos="1075061" algn="l"/>
                <a:tab pos="1552866" algn="l"/>
                <a:tab pos="2030671" algn="l"/>
                <a:tab pos="2508476" algn="l"/>
                <a:tab pos="2986281" algn="l"/>
                <a:tab pos="3464084" algn="l"/>
                <a:tab pos="3941889" algn="l"/>
                <a:tab pos="4419694" algn="l"/>
                <a:tab pos="4897500" algn="l"/>
                <a:tab pos="5375305" algn="l"/>
                <a:tab pos="5853110" algn="l"/>
                <a:tab pos="6330915" algn="l"/>
                <a:tab pos="6808720" algn="l"/>
                <a:tab pos="7286524" algn="l"/>
                <a:tab pos="7764329" algn="l"/>
                <a:tab pos="8242134" algn="l"/>
                <a:tab pos="8719939" algn="l"/>
                <a:tab pos="9197743" algn="l"/>
                <a:tab pos="9675548" algn="l"/>
                <a:tab pos="10153353" algn="l"/>
                <a:tab pos="10591341" algn="l"/>
                <a:tab pos="11347865" algn="l"/>
                <a:tab pos="12104390" algn="l"/>
                <a:tab pos="12860914" algn="l"/>
                <a:tab pos="13617439" algn="l"/>
                <a:tab pos="14373963" algn="l"/>
                <a:tab pos="15130488" algn="l"/>
                <a:tab pos="15887011" algn="l"/>
                <a:tab pos="16643536" algn="l"/>
                <a:tab pos="17400060" algn="l"/>
                <a:tab pos="18156585" algn="l"/>
              </a:tabLst>
              <a:defRPr/>
            </a:pPr>
            <a:endParaRPr lang="en-US" sz="1000" dirty="0" smtClean="0">
              <a:solidFill>
                <a:schemeClr val="tx2"/>
              </a:solidFill>
              <a:latin typeface="Arial" pitchFamily="34" charset="0"/>
              <a:ea typeface="MS PGothic" pitchFamily="32" charset="-128"/>
              <a:cs typeface="Arial" pitchFamily="34" charset="0"/>
            </a:endParaRPr>
          </a:p>
          <a:p>
            <a:pPr marL="597256" indent="-592279">
              <a:lnSpc>
                <a:spcPct val="120000"/>
              </a:lnSpc>
              <a:spcBef>
                <a:spcPts val="1542"/>
              </a:spcBef>
              <a:tabLst>
                <a:tab pos="597256" algn="l"/>
                <a:tab pos="1075061" algn="l"/>
                <a:tab pos="1552866" algn="l"/>
                <a:tab pos="2030671" algn="l"/>
                <a:tab pos="2508476" algn="l"/>
                <a:tab pos="2986281" algn="l"/>
                <a:tab pos="3464084" algn="l"/>
                <a:tab pos="3941889" algn="l"/>
                <a:tab pos="4419694" algn="l"/>
                <a:tab pos="4897500" algn="l"/>
                <a:tab pos="5375305" algn="l"/>
                <a:tab pos="5853110" algn="l"/>
                <a:tab pos="6330915" algn="l"/>
                <a:tab pos="6808720" algn="l"/>
                <a:tab pos="7286524" algn="l"/>
                <a:tab pos="7764329" algn="l"/>
                <a:tab pos="8242134" algn="l"/>
                <a:tab pos="8719939" algn="l"/>
                <a:tab pos="9197743" algn="l"/>
                <a:tab pos="9675548" algn="l"/>
                <a:tab pos="10153353" algn="l"/>
                <a:tab pos="10591341" algn="l"/>
                <a:tab pos="11347865" algn="l"/>
                <a:tab pos="12104390" algn="l"/>
                <a:tab pos="12860914" algn="l"/>
                <a:tab pos="13617439" algn="l"/>
                <a:tab pos="14373963" algn="l"/>
                <a:tab pos="15130488" algn="l"/>
                <a:tab pos="15887011" algn="l"/>
                <a:tab pos="16643536" algn="l"/>
                <a:tab pos="17400060" algn="l"/>
                <a:tab pos="18156585" algn="l"/>
              </a:tabLst>
              <a:defRPr/>
            </a:pPr>
            <a:r>
              <a:rPr lang="en-US" sz="1000" dirty="0" smtClean="0">
                <a:solidFill>
                  <a:schemeClr val="tx2"/>
                </a:solidFill>
                <a:latin typeface="Arial" pitchFamily="34" charset="0"/>
                <a:ea typeface="MS PGothic" pitchFamily="32" charset="-128"/>
                <a:cs typeface="Arial" pitchFamily="34" charset="0"/>
              </a:rPr>
              <a:t>Transaction Guard is a reliable protocol and API that applications use to provide to provide a reliable commit outcome. The API is embedded in error handling and should be called following recoverable errors.  The outcome indicates whether or not the last transaction was committed and completed.  Once the commit outcome is returned to the application, this outcome persists. That is, if Transaction Guard returns committed or uncommitted the status stays this way.  This enables the application or user to make a next stable decision.</a:t>
            </a:r>
          </a:p>
          <a:p>
            <a:pPr marL="597256" indent="-592279">
              <a:lnSpc>
                <a:spcPct val="120000"/>
              </a:lnSpc>
              <a:spcBef>
                <a:spcPts val="1542"/>
              </a:spcBef>
              <a:tabLst>
                <a:tab pos="597256" algn="l"/>
                <a:tab pos="1075061" algn="l"/>
                <a:tab pos="1552866" algn="l"/>
                <a:tab pos="2030671" algn="l"/>
                <a:tab pos="2508476" algn="l"/>
                <a:tab pos="2986281" algn="l"/>
                <a:tab pos="3464084" algn="l"/>
                <a:tab pos="3941889" algn="l"/>
                <a:tab pos="4419694" algn="l"/>
                <a:tab pos="4897500" algn="l"/>
                <a:tab pos="5375305" algn="l"/>
                <a:tab pos="5853110" algn="l"/>
                <a:tab pos="6330915" algn="l"/>
                <a:tab pos="6808720" algn="l"/>
                <a:tab pos="7286524" algn="l"/>
                <a:tab pos="7764329" algn="l"/>
                <a:tab pos="8242134" algn="l"/>
                <a:tab pos="8719939" algn="l"/>
                <a:tab pos="9197743" algn="l"/>
                <a:tab pos="9675548" algn="l"/>
                <a:tab pos="10153353" algn="l"/>
                <a:tab pos="10591341" algn="l"/>
                <a:tab pos="11347865" algn="l"/>
                <a:tab pos="12104390" algn="l"/>
                <a:tab pos="12860914" algn="l"/>
                <a:tab pos="13617439" algn="l"/>
                <a:tab pos="14373963" algn="l"/>
                <a:tab pos="15130488" algn="l"/>
                <a:tab pos="15887011" algn="l"/>
                <a:tab pos="16643536" algn="l"/>
                <a:tab pos="17400060" algn="l"/>
                <a:tab pos="18156585" algn="l"/>
              </a:tabLst>
              <a:defRPr/>
            </a:pPr>
            <a:endParaRPr lang="en-US" sz="1000" dirty="0" smtClean="0">
              <a:solidFill>
                <a:schemeClr val="tx2"/>
              </a:solidFill>
              <a:latin typeface="Arial" pitchFamily="34" charset="0"/>
              <a:ea typeface="MS PGothic" pitchFamily="32" charset="-128"/>
              <a:cs typeface="Arial" pitchFamily="34" charset="0"/>
            </a:endParaRPr>
          </a:p>
          <a:p>
            <a:pPr marL="597256" indent="-592279">
              <a:lnSpc>
                <a:spcPct val="120000"/>
              </a:lnSpc>
              <a:spcBef>
                <a:spcPts val="1542"/>
              </a:spcBef>
              <a:tabLst>
                <a:tab pos="597256" algn="l"/>
                <a:tab pos="1075061" algn="l"/>
                <a:tab pos="1552866" algn="l"/>
                <a:tab pos="2030671" algn="l"/>
                <a:tab pos="2508476" algn="l"/>
                <a:tab pos="2986281" algn="l"/>
                <a:tab pos="3464084" algn="l"/>
                <a:tab pos="3941889" algn="l"/>
                <a:tab pos="4419694" algn="l"/>
                <a:tab pos="4897500" algn="l"/>
                <a:tab pos="5375305" algn="l"/>
                <a:tab pos="5853110" algn="l"/>
                <a:tab pos="6330915" algn="l"/>
                <a:tab pos="6808720" algn="l"/>
                <a:tab pos="7286524" algn="l"/>
                <a:tab pos="7764329" algn="l"/>
                <a:tab pos="8242134" algn="l"/>
                <a:tab pos="8719939" algn="l"/>
                <a:tab pos="9197743" algn="l"/>
                <a:tab pos="9675548" algn="l"/>
                <a:tab pos="10153353" algn="l"/>
                <a:tab pos="10591341" algn="l"/>
                <a:tab pos="11347865" algn="l"/>
                <a:tab pos="12104390" algn="l"/>
                <a:tab pos="12860914" algn="l"/>
                <a:tab pos="13617439" algn="l"/>
                <a:tab pos="14373963" algn="l"/>
                <a:tab pos="15130488" algn="l"/>
                <a:tab pos="15887011" algn="l"/>
                <a:tab pos="16643536" algn="l"/>
                <a:tab pos="17400060" algn="l"/>
                <a:tab pos="18156585" algn="l"/>
              </a:tabLst>
              <a:defRPr/>
            </a:pPr>
            <a:r>
              <a:rPr lang="en-US" sz="1000" dirty="0" smtClean="0">
                <a:solidFill>
                  <a:schemeClr val="tx2"/>
                </a:solidFill>
                <a:latin typeface="Arial" pitchFamily="34" charset="0"/>
                <a:ea typeface="MS PGothic" pitchFamily="32" charset="-128"/>
                <a:cs typeface="Arial" pitchFamily="34" charset="0"/>
              </a:rPr>
              <a:t>Why use Transaction Guard ?</a:t>
            </a:r>
          </a:p>
          <a:p>
            <a:pPr marL="597256" indent="-592279">
              <a:lnSpc>
                <a:spcPct val="120000"/>
              </a:lnSpc>
              <a:spcBef>
                <a:spcPts val="1542"/>
              </a:spcBef>
              <a:tabLst>
                <a:tab pos="597256" algn="l"/>
                <a:tab pos="1075061" algn="l"/>
                <a:tab pos="1552866" algn="l"/>
                <a:tab pos="2030671" algn="l"/>
                <a:tab pos="2508476" algn="l"/>
                <a:tab pos="2986281" algn="l"/>
                <a:tab pos="3464084" algn="l"/>
                <a:tab pos="3941889" algn="l"/>
                <a:tab pos="4419694" algn="l"/>
                <a:tab pos="4897500" algn="l"/>
                <a:tab pos="5375305" algn="l"/>
                <a:tab pos="5853110" algn="l"/>
                <a:tab pos="6330915" algn="l"/>
                <a:tab pos="6808720" algn="l"/>
                <a:tab pos="7286524" algn="l"/>
                <a:tab pos="7764329" algn="l"/>
                <a:tab pos="8242134" algn="l"/>
                <a:tab pos="8719939" algn="l"/>
                <a:tab pos="9197743" algn="l"/>
                <a:tab pos="9675548" algn="l"/>
                <a:tab pos="10153353" algn="l"/>
                <a:tab pos="10591341" algn="l"/>
                <a:tab pos="11347865" algn="l"/>
                <a:tab pos="12104390" algn="l"/>
                <a:tab pos="12860914" algn="l"/>
                <a:tab pos="13617439" algn="l"/>
                <a:tab pos="14373963" algn="l"/>
                <a:tab pos="15130488" algn="l"/>
                <a:tab pos="15887011" algn="l"/>
                <a:tab pos="16643536" algn="l"/>
                <a:tab pos="17400060" algn="l"/>
                <a:tab pos="18156585" algn="l"/>
              </a:tabLst>
              <a:defRPr/>
            </a:pPr>
            <a:endParaRPr lang="en-US" sz="1000" dirty="0" smtClean="0">
              <a:solidFill>
                <a:schemeClr val="tx2"/>
              </a:solidFill>
              <a:latin typeface="Arial" pitchFamily="34" charset="0"/>
              <a:ea typeface="MS PGothic" pitchFamily="32" charset="-128"/>
              <a:cs typeface="Arial" pitchFamily="34" charset="0"/>
            </a:endParaRPr>
          </a:p>
          <a:p>
            <a:pPr marL="597256" indent="-592279">
              <a:lnSpc>
                <a:spcPct val="120000"/>
              </a:lnSpc>
              <a:spcBef>
                <a:spcPts val="1542"/>
              </a:spcBef>
              <a:tabLst>
                <a:tab pos="597256" algn="l"/>
                <a:tab pos="1075061" algn="l"/>
                <a:tab pos="1552866" algn="l"/>
                <a:tab pos="2030671" algn="l"/>
                <a:tab pos="2508476" algn="l"/>
                <a:tab pos="2986281" algn="l"/>
                <a:tab pos="3464084" algn="l"/>
                <a:tab pos="3941889" algn="l"/>
                <a:tab pos="4419694" algn="l"/>
                <a:tab pos="4897500" algn="l"/>
                <a:tab pos="5375305" algn="l"/>
                <a:tab pos="5853110" algn="l"/>
                <a:tab pos="6330915" algn="l"/>
                <a:tab pos="6808720" algn="l"/>
                <a:tab pos="7286524" algn="l"/>
                <a:tab pos="7764329" algn="l"/>
                <a:tab pos="8242134" algn="l"/>
                <a:tab pos="8719939" algn="l"/>
                <a:tab pos="9197743" algn="l"/>
                <a:tab pos="9675548" algn="l"/>
                <a:tab pos="10153353" algn="l"/>
                <a:tab pos="10591341" algn="l"/>
                <a:tab pos="11347865" algn="l"/>
                <a:tab pos="12104390" algn="l"/>
                <a:tab pos="12860914" algn="l"/>
                <a:tab pos="13617439" algn="l"/>
                <a:tab pos="14373963" algn="l"/>
                <a:tab pos="15130488" algn="l"/>
                <a:tab pos="15887011" algn="l"/>
                <a:tab pos="16643536" algn="l"/>
                <a:tab pos="17400060" algn="l"/>
                <a:tab pos="18156585" algn="l"/>
              </a:tabLst>
              <a:defRPr/>
            </a:pPr>
            <a:r>
              <a:rPr lang="en-US" sz="1000" dirty="0" smtClean="0">
                <a:solidFill>
                  <a:schemeClr val="tx2"/>
                </a:solidFill>
                <a:latin typeface="Arial" pitchFamily="34" charset="0"/>
                <a:ea typeface="MS PGothic" pitchFamily="32" charset="-128"/>
                <a:cs typeface="Arial" pitchFamily="34" charset="0"/>
              </a:rPr>
              <a:t>The application uses Transaction Guard to return the known outcome committed or uncommitted. The user or application can make their own decision the next action to take. For example, to resubmit when the last transaction on the session has not committed, or to continue when the last transaction has committed and the last call has completed. </a:t>
            </a:r>
          </a:p>
          <a:p>
            <a:pPr marL="597256" indent="-592279">
              <a:lnSpc>
                <a:spcPct val="120000"/>
              </a:lnSpc>
              <a:spcBef>
                <a:spcPts val="1542"/>
              </a:spcBef>
              <a:tabLst>
                <a:tab pos="597256" algn="l"/>
                <a:tab pos="1075061" algn="l"/>
                <a:tab pos="1552866" algn="l"/>
                <a:tab pos="2030671" algn="l"/>
                <a:tab pos="2508476" algn="l"/>
                <a:tab pos="2986281" algn="l"/>
                <a:tab pos="3464084" algn="l"/>
                <a:tab pos="3941889" algn="l"/>
                <a:tab pos="4419694" algn="l"/>
                <a:tab pos="4897500" algn="l"/>
                <a:tab pos="5375305" algn="l"/>
                <a:tab pos="5853110" algn="l"/>
                <a:tab pos="6330915" algn="l"/>
                <a:tab pos="6808720" algn="l"/>
                <a:tab pos="7286524" algn="l"/>
                <a:tab pos="7764329" algn="l"/>
                <a:tab pos="8242134" algn="l"/>
                <a:tab pos="8719939" algn="l"/>
                <a:tab pos="9197743" algn="l"/>
                <a:tab pos="9675548" algn="l"/>
                <a:tab pos="10153353" algn="l"/>
                <a:tab pos="10591341" algn="l"/>
                <a:tab pos="11347865" algn="l"/>
                <a:tab pos="12104390" algn="l"/>
                <a:tab pos="12860914" algn="l"/>
                <a:tab pos="13617439" algn="l"/>
                <a:tab pos="14373963" algn="l"/>
                <a:tab pos="15130488" algn="l"/>
                <a:tab pos="15887011" algn="l"/>
                <a:tab pos="16643536" algn="l"/>
                <a:tab pos="17400060" algn="l"/>
                <a:tab pos="18156585" algn="l"/>
              </a:tabLst>
              <a:defRPr/>
            </a:pPr>
            <a:endParaRPr lang="en-US" sz="1000" dirty="0" smtClean="0">
              <a:solidFill>
                <a:schemeClr val="tx2"/>
              </a:solidFill>
              <a:latin typeface="Arial" pitchFamily="34" charset="0"/>
              <a:ea typeface="MS PGothic" pitchFamily="32" charset="-128"/>
              <a:cs typeface="Arial" pitchFamily="34" charset="0"/>
            </a:endParaRPr>
          </a:p>
          <a:p>
            <a:pPr marL="597256" indent="-592279">
              <a:lnSpc>
                <a:spcPct val="120000"/>
              </a:lnSpc>
              <a:spcBef>
                <a:spcPts val="1542"/>
              </a:spcBef>
              <a:tabLst>
                <a:tab pos="597256" algn="l"/>
                <a:tab pos="1075061" algn="l"/>
                <a:tab pos="1552866" algn="l"/>
                <a:tab pos="2030671" algn="l"/>
                <a:tab pos="2508476" algn="l"/>
                <a:tab pos="2986281" algn="l"/>
                <a:tab pos="3464084" algn="l"/>
                <a:tab pos="3941889" algn="l"/>
                <a:tab pos="4419694" algn="l"/>
                <a:tab pos="4897500" algn="l"/>
                <a:tab pos="5375305" algn="l"/>
                <a:tab pos="5853110" algn="l"/>
                <a:tab pos="6330915" algn="l"/>
                <a:tab pos="6808720" algn="l"/>
                <a:tab pos="7286524" algn="l"/>
                <a:tab pos="7764329" algn="l"/>
                <a:tab pos="8242134" algn="l"/>
                <a:tab pos="8719939" algn="l"/>
                <a:tab pos="9197743" algn="l"/>
                <a:tab pos="9675548" algn="l"/>
                <a:tab pos="10153353" algn="l"/>
                <a:tab pos="10591341" algn="l"/>
                <a:tab pos="11347865" algn="l"/>
                <a:tab pos="12104390" algn="l"/>
                <a:tab pos="12860914" algn="l"/>
                <a:tab pos="13617439" algn="l"/>
                <a:tab pos="14373963" algn="l"/>
                <a:tab pos="15130488" algn="l"/>
                <a:tab pos="15887011" algn="l"/>
                <a:tab pos="16643536" algn="l"/>
                <a:tab pos="17400060" algn="l"/>
                <a:tab pos="18156585" algn="l"/>
              </a:tabLst>
              <a:defRPr/>
            </a:pPr>
            <a:r>
              <a:rPr lang="en-US" sz="1000" dirty="0" smtClean="0">
                <a:solidFill>
                  <a:schemeClr val="tx2"/>
                </a:solidFill>
                <a:latin typeface="Arial" pitchFamily="34" charset="0"/>
                <a:ea typeface="MS PGothic" pitchFamily="32" charset="-128"/>
                <a:cs typeface="Arial" pitchFamily="34" charset="0"/>
              </a:rPr>
              <a:t>Transaction Guard is used by Application Continuity and automatically enabled by it, but it can also be enabled independently. Transaction Guard prevents the transaction being replayed by Application Continuity from being applied more than once. If the application has implemented an application level replay, then it may require that application is integrated with transaction guard to provide </a:t>
            </a:r>
            <a:r>
              <a:rPr lang="en-US" sz="1000" dirty="0" err="1" smtClean="0">
                <a:solidFill>
                  <a:schemeClr val="tx2"/>
                </a:solidFill>
                <a:latin typeface="Arial" pitchFamily="34" charset="0"/>
                <a:ea typeface="MS PGothic" pitchFamily="32" charset="-128"/>
                <a:cs typeface="Arial" pitchFamily="34" charset="0"/>
              </a:rPr>
              <a:t>idempotence</a:t>
            </a:r>
            <a:r>
              <a:rPr lang="en-US" sz="1000" dirty="0" smtClean="0">
                <a:solidFill>
                  <a:schemeClr val="tx2"/>
                </a:solidFill>
                <a:latin typeface="Arial" pitchFamily="34" charset="0"/>
                <a:ea typeface="MS PGothic" pitchFamily="32" charset="-128"/>
                <a:cs typeface="Arial" pitchFamily="34" charset="0"/>
              </a:rPr>
              <a:t>.</a:t>
            </a:r>
          </a:p>
          <a:p>
            <a:pPr marL="597256" indent="-592279">
              <a:lnSpc>
                <a:spcPct val="120000"/>
              </a:lnSpc>
              <a:spcBef>
                <a:spcPts val="1542"/>
              </a:spcBef>
              <a:tabLst>
                <a:tab pos="597256" algn="l"/>
                <a:tab pos="1075061" algn="l"/>
                <a:tab pos="1552866" algn="l"/>
                <a:tab pos="2030671" algn="l"/>
                <a:tab pos="2508476" algn="l"/>
                <a:tab pos="2986281" algn="l"/>
                <a:tab pos="3464084" algn="l"/>
                <a:tab pos="3941889" algn="l"/>
                <a:tab pos="4419694" algn="l"/>
                <a:tab pos="4897500" algn="l"/>
                <a:tab pos="5375305" algn="l"/>
                <a:tab pos="5853110" algn="l"/>
                <a:tab pos="6330915" algn="l"/>
                <a:tab pos="6808720" algn="l"/>
                <a:tab pos="7286524" algn="l"/>
                <a:tab pos="7764329" algn="l"/>
                <a:tab pos="8242134" algn="l"/>
                <a:tab pos="8719939" algn="l"/>
                <a:tab pos="9197743" algn="l"/>
                <a:tab pos="9675548" algn="l"/>
                <a:tab pos="10153353" algn="l"/>
                <a:tab pos="10591341" algn="l"/>
                <a:tab pos="11347865" algn="l"/>
                <a:tab pos="12104390" algn="l"/>
                <a:tab pos="12860914" algn="l"/>
                <a:tab pos="13617439" algn="l"/>
                <a:tab pos="14373963" algn="l"/>
                <a:tab pos="15130488" algn="l"/>
                <a:tab pos="15887011" algn="l"/>
                <a:tab pos="16643536" algn="l"/>
                <a:tab pos="17400060" algn="l"/>
                <a:tab pos="18156585" algn="l"/>
              </a:tabLst>
              <a:defRPr/>
            </a:pPr>
            <a:endParaRPr lang="en-US" sz="1000" dirty="0" smtClean="0">
              <a:solidFill>
                <a:schemeClr val="tx2"/>
              </a:solidFill>
              <a:latin typeface="Arial" pitchFamily="34" charset="0"/>
              <a:ea typeface="MS PGothic" pitchFamily="32" charset="-128"/>
              <a:cs typeface="Arial" pitchFamily="34" charset="0"/>
            </a:endParaRPr>
          </a:p>
          <a:p>
            <a:pPr marL="597256" indent="-592279">
              <a:lnSpc>
                <a:spcPct val="120000"/>
              </a:lnSpc>
              <a:spcBef>
                <a:spcPts val="1542"/>
              </a:spcBef>
              <a:tabLst>
                <a:tab pos="597256" algn="l"/>
                <a:tab pos="1075061" algn="l"/>
                <a:tab pos="1552866" algn="l"/>
                <a:tab pos="2030671" algn="l"/>
                <a:tab pos="2508476" algn="l"/>
                <a:tab pos="2986281" algn="l"/>
                <a:tab pos="3464084" algn="l"/>
                <a:tab pos="3941889" algn="l"/>
                <a:tab pos="4419694" algn="l"/>
                <a:tab pos="4897500" algn="l"/>
                <a:tab pos="5375305" algn="l"/>
                <a:tab pos="5853110" algn="l"/>
                <a:tab pos="6330915" algn="l"/>
                <a:tab pos="6808720" algn="l"/>
                <a:tab pos="7286524" algn="l"/>
                <a:tab pos="7764329" algn="l"/>
                <a:tab pos="8242134" algn="l"/>
                <a:tab pos="8719939" algn="l"/>
                <a:tab pos="9197743" algn="l"/>
                <a:tab pos="9675548" algn="l"/>
                <a:tab pos="10153353" algn="l"/>
                <a:tab pos="10591341" algn="l"/>
                <a:tab pos="11347865" algn="l"/>
                <a:tab pos="12104390" algn="l"/>
                <a:tab pos="12860914" algn="l"/>
                <a:tab pos="13617439" algn="l"/>
                <a:tab pos="14373963" algn="l"/>
                <a:tab pos="15130488" algn="l"/>
                <a:tab pos="15887011" algn="l"/>
                <a:tab pos="16643536" algn="l"/>
                <a:tab pos="17400060" algn="l"/>
                <a:tab pos="18156585" algn="l"/>
              </a:tabLst>
              <a:defRPr/>
            </a:pPr>
            <a:r>
              <a:rPr lang="en-US" sz="1000" dirty="0" smtClean="0">
                <a:solidFill>
                  <a:schemeClr val="tx2"/>
                </a:solidFill>
                <a:latin typeface="Arial" pitchFamily="34" charset="0"/>
                <a:ea typeface="MS PGothic" pitchFamily="32" charset="-128"/>
                <a:cs typeface="Arial" pitchFamily="34" charset="0"/>
              </a:rPr>
              <a:t>Understanding Transaction Guard</a:t>
            </a:r>
          </a:p>
          <a:p>
            <a:pPr marL="597256" indent="-592279">
              <a:lnSpc>
                <a:spcPct val="120000"/>
              </a:lnSpc>
              <a:spcBef>
                <a:spcPts val="1542"/>
              </a:spcBef>
              <a:tabLst>
                <a:tab pos="597256" algn="l"/>
                <a:tab pos="1075061" algn="l"/>
                <a:tab pos="1552866" algn="l"/>
                <a:tab pos="2030671" algn="l"/>
                <a:tab pos="2508476" algn="l"/>
                <a:tab pos="2986281" algn="l"/>
                <a:tab pos="3464084" algn="l"/>
                <a:tab pos="3941889" algn="l"/>
                <a:tab pos="4419694" algn="l"/>
                <a:tab pos="4897500" algn="l"/>
                <a:tab pos="5375305" algn="l"/>
                <a:tab pos="5853110" algn="l"/>
                <a:tab pos="6330915" algn="l"/>
                <a:tab pos="6808720" algn="l"/>
                <a:tab pos="7286524" algn="l"/>
                <a:tab pos="7764329" algn="l"/>
                <a:tab pos="8242134" algn="l"/>
                <a:tab pos="8719939" algn="l"/>
                <a:tab pos="9197743" algn="l"/>
                <a:tab pos="9675548" algn="l"/>
                <a:tab pos="10153353" algn="l"/>
                <a:tab pos="10591341" algn="l"/>
                <a:tab pos="11347865" algn="l"/>
                <a:tab pos="12104390" algn="l"/>
                <a:tab pos="12860914" algn="l"/>
                <a:tab pos="13617439" algn="l"/>
                <a:tab pos="14373963" algn="l"/>
                <a:tab pos="15130488" algn="l"/>
                <a:tab pos="15887011" algn="l"/>
                <a:tab pos="16643536" algn="l"/>
                <a:tab pos="17400060" algn="l"/>
                <a:tab pos="18156585" algn="l"/>
              </a:tabLst>
              <a:defRPr/>
            </a:pPr>
            <a:endParaRPr lang="en-US" sz="1000" dirty="0" smtClean="0">
              <a:solidFill>
                <a:schemeClr val="tx2"/>
              </a:solidFill>
              <a:latin typeface="Arial" pitchFamily="34" charset="0"/>
              <a:ea typeface="MS PGothic" pitchFamily="32" charset="-128"/>
              <a:cs typeface="Arial" pitchFamily="34" charset="0"/>
            </a:endParaRPr>
          </a:p>
          <a:p>
            <a:pPr marL="597256" indent="-592279">
              <a:lnSpc>
                <a:spcPct val="120000"/>
              </a:lnSpc>
              <a:spcBef>
                <a:spcPts val="1542"/>
              </a:spcBef>
              <a:tabLst>
                <a:tab pos="597256" algn="l"/>
                <a:tab pos="1075061" algn="l"/>
                <a:tab pos="1552866" algn="l"/>
                <a:tab pos="2030671" algn="l"/>
                <a:tab pos="2508476" algn="l"/>
                <a:tab pos="2986281" algn="l"/>
                <a:tab pos="3464084" algn="l"/>
                <a:tab pos="3941889" algn="l"/>
                <a:tab pos="4419694" algn="l"/>
                <a:tab pos="4897500" algn="l"/>
                <a:tab pos="5375305" algn="l"/>
                <a:tab pos="5853110" algn="l"/>
                <a:tab pos="6330915" algn="l"/>
                <a:tab pos="6808720" algn="l"/>
                <a:tab pos="7286524" algn="l"/>
                <a:tab pos="7764329" algn="l"/>
                <a:tab pos="8242134" algn="l"/>
                <a:tab pos="8719939" algn="l"/>
                <a:tab pos="9197743" algn="l"/>
                <a:tab pos="9675548" algn="l"/>
                <a:tab pos="10153353" algn="l"/>
                <a:tab pos="10591341" algn="l"/>
                <a:tab pos="11347865" algn="l"/>
                <a:tab pos="12104390" algn="l"/>
                <a:tab pos="12860914" algn="l"/>
                <a:tab pos="13617439" algn="l"/>
                <a:tab pos="14373963" algn="l"/>
                <a:tab pos="15130488" algn="l"/>
                <a:tab pos="15887011" algn="l"/>
                <a:tab pos="16643536" algn="l"/>
                <a:tab pos="17400060" algn="l"/>
                <a:tab pos="18156585" algn="l"/>
              </a:tabLst>
              <a:defRPr/>
            </a:pPr>
            <a:r>
              <a:rPr lang="en-US" sz="1000" dirty="0" smtClean="0">
                <a:solidFill>
                  <a:schemeClr val="tx2"/>
                </a:solidFill>
                <a:latin typeface="Arial" pitchFamily="34" charset="0"/>
                <a:ea typeface="MS PGothic" pitchFamily="32" charset="-128"/>
                <a:cs typeface="Arial" pitchFamily="34" charset="0"/>
              </a:rPr>
              <a:t>In the standard commit case, the database commits a transaction and returns a success message to the client. In the illustration shown in the slide, the client submits a commit statement and receives a message stating that communication failed. This type of failure can occur due to several reasons, including a database instance failure or network outage. In this scenario, the client does not know the state of the transaction. </a:t>
            </a:r>
          </a:p>
          <a:p>
            <a:pPr marL="597256" indent="-592279">
              <a:lnSpc>
                <a:spcPct val="120000"/>
              </a:lnSpc>
              <a:spcBef>
                <a:spcPts val="1542"/>
              </a:spcBef>
              <a:tabLst>
                <a:tab pos="597256" algn="l"/>
                <a:tab pos="1075061" algn="l"/>
                <a:tab pos="1552866" algn="l"/>
                <a:tab pos="2030671" algn="l"/>
                <a:tab pos="2508476" algn="l"/>
                <a:tab pos="2986281" algn="l"/>
                <a:tab pos="3464084" algn="l"/>
                <a:tab pos="3941889" algn="l"/>
                <a:tab pos="4419694" algn="l"/>
                <a:tab pos="4897500" algn="l"/>
                <a:tab pos="5375305" algn="l"/>
                <a:tab pos="5853110" algn="l"/>
                <a:tab pos="6330915" algn="l"/>
                <a:tab pos="6808720" algn="l"/>
                <a:tab pos="7286524" algn="l"/>
                <a:tab pos="7764329" algn="l"/>
                <a:tab pos="8242134" algn="l"/>
                <a:tab pos="8719939" algn="l"/>
                <a:tab pos="9197743" algn="l"/>
                <a:tab pos="9675548" algn="l"/>
                <a:tab pos="10153353" algn="l"/>
                <a:tab pos="10591341" algn="l"/>
                <a:tab pos="11347865" algn="l"/>
                <a:tab pos="12104390" algn="l"/>
                <a:tab pos="12860914" algn="l"/>
                <a:tab pos="13617439" algn="l"/>
                <a:tab pos="14373963" algn="l"/>
                <a:tab pos="15130488" algn="l"/>
                <a:tab pos="15887011" algn="l"/>
                <a:tab pos="16643536" algn="l"/>
                <a:tab pos="17400060" algn="l"/>
                <a:tab pos="18156585" algn="l"/>
              </a:tabLst>
              <a:defRPr/>
            </a:pPr>
            <a:endParaRPr lang="en-US" sz="1000" dirty="0" smtClean="0">
              <a:solidFill>
                <a:schemeClr val="tx2"/>
              </a:solidFill>
              <a:latin typeface="Arial" pitchFamily="34" charset="0"/>
              <a:ea typeface="MS PGothic" pitchFamily="32" charset="-128"/>
              <a:cs typeface="Arial" pitchFamily="34" charset="0"/>
            </a:endParaRPr>
          </a:p>
          <a:p>
            <a:pPr marL="597256" indent="-592279">
              <a:lnSpc>
                <a:spcPct val="120000"/>
              </a:lnSpc>
              <a:spcBef>
                <a:spcPts val="1542"/>
              </a:spcBef>
              <a:tabLst>
                <a:tab pos="597256" algn="l"/>
                <a:tab pos="1075061" algn="l"/>
                <a:tab pos="1552866" algn="l"/>
                <a:tab pos="2030671" algn="l"/>
                <a:tab pos="2508476" algn="l"/>
                <a:tab pos="2986281" algn="l"/>
                <a:tab pos="3464084" algn="l"/>
                <a:tab pos="3941889" algn="l"/>
                <a:tab pos="4419694" algn="l"/>
                <a:tab pos="4897500" algn="l"/>
                <a:tab pos="5375305" algn="l"/>
                <a:tab pos="5853110" algn="l"/>
                <a:tab pos="6330915" algn="l"/>
                <a:tab pos="6808720" algn="l"/>
                <a:tab pos="7286524" algn="l"/>
                <a:tab pos="7764329" algn="l"/>
                <a:tab pos="8242134" algn="l"/>
                <a:tab pos="8719939" algn="l"/>
                <a:tab pos="9197743" algn="l"/>
                <a:tab pos="9675548" algn="l"/>
                <a:tab pos="10153353" algn="l"/>
                <a:tab pos="10591341" algn="l"/>
                <a:tab pos="11347865" algn="l"/>
                <a:tab pos="12104390" algn="l"/>
                <a:tab pos="12860914" algn="l"/>
                <a:tab pos="13617439" algn="l"/>
                <a:tab pos="14373963" algn="l"/>
                <a:tab pos="15130488" algn="l"/>
                <a:tab pos="15887011" algn="l"/>
                <a:tab pos="16643536" algn="l"/>
                <a:tab pos="17400060" algn="l"/>
                <a:tab pos="18156585" algn="l"/>
              </a:tabLst>
              <a:defRPr/>
            </a:pPr>
            <a:r>
              <a:rPr lang="en-US" sz="1000" dirty="0" smtClean="0">
                <a:solidFill>
                  <a:schemeClr val="tx2"/>
                </a:solidFill>
                <a:latin typeface="Arial" pitchFamily="34" charset="0"/>
                <a:ea typeface="MS PGothic" pitchFamily="32" charset="-128"/>
                <a:cs typeface="Arial" pitchFamily="34" charset="0"/>
              </a:rPr>
              <a:t>Oracle Database solves the communication failure by using a globally unique identifier called a logical transaction ID. When the application is running, both the database and client hold the logical transaction ID. The database gives the client a logical transaction ID at authentication and at each round trip from the client driver that executes one or more commit operations. </a:t>
            </a:r>
          </a:p>
          <a:p>
            <a:pPr marL="597256" indent="-592279">
              <a:lnSpc>
                <a:spcPct val="120000"/>
              </a:lnSpc>
              <a:spcBef>
                <a:spcPts val="1542"/>
              </a:spcBef>
              <a:tabLst>
                <a:tab pos="597256" algn="l"/>
                <a:tab pos="1075061" algn="l"/>
                <a:tab pos="1552866" algn="l"/>
                <a:tab pos="2030671" algn="l"/>
                <a:tab pos="2508476" algn="l"/>
                <a:tab pos="2986281" algn="l"/>
                <a:tab pos="3464084" algn="l"/>
                <a:tab pos="3941889" algn="l"/>
                <a:tab pos="4419694" algn="l"/>
                <a:tab pos="4897500" algn="l"/>
                <a:tab pos="5375305" algn="l"/>
                <a:tab pos="5853110" algn="l"/>
                <a:tab pos="6330915" algn="l"/>
                <a:tab pos="6808720" algn="l"/>
                <a:tab pos="7286524" algn="l"/>
                <a:tab pos="7764329" algn="l"/>
                <a:tab pos="8242134" algn="l"/>
                <a:tab pos="8719939" algn="l"/>
                <a:tab pos="9197743" algn="l"/>
                <a:tab pos="9675548" algn="l"/>
                <a:tab pos="10153353" algn="l"/>
                <a:tab pos="10591341" algn="l"/>
                <a:tab pos="11347865" algn="l"/>
                <a:tab pos="12104390" algn="l"/>
                <a:tab pos="12860914" algn="l"/>
                <a:tab pos="13617439" algn="l"/>
                <a:tab pos="14373963" algn="l"/>
                <a:tab pos="15130488" algn="l"/>
                <a:tab pos="15887011" algn="l"/>
                <a:tab pos="16643536" algn="l"/>
                <a:tab pos="17400060" algn="l"/>
                <a:tab pos="18156585" algn="l"/>
              </a:tabLst>
              <a:defRPr/>
            </a:pPr>
            <a:endParaRPr lang="en-US" sz="1000" dirty="0" smtClean="0">
              <a:solidFill>
                <a:schemeClr val="tx2"/>
              </a:solidFill>
              <a:latin typeface="Arial" pitchFamily="34" charset="0"/>
              <a:ea typeface="MS PGothic" pitchFamily="32" charset="-128"/>
              <a:cs typeface="Arial" pitchFamily="34" charset="0"/>
            </a:endParaRPr>
          </a:p>
          <a:p>
            <a:pPr marL="597256" indent="-592279">
              <a:lnSpc>
                <a:spcPct val="120000"/>
              </a:lnSpc>
              <a:spcBef>
                <a:spcPts val="1542"/>
              </a:spcBef>
              <a:tabLst>
                <a:tab pos="597256" algn="l"/>
                <a:tab pos="1075061" algn="l"/>
                <a:tab pos="1552866" algn="l"/>
                <a:tab pos="2030671" algn="l"/>
                <a:tab pos="2508476" algn="l"/>
                <a:tab pos="2986281" algn="l"/>
                <a:tab pos="3464084" algn="l"/>
                <a:tab pos="3941889" algn="l"/>
                <a:tab pos="4419694" algn="l"/>
                <a:tab pos="4897500" algn="l"/>
                <a:tab pos="5375305" algn="l"/>
                <a:tab pos="5853110" algn="l"/>
                <a:tab pos="6330915" algn="l"/>
                <a:tab pos="6808720" algn="l"/>
                <a:tab pos="7286524" algn="l"/>
                <a:tab pos="7764329" algn="l"/>
                <a:tab pos="8242134" algn="l"/>
                <a:tab pos="8719939" algn="l"/>
                <a:tab pos="9197743" algn="l"/>
                <a:tab pos="9675548" algn="l"/>
                <a:tab pos="10153353" algn="l"/>
                <a:tab pos="10591341" algn="l"/>
                <a:tab pos="11347865" algn="l"/>
                <a:tab pos="12104390" algn="l"/>
                <a:tab pos="12860914" algn="l"/>
                <a:tab pos="13617439" algn="l"/>
                <a:tab pos="14373963" algn="l"/>
                <a:tab pos="15130488" algn="l"/>
                <a:tab pos="15887011" algn="l"/>
                <a:tab pos="16643536" algn="l"/>
                <a:tab pos="17400060" algn="l"/>
                <a:tab pos="18156585" algn="l"/>
              </a:tabLst>
              <a:defRPr/>
            </a:pPr>
            <a:r>
              <a:rPr lang="en-US" sz="1000" dirty="0" smtClean="0">
                <a:solidFill>
                  <a:schemeClr val="tx2"/>
                </a:solidFill>
                <a:latin typeface="Arial" pitchFamily="34" charset="0"/>
                <a:ea typeface="MS PGothic" pitchFamily="32" charset="-128"/>
                <a:cs typeface="Arial" pitchFamily="34" charset="0"/>
              </a:rPr>
              <a:t>The logical transaction ID uniquely identifies the last database transaction submitted on the session that failed. For each round trip from the client in which one or more transactions are committed, the database persists a logical transaction ID. This ID can provide transaction </a:t>
            </a:r>
            <a:r>
              <a:rPr lang="en-US" sz="1000" dirty="0" err="1" smtClean="0">
                <a:solidFill>
                  <a:schemeClr val="tx2"/>
                </a:solidFill>
                <a:latin typeface="Arial" pitchFamily="34" charset="0"/>
                <a:ea typeface="MS PGothic" pitchFamily="32" charset="-128"/>
                <a:cs typeface="Arial" pitchFamily="34" charset="0"/>
              </a:rPr>
              <a:t>idempotence</a:t>
            </a:r>
            <a:r>
              <a:rPr lang="en-US" sz="1000" dirty="0" smtClean="0">
                <a:solidFill>
                  <a:schemeClr val="tx2"/>
                </a:solidFill>
                <a:latin typeface="Arial" pitchFamily="34" charset="0"/>
                <a:ea typeface="MS PGothic" pitchFamily="32" charset="-128"/>
                <a:cs typeface="Arial" pitchFamily="34" charset="0"/>
              </a:rPr>
              <a:t> for interactions between the application and the database for each round trip that commits data.</a:t>
            </a:r>
          </a:p>
          <a:p>
            <a:pPr marL="597256" indent="-592279">
              <a:lnSpc>
                <a:spcPct val="120000"/>
              </a:lnSpc>
              <a:spcBef>
                <a:spcPts val="1542"/>
              </a:spcBef>
              <a:tabLst>
                <a:tab pos="597256" algn="l"/>
                <a:tab pos="1075061" algn="l"/>
                <a:tab pos="1552866" algn="l"/>
                <a:tab pos="2030671" algn="l"/>
                <a:tab pos="2508476" algn="l"/>
                <a:tab pos="2986281" algn="l"/>
                <a:tab pos="3464084" algn="l"/>
                <a:tab pos="3941889" algn="l"/>
                <a:tab pos="4419694" algn="l"/>
                <a:tab pos="4897500" algn="l"/>
                <a:tab pos="5375305" algn="l"/>
                <a:tab pos="5853110" algn="l"/>
                <a:tab pos="6330915" algn="l"/>
                <a:tab pos="6808720" algn="l"/>
                <a:tab pos="7286524" algn="l"/>
                <a:tab pos="7764329" algn="l"/>
                <a:tab pos="8242134" algn="l"/>
                <a:tab pos="8719939" algn="l"/>
                <a:tab pos="9197743" algn="l"/>
                <a:tab pos="9675548" algn="l"/>
                <a:tab pos="10153353" algn="l"/>
                <a:tab pos="10591341" algn="l"/>
                <a:tab pos="11347865" algn="l"/>
                <a:tab pos="12104390" algn="l"/>
                <a:tab pos="12860914" algn="l"/>
                <a:tab pos="13617439" algn="l"/>
                <a:tab pos="14373963" algn="l"/>
                <a:tab pos="15130488" algn="l"/>
                <a:tab pos="15887011" algn="l"/>
                <a:tab pos="16643536" algn="l"/>
                <a:tab pos="17400060" algn="l"/>
                <a:tab pos="18156585" algn="l"/>
              </a:tabLst>
              <a:defRPr/>
            </a:pPr>
            <a:endParaRPr lang="en-US" sz="1000" dirty="0" smtClean="0">
              <a:solidFill>
                <a:schemeClr val="tx2"/>
              </a:solidFill>
              <a:latin typeface="Arial" pitchFamily="34" charset="0"/>
              <a:ea typeface="MS PGothic" pitchFamily="32" charset="-128"/>
              <a:cs typeface="Arial" pitchFamily="34" charset="0"/>
            </a:endParaRPr>
          </a:p>
          <a:p>
            <a:pPr marL="597256" indent="-592279">
              <a:lnSpc>
                <a:spcPct val="120000"/>
              </a:lnSpc>
              <a:spcBef>
                <a:spcPts val="1542"/>
              </a:spcBef>
              <a:tabLst>
                <a:tab pos="597256" algn="l"/>
                <a:tab pos="1075061" algn="l"/>
                <a:tab pos="1552866" algn="l"/>
                <a:tab pos="2030671" algn="l"/>
                <a:tab pos="2508476" algn="l"/>
                <a:tab pos="2986281" algn="l"/>
                <a:tab pos="3464084" algn="l"/>
                <a:tab pos="3941889" algn="l"/>
                <a:tab pos="4419694" algn="l"/>
                <a:tab pos="4897500" algn="l"/>
                <a:tab pos="5375305" algn="l"/>
                <a:tab pos="5853110" algn="l"/>
                <a:tab pos="6330915" algn="l"/>
                <a:tab pos="6808720" algn="l"/>
                <a:tab pos="7286524" algn="l"/>
                <a:tab pos="7764329" algn="l"/>
                <a:tab pos="8242134" algn="l"/>
                <a:tab pos="8719939" algn="l"/>
                <a:tab pos="9197743" algn="l"/>
                <a:tab pos="9675548" algn="l"/>
                <a:tab pos="10153353" algn="l"/>
                <a:tab pos="10591341" algn="l"/>
                <a:tab pos="11347865" algn="l"/>
                <a:tab pos="12104390" algn="l"/>
                <a:tab pos="12860914" algn="l"/>
                <a:tab pos="13617439" algn="l"/>
                <a:tab pos="14373963" algn="l"/>
                <a:tab pos="15130488" algn="l"/>
                <a:tab pos="15887011" algn="l"/>
                <a:tab pos="16643536" algn="l"/>
                <a:tab pos="17400060" algn="l"/>
                <a:tab pos="18156585" algn="l"/>
              </a:tabLst>
              <a:defRPr/>
            </a:pPr>
            <a:r>
              <a:rPr lang="en-US" sz="1000" dirty="0" smtClean="0">
                <a:solidFill>
                  <a:schemeClr val="tx2"/>
                </a:solidFill>
                <a:latin typeface="Arial" pitchFamily="34" charset="0"/>
                <a:ea typeface="MS PGothic" pitchFamily="32" charset="-128"/>
                <a:cs typeface="Arial" pitchFamily="34" charset="0"/>
              </a:rPr>
              <a:t>When a recoverable outage occurs, the exception handling is modified to get the logical transaction Id, and call a new PL/SQL interface DBMS_APP_CONT.GET_LTXID_OUTCOME that returns the reliable commit outcome.  (See development and deployment section)</a:t>
            </a:r>
          </a:p>
          <a:p>
            <a:pPr marL="597256" indent="-592279">
              <a:lnSpc>
                <a:spcPct val="120000"/>
              </a:lnSpc>
              <a:spcBef>
                <a:spcPts val="1542"/>
              </a:spcBef>
              <a:tabLst>
                <a:tab pos="597256" algn="l"/>
                <a:tab pos="1075061" algn="l"/>
                <a:tab pos="1552866" algn="l"/>
                <a:tab pos="2030671" algn="l"/>
                <a:tab pos="2508476" algn="l"/>
                <a:tab pos="2986281" algn="l"/>
                <a:tab pos="3464084" algn="l"/>
                <a:tab pos="3941889" algn="l"/>
                <a:tab pos="4419694" algn="l"/>
                <a:tab pos="4897500" algn="l"/>
                <a:tab pos="5375305" algn="l"/>
                <a:tab pos="5853110" algn="l"/>
                <a:tab pos="6330915" algn="l"/>
                <a:tab pos="6808720" algn="l"/>
                <a:tab pos="7286524" algn="l"/>
                <a:tab pos="7764329" algn="l"/>
                <a:tab pos="8242134" algn="l"/>
                <a:tab pos="8719939" algn="l"/>
                <a:tab pos="9197743" algn="l"/>
                <a:tab pos="9675548" algn="l"/>
                <a:tab pos="10153353" algn="l"/>
                <a:tab pos="10591341" algn="l"/>
                <a:tab pos="11347865" algn="l"/>
                <a:tab pos="12104390" algn="l"/>
                <a:tab pos="12860914" algn="l"/>
                <a:tab pos="13617439" algn="l"/>
                <a:tab pos="14373963" algn="l"/>
                <a:tab pos="15130488" algn="l"/>
                <a:tab pos="15887011" algn="l"/>
                <a:tab pos="16643536" algn="l"/>
                <a:tab pos="17400060" algn="l"/>
                <a:tab pos="18156585" algn="l"/>
              </a:tabLst>
              <a:defRPr/>
            </a:pPr>
            <a:endParaRPr lang="en-US" sz="1000" dirty="0" smtClean="0">
              <a:solidFill>
                <a:schemeClr val="tx2"/>
              </a:solidFill>
              <a:latin typeface="Arial" pitchFamily="34" charset="0"/>
              <a:ea typeface="MS PGothic" pitchFamily="32" charset="-128"/>
              <a:cs typeface="Arial" pitchFamily="34" charset="0"/>
            </a:endParaRPr>
          </a:p>
          <a:p>
            <a:pPr marL="597256" indent="-592279">
              <a:lnSpc>
                <a:spcPct val="120000"/>
              </a:lnSpc>
              <a:spcBef>
                <a:spcPts val="1542"/>
              </a:spcBef>
              <a:tabLst>
                <a:tab pos="597256" algn="l"/>
                <a:tab pos="1075061" algn="l"/>
                <a:tab pos="1552866" algn="l"/>
                <a:tab pos="2030671" algn="l"/>
                <a:tab pos="2508476" algn="l"/>
                <a:tab pos="2986281" algn="l"/>
                <a:tab pos="3464084" algn="l"/>
                <a:tab pos="3941889" algn="l"/>
                <a:tab pos="4419694" algn="l"/>
                <a:tab pos="4897500" algn="l"/>
                <a:tab pos="5375305" algn="l"/>
                <a:tab pos="5853110" algn="l"/>
                <a:tab pos="6330915" algn="l"/>
                <a:tab pos="6808720" algn="l"/>
                <a:tab pos="7286524" algn="l"/>
                <a:tab pos="7764329" algn="l"/>
                <a:tab pos="8242134" algn="l"/>
                <a:tab pos="8719939" algn="l"/>
                <a:tab pos="9197743" algn="l"/>
                <a:tab pos="9675548" algn="l"/>
                <a:tab pos="10153353" algn="l"/>
                <a:tab pos="10591341" algn="l"/>
                <a:tab pos="11347865" algn="l"/>
                <a:tab pos="12104390" algn="l"/>
                <a:tab pos="12860914" algn="l"/>
                <a:tab pos="13617439" algn="l"/>
                <a:tab pos="14373963" algn="l"/>
                <a:tab pos="15130488" algn="l"/>
                <a:tab pos="15887011" algn="l"/>
                <a:tab pos="16643536" algn="l"/>
                <a:tab pos="17400060" algn="l"/>
                <a:tab pos="18156585" algn="l"/>
              </a:tabLst>
              <a:defRPr/>
            </a:pPr>
            <a:endParaRPr lang="en-US" sz="1000" dirty="0" smtClean="0">
              <a:solidFill>
                <a:schemeClr val="tx2"/>
              </a:solidFill>
              <a:latin typeface="Arial" pitchFamily="34" charset="0"/>
              <a:ea typeface="MS PGothic" pitchFamily="32" charset="-128"/>
              <a:cs typeface="Arial" pitchFamily="34" charset="0"/>
            </a:endParaRPr>
          </a:p>
          <a:p>
            <a:pPr marL="597256" indent="-592279">
              <a:lnSpc>
                <a:spcPct val="120000"/>
              </a:lnSpc>
              <a:spcBef>
                <a:spcPts val="1542"/>
              </a:spcBef>
              <a:tabLst>
                <a:tab pos="597256" algn="l"/>
                <a:tab pos="1075061" algn="l"/>
                <a:tab pos="1552866" algn="l"/>
                <a:tab pos="2030671" algn="l"/>
                <a:tab pos="2508476" algn="l"/>
                <a:tab pos="2986281" algn="l"/>
                <a:tab pos="3464084" algn="l"/>
                <a:tab pos="3941889" algn="l"/>
                <a:tab pos="4419694" algn="l"/>
                <a:tab pos="4897500" algn="l"/>
                <a:tab pos="5375305" algn="l"/>
                <a:tab pos="5853110" algn="l"/>
                <a:tab pos="6330915" algn="l"/>
                <a:tab pos="6808720" algn="l"/>
                <a:tab pos="7286524" algn="l"/>
                <a:tab pos="7764329" algn="l"/>
                <a:tab pos="8242134" algn="l"/>
                <a:tab pos="8719939" algn="l"/>
                <a:tab pos="9197743" algn="l"/>
                <a:tab pos="9675548" algn="l"/>
                <a:tab pos="10153353" algn="l"/>
                <a:tab pos="10591341" algn="l"/>
                <a:tab pos="11347865" algn="l"/>
                <a:tab pos="12104390" algn="l"/>
                <a:tab pos="12860914" algn="l"/>
                <a:tab pos="13617439" algn="l"/>
                <a:tab pos="14373963" algn="l"/>
                <a:tab pos="15130488" algn="l"/>
                <a:tab pos="15887011" algn="l"/>
                <a:tab pos="16643536" algn="l"/>
                <a:tab pos="17400060" algn="l"/>
                <a:tab pos="18156585" algn="l"/>
              </a:tabLst>
              <a:defRPr/>
            </a:pPr>
            <a:endParaRPr lang="en-US" sz="1000" dirty="0" smtClean="0">
              <a:solidFill>
                <a:schemeClr val="tx2"/>
              </a:solidFill>
              <a:latin typeface="Arial" pitchFamily="34" charset="0"/>
              <a:ea typeface="MS PGothic" pitchFamily="32" charset="-128"/>
              <a:cs typeface="Arial" pitchFamily="34" charset="0"/>
            </a:endParaRPr>
          </a:p>
          <a:p>
            <a:pPr marL="597256" indent="-592279">
              <a:lnSpc>
                <a:spcPct val="120000"/>
              </a:lnSpc>
              <a:spcBef>
                <a:spcPts val="1542"/>
              </a:spcBef>
              <a:tabLst>
                <a:tab pos="597256" algn="l"/>
                <a:tab pos="1075061" algn="l"/>
                <a:tab pos="1552866" algn="l"/>
                <a:tab pos="2030671" algn="l"/>
                <a:tab pos="2508476" algn="l"/>
                <a:tab pos="2986281" algn="l"/>
                <a:tab pos="3464084" algn="l"/>
                <a:tab pos="3941889" algn="l"/>
                <a:tab pos="4419694" algn="l"/>
                <a:tab pos="4897500" algn="l"/>
                <a:tab pos="5375305" algn="l"/>
                <a:tab pos="5853110" algn="l"/>
                <a:tab pos="6330915" algn="l"/>
                <a:tab pos="6808720" algn="l"/>
                <a:tab pos="7286524" algn="l"/>
                <a:tab pos="7764329" algn="l"/>
                <a:tab pos="8242134" algn="l"/>
                <a:tab pos="8719939" algn="l"/>
                <a:tab pos="9197743" algn="l"/>
                <a:tab pos="9675548" algn="l"/>
                <a:tab pos="10153353" algn="l"/>
                <a:tab pos="10591341" algn="l"/>
                <a:tab pos="11347865" algn="l"/>
                <a:tab pos="12104390" algn="l"/>
                <a:tab pos="12860914" algn="l"/>
                <a:tab pos="13617439" algn="l"/>
                <a:tab pos="14373963" algn="l"/>
                <a:tab pos="15130488" algn="l"/>
                <a:tab pos="15887011" algn="l"/>
                <a:tab pos="16643536" algn="l"/>
                <a:tab pos="17400060" algn="l"/>
                <a:tab pos="18156585" algn="l"/>
              </a:tabLst>
              <a:defRPr/>
            </a:pPr>
            <a:r>
              <a:rPr lang="en-US" sz="1000" dirty="0" smtClean="0">
                <a:solidFill>
                  <a:schemeClr val="tx2"/>
                </a:solidFill>
                <a:latin typeface="Arial" pitchFamily="34" charset="0"/>
                <a:ea typeface="MS PGothic" pitchFamily="32" charset="-128"/>
                <a:cs typeface="Arial" pitchFamily="34" charset="0"/>
              </a:rPr>
              <a:t>Preserving </a:t>
            </a:r>
            <a:r>
              <a:rPr lang="en-US" sz="1000" dirty="0">
                <a:solidFill>
                  <a:schemeClr val="tx2"/>
                </a:solidFill>
                <a:latin typeface="Arial" pitchFamily="34" charset="0"/>
                <a:ea typeface="MS PGothic" pitchFamily="32" charset="-128"/>
                <a:cs typeface="Arial" pitchFamily="34" charset="0"/>
              </a:rPr>
              <a:t>Commit Outcome</a:t>
            </a:r>
          </a:p>
          <a:p>
            <a:pPr marL="592279" indent="-592279">
              <a:lnSpc>
                <a:spcPct val="120000"/>
              </a:lnSpc>
              <a:spcBef>
                <a:spcPts val="2613"/>
              </a:spcBef>
              <a:buClr>
                <a:srgbClr val="FF0000"/>
              </a:buClr>
              <a:buFont typeface="Arial" charset="0"/>
              <a:buChar char="•"/>
              <a:tabLst>
                <a:tab pos="592279" algn="l"/>
                <a:tab pos="1070084" algn="l"/>
                <a:tab pos="1547889" algn="l"/>
                <a:tab pos="2025694" algn="l"/>
                <a:tab pos="2503499" algn="l"/>
                <a:tab pos="2981303" algn="l"/>
                <a:tab pos="3459109" algn="l"/>
                <a:tab pos="3936914" algn="l"/>
                <a:tab pos="4414719" algn="l"/>
                <a:tab pos="4892523" algn="l"/>
                <a:tab pos="5370328" algn="l"/>
                <a:tab pos="5848133" algn="l"/>
                <a:tab pos="6325938" algn="l"/>
                <a:tab pos="6803742" algn="l"/>
                <a:tab pos="7281547" algn="l"/>
                <a:tab pos="7759352" algn="l"/>
                <a:tab pos="8237157" algn="l"/>
                <a:tab pos="8714962" algn="l"/>
                <a:tab pos="9192768" algn="l"/>
                <a:tab pos="9670573" algn="l"/>
                <a:tab pos="10148377" algn="l"/>
                <a:tab pos="10591341" algn="l"/>
                <a:tab pos="11347865" algn="l"/>
                <a:tab pos="12104390" algn="l"/>
                <a:tab pos="12860914" algn="l"/>
                <a:tab pos="13617439" algn="l"/>
                <a:tab pos="14373963" algn="l"/>
                <a:tab pos="15130488" algn="l"/>
                <a:tab pos="15887011" algn="l"/>
                <a:tab pos="16643536" algn="l"/>
                <a:tab pos="17400060" algn="l"/>
                <a:tab pos="18156585" algn="l"/>
              </a:tabLst>
              <a:defRPr/>
            </a:pPr>
            <a:r>
              <a:rPr lang="en-US" sz="1000" dirty="0">
                <a:latin typeface="Arial" pitchFamily="34" charset="0"/>
                <a:cs typeface="Arial" pitchFamily="34" charset="0"/>
              </a:rPr>
              <a:t>Client receives a Logical Transaction ID (LTXID)</a:t>
            </a:r>
          </a:p>
          <a:p>
            <a:pPr marL="592279" indent="-592279">
              <a:lnSpc>
                <a:spcPct val="120000"/>
              </a:lnSpc>
              <a:spcBef>
                <a:spcPts val="1542"/>
              </a:spcBef>
              <a:buClr>
                <a:srgbClr val="FF0000"/>
              </a:buClr>
              <a:buFont typeface="Arial" charset="0"/>
              <a:buChar char="•"/>
              <a:tabLst>
                <a:tab pos="592279" algn="l"/>
                <a:tab pos="1070084" algn="l"/>
                <a:tab pos="1547889" algn="l"/>
                <a:tab pos="2025694" algn="l"/>
                <a:tab pos="2503499" algn="l"/>
                <a:tab pos="2981303" algn="l"/>
                <a:tab pos="3459109" algn="l"/>
                <a:tab pos="3936914" algn="l"/>
                <a:tab pos="4414719" algn="l"/>
                <a:tab pos="4892523" algn="l"/>
                <a:tab pos="5370328" algn="l"/>
                <a:tab pos="5848133" algn="l"/>
                <a:tab pos="6325938" algn="l"/>
                <a:tab pos="6803742" algn="l"/>
                <a:tab pos="7281547" algn="l"/>
                <a:tab pos="7759352" algn="l"/>
                <a:tab pos="8237157" algn="l"/>
                <a:tab pos="8714962" algn="l"/>
                <a:tab pos="9192768" algn="l"/>
                <a:tab pos="9670573" algn="l"/>
                <a:tab pos="10148377" algn="l"/>
                <a:tab pos="10591341" algn="l"/>
                <a:tab pos="11347865" algn="l"/>
                <a:tab pos="12104390" algn="l"/>
                <a:tab pos="12860914" algn="l"/>
                <a:tab pos="13617439" algn="l"/>
                <a:tab pos="14373963" algn="l"/>
                <a:tab pos="15130488" algn="l"/>
                <a:tab pos="15887011" algn="l"/>
                <a:tab pos="16643536" algn="l"/>
                <a:tab pos="17400060" algn="l"/>
                <a:tab pos="18156585" algn="l"/>
              </a:tabLst>
              <a:defRPr/>
            </a:pPr>
            <a:r>
              <a:rPr lang="en-US" sz="1000" dirty="0" smtClean="0">
                <a:latin typeface="Arial" pitchFamily="34" charset="0"/>
                <a:cs typeface="Arial" pitchFamily="34" charset="0"/>
              </a:rPr>
              <a:t>Client </a:t>
            </a:r>
            <a:r>
              <a:rPr lang="en-US" sz="1000" dirty="0">
                <a:latin typeface="Arial" pitchFamily="34" charset="0"/>
                <a:cs typeface="Arial" pitchFamily="34" charset="0"/>
              </a:rPr>
              <a:t>is guaranteed the outcome of the last submission</a:t>
            </a:r>
          </a:p>
          <a:p>
            <a:pPr marL="592279" indent="-592279">
              <a:lnSpc>
                <a:spcPct val="120000"/>
              </a:lnSpc>
              <a:spcBef>
                <a:spcPts val="1542"/>
              </a:spcBef>
              <a:buClr>
                <a:srgbClr val="FF0000"/>
              </a:buClr>
              <a:buFont typeface="Arial" charset="0"/>
              <a:buChar char="•"/>
              <a:tabLst>
                <a:tab pos="592279" algn="l"/>
                <a:tab pos="1070084" algn="l"/>
                <a:tab pos="1547889" algn="l"/>
                <a:tab pos="2025694" algn="l"/>
                <a:tab pos="2503499" algn="l"/>
                <a:tab pos="2981303" algn="l"/>
                <a:tab pos="3459109" algn="l"/>
                <a:tab pos="3936914" algn="l"/>
                <a:tab pos="4414719" algn="l"/>
                <a:tab pos="4892523" algn="l"/>
                <a:tab pos="5370328" algn="l"/>
                <a:tab pos="5848133" algn="l"/>
                <a:tab pos="6325938" algn="l"/>
                <a:tab pos="6803742" algn="l"/>
                <a:tab pos="7281547" algn="l"/>
                <a:tab pos="7759352" algn="l"/>
                <a:tab pos="8237157" algn="l"/>
                <a:tab pos="8714962" algn="l"/>
                <a:tab pos="9192768" algn="l"/>
                <a:tab pos="9670573" algn="l"/>
                <a:tab pos="10148377" algn="l"/>
                <a:tab pos="10591341" algn="l"/>
                <a:tab pos="11347865" algn="l"/>
                <a:tab pos="12104390" algn="l"/>
                <a:tab pos="12860914" algn="l"/>
                <a:tab pos="13617439" algn="l"/>
                <a:tab pos="14373963" algn="l"/>
                <a:tab pos="15130488" algn="l"/>
                <a:tab pos="15887011" algn="l"/>
                <a:tab pos="16643536" algn="l"/>
                <a:tab pos="17400060" algn="l"/>
                <a:tab pos="18156585" algn="l"/>
              </a:tabLst>
              <a:defRPr/>
            </a:pPr>
            <a:r>
              <a:rPr lang="en-US" sz="1000" dirty="0">
                <a:latin typeface="Arial" pitchFamily="34" charset="0"/>
                <a:cs typeface="Arial" pitchFamily="34" charset="0"/>
              </a:rPr>
              <a:t>Global protocol that blocks out of order flows</a:t>
            </a:r>
          </a:p>
          <a:p>
            <a:pPr marL="592279" lvl="1" indent="-592279">
              <a:lnSpc>
                <a:spcPct val="120000"/>
              </a:lnSpc>
              <a:spcBef>
                <a:spcPts val="1542"/>
              </a:spcBef>
              <a:buClr>
                <a:srgbClr val="FF0000"/>
              </a:buClr>
              <a:buFont typeface="Arial" charset="0"/>
              <a:buChar char="•"/>
              <a:tabLst>
                <a:tab pos="592279" algn="l"/>
                <a:tab pos="1070084" algn="l"/>
                <a:tab pos="1547889" algn="l"/>
                <a:tab pos="2025694" algn="l"/>
                <a:tab pos="2503499" algn="l"/>
                <a:tab pos="2981303" algn="l"/>
                <a:tab pos="3459109" algn="l"/>
                <a:tab pos="3936914" algn="l"/>
                <a:tab pos="4414719" algn="l"/>
                <a:tab pos="4892523" algn="l"/>
                <a:tab pos="5370328" algn="l"/>
                <a:tab pos="5848133" algn="l"/>
                <a:tab pos="6325938" algn="l"/>
                <a:tab pos="6803742" algn="l"/>
                <a:tab pos="7281547" algn="l"/>
                <a:tab pos="7759352" algn="l"/>
                <a:tab pos="8237157" algn="l"/>
                <a:tab pos="8714962" algn="l"/>
                <a:tab pos="9192768" algn="l"/>
                <a:tab pos="9670573" algn="l"/>
                <a:tab pos="10148377" algn="l"/>
                <a:tab pos="10591341" algn="l"/>
                <a:tab pos="11347865" algn="l"/>
                <a:tab pos="12104390" algn="l"/>
                <a:tab pos="12860914" algn="l"/>
                <a:tab pos="13617439" algn="l"/>
                <a:tab pos="14373963" algn="l"/>
                <a:tab pos="15130488" algn="l"/>
                <a:tab pos="15887011" algn="l"/>
                <a:tab pos="16643536" algn="l"/>
                <a:tab pos="17400060" algn="l"/>
                <a:tab pos="18156585" algn="l"/>
              </a:tabLst>
              <a:defRPr/>
            </a:pPr>
            <a:r>
              <a:rPr lang="en-US" sz="1000" dirty="0">
                <a:latin typeface="Arial" pitchFamily="34" charset="0"/>
                <a:cs typeface="Arial" pitchFamily="34" charset="0"/>
              </a:rPr>
              <a:t>Safe for applications to return success/resubmit</a:t>
            </a:r>
          </a:p>
          <a:p>
            <a:pPr marL="592279" lvl="1" indent="-592279">
              <a:lnSpc>
                <a:spcPct val="120000"/>
              </a:lnSpc>
              <a:spcBef>
                <a:spcPts val="1542"/>
              </a:spcBef>
              <a:buClr>
                <a:srgbClr val="FF0000"/>
              </a:buClr>
              <a:buFont typeface="Arial" charset="0"/>
              <a:buChar char="•"/>
              <a:tabLst>
                <a:tab pos="592279" algn="l"/>
                <a:tab pos="1070084" algn="l"/>
                <a:tab pos="1547889" algn="l"/>
                <a:tab pos="2025694" algn="l"/>
                <a:tab pos="2503499" algn="l"/>
                <a:tab pos="2981303" algn="l"/>
                <a:tab pos="3459109" algn="l"/>
                <a:tab pos="3936914" algn="l"/>
                <a:tab pos="4414719" algn="l"/>
                <a:tab pos="4892523" algn="l"/>
                <a:tab pos="5370328" algn="l"/>
                <a:tab pos="5848133" algn="l"/>
                <a:tab pos="6325938" algn="l"/>
                <a:tab pos="6803742" algn="l"/>
                <a:tab pos="7281547" algn="l"/>
                <a:tab pos="7759352" algn="l"/>
                <a:tab pos="8237157" algn="l"/>
                <a:tab pos="8714962" algn="l"/>
                <a:tab pos="9192768" algn="l"/>
                <a:tab pos="9670573" algn="l"/>
                <a:tab pos="10148377" algn="l"/>
                <a:tab pos="10591341" algn="l"/>
                <a:tab pos="11347865" algn="l"/>
                <a:tab pos="12104390" algn="l"/>
                <a:tab pos="12860914" algn="l"/>
                <a:tab pos="13617439" algn="l"/>
                <a:tab pos="14373963" algn="l"/>
                <a:tab pos="15130488" algn="l"/>
                <a:tab pos="15887011" algn="l"/>
                <a:tab pos="16643536" algn="l"/>
                <a:tab pos="17400060" algn="l"/>
                <a:tab pos="18156585" algn="l"/>
              </a:tabLst>
              <a:defRPr/>
            </a:pPr>
            <a:r>
              <a:rPr lang="en-US" sz="1000" dirty="0">
                <a:latin typeface="Arial" pitchFamily="34" charset="0"/>
                <a:cs typeface="Arial" pitchFamily="34" charset="0"/>
              </a:rPr>
              <a:t>Used by Application Continuity </a:t>
            </a:r>
          </a:p>
          <a:p>
            <a:pPr>
              <a:defRPr/>
            </a:pPr>
            <a:endParaRPr lang="en-US" sz="1000" dirty="0">
              <a:latin typeface="Arial" pitchFamily="34" charset="0"/>
              <a:ea typeface="ＭＳ Ｐゴシック" pitchFamily="34" charset="-128"/>
              <a:cs typeface="Arial" pitchFamily="34" charset="0"/>
            </a:endParaRPr>
          </a:p>
          <a:p>
            <a:pPr>
              <a:buFontTx/>
              <a:buNone/>
              <a:defRPr/>
            </a:pPr>
            <a:r>
              <a:rPr lang="en-US" sz="1000" dirty="0" smtClean="0">
                <a:latin typeface="Arial" pitchFamily="34" charset="0"/>
                <a:ea typeface="ＭＳ Ｐゴシック" pitchFamily="34" charset="-128"/>
                <a:cs typeface="Arial" pitchFamily="34" charset="0"/>
              </a:rPr>
              <a:t>Typical Usage</a:t>
            </a:r>
          </a:p>
          <a:p>
            <a:pPr>
              <a:buFontTx/>
              <a:buNone/>
              <a:defRPr/>
            </a:pPr>
            <a:r>
              <a:rPr lang="en-US" sz="1000" dirty="0" smtClean="0">
                <a:latin typeface="Arial" pitchFamily="34" charset="0"/>
                <a:ea typeface="ＭＳ Ｐゴシック" pitchFamily="34" charset="-128"/>
                <a:cs typeface="Arial" pitchFamily="34" charset="0"/>
              </a:rPr>
              <a:t>========</a:t>
            </a:r>
          </a:p>
          <a:p>
            <a:pPr>
              <a:buFontTx/>
              <a:buNone/>
              <a:defRPr/>
            </a:pPr>
            <a:r>
              <a:rPr lang="en-US" sz="1000" dirty="0" smtClean="0">
                <a:latin typeface="Arial" pitchFamily="34" charset="0"/>
                <a:ea typeface="ＭＳ Ｐゴシック" pitchFamily="34" charset="-128"/>
                <a:cs typeface="Arial" pitchFamily="34" charset="0"/>
              </a:rPr>
              <a:t>Database crashed: (</a:t>
            </a:r>
            <a:r>
              <a:rPr lang="en-US" sz="1000" dirty="0" err="1" smtClean="0">
                <a:latin typeface="Arial" pitchFamily="34" charset="0"/>
                <a:ea typeface="ＭＳ Ｐゴシック" pitchFamily="34" charset="-128"/>
                <a:cs typeface="Arial" pitchFamily="34" charset="0"/>
              </a:rPr>
              <a:t>i</a:t>
            </a:r>
            <a:r>
              <a:rPr lang="en-US" sz="1000" dirty="0" smtClean="0">
                <a:latin typeface="Arial" pitchFamily="34" charset="0"/>
                <a:ea typeface="ＭＳ Ｐゴシック" pitchFamily="34" charset="-128"/>
                <a:cs typeface="Arial" pitchFamily="34" charset="0"/>
              </a:rPr>
              <a:t>) FAN aborts dead session (ii) application gets an error; (iii) Connection</a:t>
            </a:r>
            <a:r>
              <a:rPr lang="en-US" sz="1000" baseline="0" dirty="0" smtClean="0">
                <a:latin typeface="Arial" pitchFamily="34" charset="0"/>
                <a:ea typeface="ＭＳ Ｐゴシック" pitchFamily="34" charset="-128"/>
                <a:cs typeface="Arial" pitchFamily="34" charset="0"/>
              </a:rPr>
              <a:t> </a:t>
            </a:r>
            <a:r>
              <a:rPr lang="en-US" sz="1000" dirty="0" smtClean="0">
                <a:latin typeface="Arial" pitchFamily="34" charset="0"/>
                <a:ea typeface="ＭＳ Ｐゴシック" pitchFamily="34" charset="-128"/>
                <a:cs typeface="Arial" pitchFamily="34" charset="0"/>
              </a:rPr>
              <a:t>pool removes orphan connection from the pool</a:t>
            </a:r>
          </a:p>
          <a:p>
            <a:pPr>
              <a:buFontTx/>
              <a:buNone/>
              <a:defRPr/>
            </a:pPr>
            <a:r>
              <a:rPr lang="en-US" sz="1000" dirty="0" smtClean="0">
                <a:latin typeface="Arial" pitchFamily="34" charset="0"/>
                <a:ea typeface="ＭＳ Ｐゴシック" pitchFamily="34" charset="-128"/>
                <a:cs typeface="Arial" pitchFamily="34" charset="0"/>
              </a:rPr>
              <a:t>If recoverable error </a:t>
            </a:r>
          </a:p>
          <a:p>
            <a:pPr>
              <a:buFontTx/>
              <a:buNone/>
              <a:defRPr/>
            </a:pPr>
            <a:r>
              <a:rPr lang="en-US" sz="1000" dirty="0" smtClean="0">
                <a:latin typeface="Arial" pitchFamily="34" charset="0"/>
                <a:ea typeface="ＭＳ Ｐゴシック" pitchFamily="34" charset="-128"/>
                <a:cs typeface="Arial" pitchFamily="34" charset="0"/>
              </a:rPr>
              <a:t>Get last LTXID of the dead session using </a:t>
            </a:r>
            <a:r>
              <a:rPr lang="en-US" sz="1000" dirty="0" err="1" smtClean="0">
                <a:latin typeface="Arial" pitchFamily="34" charset="0"/>
                <a:ea typeface="ＭＳ Ｐゴシック" pitchFamily="34" charset="-128"/>
                <a:cs typeface="Arial" pitchFamily="34" charset="0"/>
              </a:rPr>
              <a:t>getLogicalTransactionId</a:t>
            </a:r>
            <a:r>
              <a:rPr lang="en-US" sz="1000" dirty="0" smtClean="0">
                <a:latin typeface="Arial" pitchFamily="34" charset="0"/>
                <a:ea typeface="ＭＳ Ｐゴシック" pitchFamily="34" charset="-128"/>
                <a:cs typeface="Arial" pitchFamily="34" charset="0"/>
              </a:rPr>
              <a:t> </a:t>
            </a:r>
            <a:r>
              <a:rPr lang="en-US" sz="1000" baseline="0" dirty="0" smtClean="0">
                <a:latin typeface="Arial" pitchFamily="34" charset="0"/>
                <a:ea typeface="ＭＳ Ｐゴシック" pitchFamily="34" charset="-128"/>
                <a:cs typeface="Arial" pitchFamily="34" charset="0"/>
              </a:rPr>
              <a:t> </a:t>
            </a:r>
            <a:r>
              <a:rPr lang="en-US" sz="1000" dirty="0" smtClean="0">
                <a:latin typeface="Arial" pitchFamily="34" charset="0"/>
                <a:ea typeface="ＭＳ Ｐゴシック" pitchFamily="34" charset="-128"/>
                <a:cs typeface="Arial" pitchFamily="34" charset="0"/>
              </a:rPr>
              <a:t>or from your callback</a:t>
            </a:r>
          </a:p>
          <a:p>
            <a:pPr>
              <a:buFontTx/>
              <a:buNone/>
              <a:defRPr/>
            </a:pPr>
            <a:r>
              <a:rPr lang="en-US" sz="1000" dirty="0" smtClean="0">
                <a:latin typeface="Arial" pitchFamily="34" charset="0"/>
                <a:ea typeface="ＭＳ Ｐゴシック" pitchFamily="34" charset="-128"/>
                <a:cs typeface="Arial" pitchFamily="34" charset="0"/>
              </a:rPr>
              <a:t>Obtain a new session </a:t>
            </a:r>
          </a:p>
          <a:p>
            <a:pPr>
              <a:buFontTx/>
              <a:buNone/>
              <a:defRPr/>
            </a:pPr>
            <a:r>
              <a:rPr lang="en-US" sz="1000" dirty="0" smtClean="0">
                <a:latin typeface="Arial" pitchFamily="34" charset="0"/>
                <a:ea typeface="ＭＳ Ｐゴシック" pitchFamily="34" charset="-128"/>
                <a:cs typeface="Arial" pitchFamily="34" charset="0"/>
              </a:rPr>
              <a:t>Call DBMS_APP_CONT.GET_LTXID_OUTCOME*</a:t>
            </a:r>
          </a:p>
          <a:p>
            <a:pPr>
              <a:buFontTx/>
              <a:buNone/>
              <a:defRPr/>
            </a:pPr>
            <a:r>
              <a:rPr lang="en-US" sz="1000" dirty="0" smtClean="0">
                <a:latin typeface="Arial" pitchFamily="34" charset="0"/>
                <a:ea typeface="ＭＳ Ｐゴシック" pitchFamily="34" charset="-128"/>
                <a:cs typeface="Arial" pitchFamily="34" charset="0"/>
              </a:rPr>
              <a:t>         If committed then return result, application may continue</a:t>
            </a:r>
          </a:p>
          <a:p>
            <a:pPr>
              <a:buFontTx/>
              <a:buNone/>
              <a:defRPr/>
            </a:pPr>
            <a:r>
              <a:rPr lang="en-US" sz="1000" dirty="0" smtClean="0">
                <a:latin typeface="Arial" pitchFamily="34" charset="0"/>
                <a:ea typeface="ＭＳ Ｐゴシック" pitchFamily="34" charset="-128"/>
                <a:cs typeface="Arial" pitchFamily="34" charset="0"/>
              </a:rPr>
              <a:t>      Else return “uncommitted”; application cleans up and resubmit request</a:t>
            </a:r>
          </a:p>
          <a:p>
            <a:pPr>
              <a:buFontTx/>
              <a:buNone/>
              <a:defRPr/>
            </a:pPr>
            <a:r>
              <a:rPr lang="en-US" sz="1000" dirty="0" smtClean="0">
                <a:latin typeface="Arial" pitchFamily="34" charset="0"/>
                <a:ea typeface="ＭＳ Ｐゴシック" pitchFamily="34" charset="-128"/>
                <a:cs typeface="Arial" pitchFamily="34" charset="0"/>
              </a:rPr>
              <a:t>* If uncommitted, prevent transaction from eventually committing </a:t>
            </a:r>
          </a:p>
          <a:p>
            <a:pPr>
              <a:buFontTx/>
              <a:buNone/>
              <a:defRPr/>
            </a:pPr>
            <a:r>
              <a:rPr lang="en-US" sz="1000" dirty="0" smtClean="0">
                <a:latin typeface="Arial" pitchFamily="34" charset="0"/>
                <a:ea typeface="ＭＳ Ｐゴシック" pitchFamily="34" charset="-128"/>
                <a:cs typeface="Arial" pitchFamily="34" charset="0"/>
              </a:rPr>
              <a:t> </a:t>
            </a:r>
          </a:p>
          <a:p>
            <a:pPr>
              <a:buFontTx/>
              <a:buNone/>
              <a:defRPr/>
            </a:pPr>
            <a:r>
              <a:rPr lang="en-US" sz="1000" dirty="0" smtClean="0">
                <a:latin typeface="Arial" pitchFamily="34" charset="0"/>
                <a:ea typeface="ＭＳ Ｐゴシック" pitchFamily="34" charset="-128"/>
                <a:cs typeface="Arial" pitchFamily="34" charset="0"/>
              </a:rPr>
              <a:t>Transaction Guard solution coverage</a:t>
            </a:r>
          </a:p>
          <a:p>
            <a:pPr>
              <a:buFontTx/>
              <a:buNone/>
              <a:defRPr/>
            </a:pPr>
            <a:r>
              <a:rPr lang="en-US" sz="1000" dirty="0" smtClean="0">
                <a:latin typeface="Arial" pitchFamily="34" charset="0"/>
                <a:ea typeface="ＭＳ Ｐゴシック" pitchFamily="34" charset="-128"/>
                <a:cs typeface="Arial" pitchFamily="34" charset="0"/>
              </a:rPr>
              <a:t>======================</a:t>
            </a:r>
          </a:p>
          <a:p>
            <a:pPr>
              <a:buFontTx/>
              <a:buNone/>
              <a:defRPr/>
            </a:pPr>
            <a:r>
              <a:rPr lang="en-US" sz="1000" dirty="0" smtClean="0">
                <a:latin typeface="Arial" pitchFamily="34" charset="0"/>
                <a:ea typeface="ＭＳ Ｐゴシック" pitchFamily="34" charset="-128"/>
                <a:cs typeface="Arial" pitchFamily="34" charset="0"/>
              </a:rPr>
              <a:t>Clients</a:t>
            </a:r>
          </a:p>
          <a:p>
            <a:pPr>
              <a:buFontTx/>
              <a:buNone/>
              <a:defRPr/>
            </a:pPr>
            <a:r>
              <a:rPr lang="en-US" sz="1000" dirty="0" smtClean="0">
                <a:latin typeface="Arial" pitchFamily="34" charset="0"/>
                <a:ea typeface="ＭＳ Ｐゴシック" pitchFamily="34" charset="-128"/>
                <a:cs typeface="Arial" pitchFamily="34" charset="0"/>
              </a:rPr>
              <a:t> JDBC-thin, OCI, OCCI, ODP.net</a:t>
            </a:r>
          </a:p>
          <a:p>
            <a:pPr>
              <a:buFontTx/>
              <a:buNone/>
              <a:defRPr/>
            </a:pPr>
            <a:r>
              <a:rPr lang="en-US" sz="1000" dirty="0" smtClean="0">
                <a:latin typeface="Arial" pitchFamily="34" charset="0"/>
                <a:ea typeface="ＭＳ Ｐゴシック" pitchFamily="34" charset="-128"/>
                <a:cs typeface="Arial" pitchFamily="34" charset="0"/>
              </a:rPr>
              <a:t>Database </a:t>
            </a:r>
          </a:p>
          <a:p>
            <a:pPr>
              <a:buFontTx/>
              <a:buNone/>
              <a:defRPr/>
            </a:pPr>
            <a:r>
              <a:rPr lang="en-US" sz="1000" dirty="0" smtClean="0">
                <a:latin typeface="Arial" pitchFamily="34" charset="0"/>
                <a:ea typeface="ＭＳ Ｐゴシック" pitchFamily="34" charset="-128"/>
                <a:cs typeface="Arial" pitchFamily="34" charset="0"/>
              </a:rPr>
              <a:t>-</a:t>
            </a:r>
            <a:r>
              <a:rPr lang="en-US" sz="1000" baseline="0" dirty="0" smtClean="0">
                <a:latin typeface="Arial" pitchFamily="34" charset="0"/>
                <a:ea typeface="ＭＳ Ｐゴシック" pitchFamily="34" charset="-128"/>
                <a:cs typeface="Arial" pitchFamily="34" charset="0"/>
              </a:rPr>
              <a:t> </a:t>
            </a:r>
            <a:r>
              <a:rPr lang="en-US" sz="1000" dirty="0" smtClean="0">
                <a:latin typeface="Arial" pitchFamily="34" charset="0"/>
                <a:ea typeface="ＭＳ Ｐゴシック" pitchFamily="34" charset="-128"/>
                <a:cs typeface="Arial" pitchFamily="34" charset="0"/>
              </a:rPr>
              <a:t>Uses logical transaction ID (LTXID)</a:t>
            </a:r>
          </a:p>
          <a:p>
            <a:pPr>
              <a:buFontTx/>
              <a:buNone/>
              <a:defRPr/>
            </a:pPr>
            <a:r>
              <a:rPr lang="en-US" sz="1000" dirty="0" smtClean="0">
                <a:latin typeface="Arial" pitchFamily="34" charset="0"/>
                <a:ea typeface="ＭＳ Ｐゴシック" pitchFamily="34" charset="-128"/>
                <a:cs typeface="Arial" pitchFamily="34" charset="0"/>
              </a:rPr>
              <a:t>Commit Models 	</a:t>
            </a:r>
          </a:p>
          <a:p>
            <a:pPr>
              <a:buFontTx/>
              <a:buNone/>
              <a:defRPr/>
            </a:pPr>
            <a:r>
              <a:rPr lang="en-US" sz="1000" dirty="0" smtClean="0">
                <a:latin typeface="Arial" pitchFamily="34" charset="0"/>
                <a:ea typeface="ＭＳ Ｐゴシック" pitchFamily="34" charset="-128"/>
                <a:cs typeface="Arial" pitchFamily="34" charset="0"/>
              </a:rPr>
              <a:t> - Local TXN</a:t>
            </a:r>
          </a:p>
          <a:p>
            <a:pPr>
              <a:buFontTx/>
              <a:buNone/>
              <a:defRPr/>
            </a:pPr>
            <a:r>
              <a:rPr lang="en-US" sz="1000" dirty="0" smtClean="0">
                <a:latin typeface="Arial" pitchFamily="34" charset="0"/>
                <a:ea typeface="ＭＳ Ｐゴシック" pitchFamily="34" charset="-128"/>
                <a:cs typeface="Arial" pitchFamily="34" charset="0"/>
              </a:rPr>
              <a:t> - Auto-commit, Commit on Success</a:t>
            </a:r>
          </a:p>
          <a:p>
            <a:pPr>
              <a:buFontTx/>
              <a:buNone/>
              <a:defRPr/>
            </a:pPr>
            <a:r>
              <a:rPr lang="en-US" sz="1000" dirty="0" smtClean="0">
                <a:latin typeface="Arial" pitchFamily="34" charset="0"/>
                <a:ea typeface="ＭＳ Ｐゴシック" pitchFamily="34" charset="-128"/>
                <a:cs typeface="Arial" pitchFamily="34" charset="0"/>
              </a:rPr>
              <a:t> - Commit embedded in PL/SQL</a:t>
            </a:r>
          </a:p>
          <a:p>
            <a:pPr>
              <a:buFontTx/>
              <a:buNone/>
              <a:defRPr/>
            </a:pPr>
            <a:r>
              <a:rPr lang="en-US" sz="1000" dirty="0" smtClean="0">
                <a:latin typeface="Arial" pitchFamily="34" charset="0"/>
                <a:ea typeface="ＭＳ Ｐゴシック" pitchFamily="34" charset="-128"/>
                <a:cs typeface="Arial" pitchFamily="34" charset="0"/>
              </a:rPr>
              <a:t> - DDL, DCL, Parallel DDL</a:t>
            </a:r>
          </a:p>
          <a:p>
            <a:pPr>
              <a:buFontTx/>
              <a:buNone/>
              <a:defRPr/>
            </a:pPr>
            <a:r>
              <a:rPr lang="en-US" sz="1000" dirty="0" smtClean="0">
                <a:latin typeface="Arial" pitchFamily="34" charset="0"/>
                <a:ea typeface="ＭＳ Ｐゴシック" pitchFamily="34" charset="-128"/>
                <a:cs typeface="Arial" pitchFamily="34" charset="0"/>
              </a:rPr>
              <a:t> - Remote, Distributed</a:t>
            </a:r>
          </a:p>
          <a:p>
            <a:pPr>
              <a:buFontTx/>
              <a:buNone/>
              <a:defRPr/>
            </a:pPr>
            <a:r>
              <a:rPr lang="en-US" sz="1000" dirty="0" smtClean="0">
                <a:latin typeface="Arial" pitchFamily="34" charset="0"/>
                <a:ea typeface="ＭＳ Ｐゴシック" pitchFamily="34" charset="-128"/>
                <a:cs typeface="Arial" pitchFamily="34" charset="0"/>
              </a:rPr>
              <a:t> Excludes XA in 12.1</a:t>
            </a:r>
          </a:p>
          <a:p>
            <a:pPr>
              <a:buFontTx/>
              <a:buNone/>
              <a:defRPr/>
            </a:pPr>
            <a:endParaRPr lang="en-US" sz="1000" dirty="0" smtClean="0">
              <a:latin typeface="Arial" pitchFamily="34" charset="0"/>
              <a:ea typeface="ＭＳ Ｐゴシック" pitchFamily="34" charset="-128"/>
              <a:cs typeface="Arial" pitchFamily="34" charset="0"/>
            </a:endParaRPr>
          </a:p>
          <a:p>
            <a:pPr>
              <a:buFontTx/>
              <a:buNone/>
              <a:defRPr/>
            </a:pPr>
            <a:r>
              <a:rPr lang="en-US" dirty="0" smtClean="0">
                <a:latin typeface="Arial" charset="0"/>
                <a:ea typeface="ＭＳ Ｐゴシック" pitchFamily="34" charset="-128"/>
              </a:rPr>
              <a:t>============</a:t>
            </a:r>
          </a:p>
          <a:p>
            <a:pPr>
              <a:buFontTx/>
              <a:buNone/>
              <a:defRPr/>
            </a:pPr>
            <a:endParaRPr lang="en-US" dirty="0" smtClean="0">
              <a:latin typeface="Arial" charset="0"/>
              <a:ea typeface="ＭＳ Ｐゴシック" pitchFamily="34" charset="-128"/>
            </a:endParaRPr>
          </a:p>
          <a:p>
            <a:r>
              <a:rPr lang="en-US" sz="1200" dirty="0" smtClean="0">
                <a:latin typeface="Arial" pitchFamily="34" charset="0"/>
                <a:cs typeface="Arial" pitchFamily="34" charset="0"/>
              </a:rPr>
              <a:t>Transaction Guard supports all listed transaction types. The primary exclusions in 12c are XA and read/write database links from Active Data Guard.</a:t>
            </a:r>
          </a:p>
          <a:p>
            <a:endParaRPr lang="en-US" sz="1200" dirty="0" smtClean="0">
              <a:latin typeface="Arial" pitchFamily="34" charset="0"/>
              <a:cs typeface="Arial" pitchFamily="34" charset="0"/>
            </a:endParaRPr>
          </a:p>
          <a:p>
            <a:r>
              <a:rPr lang="en-US" sz="1200" dirty="0" smtClean="0">
                <a:latin typeface="Arial" pitchFamily="34" charset="0"/>
                <a:cs typeface="Arial" pitchFamily="34" charset="0"/>
              </a:rPr>
              <a:t>To configure Transaction Guard, set the service attribute COMMIT_OUTCOME</a:t>
            </a:r>
          </a:p>
          <a:p>
            <a:r>
              <a:rPr lang="en-US" sz="1200" dirty="0" smtClean="0">
                <a:latin typeface="Arial" pitchFamily="34" charset="0"/>
                <a:cs typeface="Arial" pitchFamily="34" charset="0"/>
              </a:rPr>
              <a:t>Values – TRUE and FALSE </a:t>
            </a:r>
          </a:p>
          <a:p>
            <a:r>
              <a:rPr lang="en-US" sz="1200" dirty="0" smtClean="0">
                <a:latin typeface="Arial" pitchFamily="34" charset="0"/>
                <a:cs typeface="Arial" pitchFamily="34" charset="0"/>
              </a:rPr>
              <a:t>Default – FALSE</a:t>
            </a:r>
          </a:p>
          <a:p>
            <a:r>
              <a:rPr lang="en-US" sz="1200" dirty="0" smtClean="0">
                <a:latin typeface="Arial" pitchFamily="34" charset="0"/>
                <a:cs typeface="Arial" pitchFamily="34" charset="0"/>
              </a:rPr>
              <a:t>Applies to new sessions </a:t>
            </a:r>
          </a:p>
          <a:p>
            <a:endParaRPr lang="en-US" sz="1200" dirty="0" smtClean="0">
              <a:latin typeface="Arial" pitchFamily="34" charset="0"/>
              <a:cs typeface="Arial" pitchFamily="34" charset="0"/>
            </a:endParaRPr>
          </a:p>
          <a:p>
            <a:r>
              <a:rPr lang="en-US" sz="1200" dirty="0" smtClean="0">
                <a:latin typeface="Arial" pitchFamily="34" charset="0"/>
                <a:cs typeface="Arial" pitchFamily="34" charset="0"/>
              </a:rPr>
              <a:t>Optionally change the service attribute RETENTION_TIMEOUT</a:t>
            </a:r>
          </a:p>
          <a:p>
            <a:r>
              <a:rPr lang="en-US" sz="1200" dirty="0" smtClean="0">
                <a:latin typeface="Arial" pitchFamily="34" charset="0"/>
                <a:cs typeface="Arial" pitchFamily="34" charset="0"/>
              </a:rPr>
              <a:t>Units – seconds</a:t>
            </a:r>
          </a:p>
          <a:p>
            <a:r>
              <a:rPr lang="en-US" sz="1200" dirty="0" smtClean="0">
                <a:latin typeface="Arial" pitchFamily="34" charset="0"/>
                <a:cs typeface="Arial" pitchFamily="34" charset="0"/>
              </a:rPr>
              <a:t>Default – 24 hours (86400)</a:t>
            </a:r>
          </a:p>
          <a:p>
            <a:r>
              <a:rPr lang="en-US" sz="1200" dirty="0" smtClean="0">
                <a:latin typeface="Arial" pitchFamily="34" charset="0"/>
                <a:cs typeface="Arial" pitchFamily="34" charset="0"/>
              </a:rPr>
              <a:t>Maximum value – 30 days (2592000) </a:t>
            </a:r>
          </a:p>
          <a:p>
            <a:endParaRPr lang="en-US" sz="1200" dirty="0" smtClean="0">
              <a:latin typeface="Arial" pitchFamily="34" charset="0"/>
              <a:cs typeface="Arial" pitchFamily="34" charset="0"/>
            </a:endParaRPr>
          </a:p>
          <a:p>
            <a:r>
              <a:rPr lang="en-US" sz="1200" dirty="0" smtClean="0">
                <a:latin typeface="Arial" pitchFamily="34" charset="0"/>
                <a:cs typeface="Arial" pitchFamily="34" charset="0"/>
              </a:rPr>
              <a:t>Oracle Database 12c provides Transaction Guard interface and API’s for JDBC thin, OCI, OCCI, and </a:t>
            </a:r>
            <a:r>
              <a:rPr lang="en-US" sz="1200" dirty="0" err="1" smtClean="0">
                <a:latin typeface="Arial" pitchFamily="34" charset="0"/>
                <a:cs typeface="Arial" pitchFamily="34" charset="0"/>
              </a:rPr>
              <a:t>ODP.Net</a:t>
            </a:r>
            <a:r>
              <a:rPr lang="en-US" sz="1200" dirty="0" smtClean="0">
                <a:latin typeface="Arial" pitchFamily="34" charset="0"/>
                <a:cs typeface="Arial" pitchFamily="34" charset="0"/>
              </a:rPr>
              <a:t>.</a:t>
            </a:r>
          </a:p>
          <a:p>
            <a:endParaRPr lang="en-US" dirty="0" smtClean="0">
              <a:latin typeface="Arial" charset="0"/>
              <a:ea typeface="ＭＳ Ｐゴシック" pitchFamily="34" charset="-128"/>
            </a:endParaRPr>
          </a:p>
          <a:p>
            <a:pPr>
              <a:defRPr/>
            </a:pPr>
            <a:endParaRPr lang="en-US" dirty="0" smtClean="0">
              <a:latin typeface="Arial" charset="0"/>
              <a:ea typeface="ＭＳ Ｐゴシック" pitchFamily="34" charset="-128"/>
            </a:endParaRPr>
          </a:p>
          <a:p>
            <a:pPr>
              <a:defRPr/>
            </a:pPr>
            <a:endParaRPr lang="en-US" dirty="0"/>
          </a:p>
        </p:txBody>
      </p:sp>
      <p:sp>
        <p:nvSpPr>
          <p:cNvPr id="57348" name="Slide Number Placeholder 3"/>
          <p:cNvSpPr>
            <a:spLocks noGrp="1"/>
          </p:cNvSpPr>
          <p:nvPr>
            <p:ph type="sldNum" sz="quarter"/>
          </p:nvPr>
        </p:nvSpPr>
        <p:spPr>
          <a:noFill/>
        </p:spPr>
        <p:txBody>
          <a:bodyPr/>
          <a:lstStyle/>
          <a:p>
            <a:pPr eaLnBrk="0"/>
            <a:fld id="{2CB92C15-7FC2-4B16-AA15-06D6A4002CF1}" type="slidenum">
              <a:rPr lang="en-US" smtClean="0">
                <a:solidFill>
                  <a:schemeClr val="tx1"/>
                </a:solidFill>
                <a:latin typeface="Times" pitchFamily="18" charset="0"/>
                <a:ea typeface="ＭＳ Ｐゴシック" pitchFamily="34" charset="-128"/>
              </a:rPr>
              <a:pPr eaLnBrk="0"/>
              <a:t>10</a:t>
            </a:fld>
            <a:endParaRPr lang="en-US" smtClean="0">
              <a:solidFill>
                <a:schemeClr val="tx1"/>
              </a:solidFill>
              <a:latin typeface="Times" pitchFamily="18" charset="0"/>
              <a:ea typeface="ＭＳ Ｐゴシック"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a:xfrm>
            <a:off x="1317020" y="3325863"/>
            <a:ext cx="7235121" cy="3054141"/>
          </a:xfrm>
        </p:spPr>
        <p:txBody>
          <a:bodyPr>
            <a:normAutofit fontScale="25000" lnSpcReduction="20000"/>
          </a:bodyPr>
          <a:lstStyle/>
          <a:p>
            <a:pPr>
              <a:defRPr/>
            </a:pPr>
            <a:r>
              <a:rPr lang="en-US" sz="1000" dirty="0" smtClean="0">
                <a:latin typeface="Arial" pitchFamily="34" charset="0"/>
                <a:cs typeface="Arial" pitchFamily="34" charset="0"/>
              </a:rPr>
              <a:t>When replay is successful, Application Continuity masks many recoverable database outages from the applications and the users. It achieves the masking by restoring the database session, the full session (including session states, cursors, variables), and the last in-flight transaction (if there is one).</a:t>
            </a:r>
          </a:p>
          <a:p>
            <a:pPr>
              <a:defRPr/>
            </a:pPr>
            <a:endParaRPr lang="en-US" sz="1000" dirty="0" smtClean="0">
              <a:latin typeface="Arial" pitchFamily="34" charset="0"/>
              <a:cs typeface="Arial" pitchFamily="34" charset="0"/>
            </a:endParaRPr>
          </a:p>
          <a:p>
            <a:pPr>
              <a:defRPr/>
            </a:pPr>
            <a:r>
              <a:rPr lang="en-US" sz="1000" dirty="0" smtClean="0">
                <a:latin typeface="Arial" pitchFamily="34" charset="0"/>
                <a:cs typeface="Arial" pitchFamily="34" charset="0"/>
              </a:rPr>
              <a:t>Without Application Continuity, database recovery does not mask outages that are caused by network outages, instance failures, hardware failures, repairs, configuration changes, patches and so on. </a:t>
            </a:r>
          </a:p>
          <a:p>
            <a:pPr>
              <a:defRPr/>
            </a:pPr>
            <a:endParaRPr lang="en-US" sz="1000" dirty="0" smtClean="0">
              <a:latin typeface="Arial" pitchFamily="34" charset="0"/>
              <a:cs typeface="Arial" pitchFamily="34" charset="0"/>
            </a:endParaRPr>
          </a:p>
          <a:p>
            <a:pPr>
              <a:defRPr/>
            </a:pPr>
            <a:r>
              <a:rPr lang="en-US" sz="1000" dirty="0" smtClean="0">
                <a:latin typeface="Arial" pitchFamily="34" charset="0"/>
                <a:cs typeface="Arial" pitchFamily="34" charset="0"/>
              </a:rPr>
              <a:t>If the database session becomes unavailable due to a recoverable error, Application Continuity attempts to rebuild the session and any open transactions to the correct states; </a:t>
            </a:r>
          </a:p>
          <a:p>
            <a:pPr>
              <a:defRPr/>
            </a:pPr>
            <a:r>
              <a:rPr lang="en-US" sz="1000" dirty="0" smtClean="0">
                <a:latin typeface="Arial" pitchFamily="34" charset="0"/>
                <a:cs typeface="Arial" pitchFamily="34" charset="0"/>
              </a:rPr>
              <a:t>If the transaction is successful and does not need to be re-executed, the successful status is returned to the application.</a:t>
            </a:r>
          </a:p>
          <a:p>
            <a:pPr>
              <a:defRPr/>
            </a:pPr>
            <a:r>
              <a:rPr lang="en-US" sz="1000" dirty="0" smtClean="0">
                <a:latin typeface="Arial" pitchFamily="34" charset="0"/>
                <a:cs typeface="Arial" pitchFamily="34" charset="0"/>
              </a:rPr>
              <a:t>If the replay is successful, the request continues safely without duplication. </a:t>
            </a:r>
          </a:p>
          <a:p>
            <a:pPr>
              <a:defRPr/>
            </a:pPr>
            <a:r>
              <a:rPr lang="en-US" sz="1000" dirty="0" smtClean="0">
                <a:latin typeface="Arial" pitchFamily="34" charset="0"/>
                <a:cs typeface="Arial" pitchFamily="34" charset="0"/>
              </a:rPr>
              <a:t>If the replay is not successful, the database rejects the replay and the application receives the original error. To be successful, the replay must return to the client the exact same data that the client received previously in the request, and that the application potentially made a decision on.</a:t>
            </a:r>
          </a:p>
          <a:p>
            <a:pPr>
              <a:defRPr/>
            </a:pPr>
            <a:endParaRPr lang="en-US" sz="1000" dirty="0" smtClean="0">
              <a:latin typeface="Arial" pitchFamily="34" charset="0"/>
              <a:cs typeface="Arial" pitchFamily="34" charset="0"/>
            </a:endParaRPr>
          </a:p>
          <a:p>
            <a:pPr>
              <a:defRPr/>
            </a:pPr>
            <a:endParaRPr lang="en-US" sz="1000" dirty="0" smtClean="0">
              <a:latin typeface="Arial" pitchFamily="34" charset="0"/>
              <a:cs typeface="Arial" pitchFamily="34" charset="0"/>
            </a:endParaRPr>
          </a:p>
          <a:p>
            <a:pPr>
              <a:defRPr/>
            </a:pPr>
            <a:r>
              <a:rPr lang="en-US" sz="1000" dirty="0" smtClean="0">
                <a:latin typeface="Arial" pitchFamily="34" charset="0"/>
                <a:cs typeface="Arial" pitchFamily="34" charset="0"/>
              </a:rPr>
              <a:t>How Application Continuity works:</a:t>
            </a:r>
          </a:p>
          <a:p>
            <a:pPr>
              <a:defRPr/>
            </a:pPr>
            <a:endParaRPr lang="en-US" sz="1000" dirty="0" smtClean="0">
              <a:latin typeface="Arial" pitchFamily="34" charset="0"/>
              <a:cs typeface="Arial" pitchFamily="34" charset="0"/>
            </a:endParaRPr>
          </a:p>
          <a:p>
            <a:pPr>
              <a:defRPr/>
            </a:pPr>
            <a:r>
              <a:rPr lang="en-US" sz="1000" dirty="0" smtClean="0">
                <a:latin typeface="Arial" pitchFamily="34" charset="0"/>
                <a:cs typeface="Arial" pitchFamily="34" charset="0"/>
              </a:rPr>
              <a:t>Here are the steps:</a:t>
            </a:r>
          </a:p>
          <a:p>
            <a:pPr>
              <a:defRPr/>
            </a:pPr>
            <a:r>
              <a:rPr lang="en-US" sz="1000" dirty="0" smtClean="0">
                <a:latin typeface="Arial" pitchFamily="34" charset="0"/>
                <a:cs typeface="Arial" pitchFamily="34" charset="0"/>
              </a:rPr>
              <a:t>The client application sends a database request that is received by the JDBC replay driver.</a:t>
            </a:r>
          </a:p>
          <a:p>
            <a:pPr>
              <a:defRPr/>
            </a:pPr>
            <a:r>
              <a:rPr lang="en-US" sz="1000" dirty="0" smtClean="0">
                <a:latin typeface="Arial" pitchFamily="34" charset="0"/>
                <a:cs typeface="Arial" pitchFamily="34" charset="0"/>
              </a:rPr>
              <a:t>The replay driver sends the calls that make up the request to the database, receiving directions for each call from the database.</a:t>
            </a:r>
          </a:p>
          <a:p>
            <a:pPr>
              <a:defRPr/>
            </a:pPr>
            <a:r>
              <a:rPr lang="en-US" sz="1000" dirty="0" smtClean="0">
                <a:latin typeface="Arial" pitchFamily="34" charset="0"/>
                <a:cs typeface="Arial" pitchFamily="34" charset="0"/>
              </a:rPr>
              <a:t>The replay driver receives a Fast Application Notification (FAN) notification or a recoverable error.</a:t>
            </a:r>
          </a:p>
          <a:p>
            <a:pPr>
              <a:defRPr/>
            </a:pPr>
            <a:r>
              <a:rPr lang="en-US" sz="1000" dirty="0" smtClean="0">
                <a:latin typeface="Arial" pitchFamily="34" charset="0"/>
                <a:cs typeface="Arial" pitchFamily="34" charset="0"/>
              </a:rPr>
              <a:t>The replay driver performs the following actions:</a:t>
            </a:r>
          </a:p>
          <a:p>
            <a:pPr>
              <a:defRPr/>
            </a:pPr>
            <a:r>
              <a:rPr lang="en-US" sz="1000" dirty="0" smtClean="0">
                <a:latin typeface="Arial" pitchFamily="34" charset="0"/>
                <a:cs typeface="Arial" pitchFamily="34" charset="0"/>
              </a:rPr>
              <a:t>- It checks the request has replay enabled and checks timeouts. Assuming all is good -</a:t>
            </a:r>
          </a:p>
          <a:p>
            <a:pPr>
              <a:defRPr/>
            </a:pPr>
            <a:r>
              <a:rPr lang="en-US" sz="1000" dirty="0" smtClean="0">
                <a:latin typeface="Arial" pitchFamily="34" charset="0"/>
                <a:cs typeface="Arial" pitchFamily="34" charset="0"/>
              </a:rPr>
              <a:t>- It obtains a new database session, and if a callback is registered, runs this callback to initialize the session.</a:t>
            </a:r>
          </a:p>
          <a:p>
            <a:pPr>
              <a:defRPr/>
            </a:pPr>
            <a:r>
              <a:rPr lang="en-US" sz="1000" dirty="0" smtClean="0">
                <a:latin typeface="Arial" pitchFamily="34" charset="0"/>
                <a:cs typeface="Arial" pitchFamily="34" charset="0"/>
              </a:rPr>
              <a:t>- It checks with the database to determine whether replay can progress, for example, whether the  last transaction was committed or rolled back.</a:t>
            </a:r>
          </a:p>
          <a:p>
            <a:pPr>
              <a:defRPr/>
            </a:pPr>
            <a:r>
              <a:rPr lang="en-US" sz="1000" dirty="0" smtClean="0">
                <a:latin typeface="Arial" pitchFamily="34" charset="0"/>
                <a:cs typeface="Arial" pitchFamily="34" charset="0"/>
              </a:rPr>
              <a:t>If replay is required, then the JDBC replay driver resubmits calls, receiving directions for each call from the database. Each call must establish the same client-visible state. </a:t>
            </a:r>
          </a:p>
          <a:p>
            <a:pPr>
              <a:defRPr/>
            </a:pPr>
            <a:r>
              <a:rPr lang="en-US" sz="1000" dirty="0" smtClean="0">
                <a:latin typeface="Arial" pitchFamily="34" charset="0"/>
                <a:cs typeface="Arial" pitchFamily="34" charset="0"/>
              </a:rPr>
              <a:t>Before the last call is replayed, the replay driver ends the replay, and returns to normal runtime mode. </a:t>
            </a:r>
          </a:p>
          <a:p>
            <a:pPr>
              <a:defRPr/>
            </a:pPr>
            <a:endParaRPr lang="en-US" dirty="0" smtClean="0"/>
          </a:p>
          <a:p>
            <a:pPr>
              <a:defRPr/>
            </a:pPr>
            <a:r>
              <a:rPr lang="en-US" dirty="0" smtClean="0"/>
              <a:t>Solution Coverage</a:t>
            </a:r>
          </a:p>
          <a:p>
            <a:pPr>
              <a:defRPr/>
            </a:pPr>
            <a:r>
              <a:rPr lang="en-US" dirty="0" smtClean="0"/>
              <a:t>===========</a:t>
            </a:r>
          </a:p>
          <a:p>
            <a:pPr>
              <a:defRPr/>
            </a:pPr>
            <a:endParaRPr lang="en-US" dirty="0" smtClean="0"/>
          </a:p>
          <a:p>
            <a:pPr>
              <a:defRPr/>
            </a:pPr>
            <a:r>
              <a:rPr lang="en-US" dirty="0" smtClean="0"/>
              <a:t>Client</a:t>
            </a:r>
          </a:p>
          <a:p>
            <a:pPr>
              <a:defRPr/>
            </a:pPr>
            <a:r>
              <a:rPr lang="en-US" dirty="0" smtClean="0"/>
              <a:t> JDBC-Thin driver</a:t>
            </a:r>
          </a:p>
          <a:p>
            <a:pPr>
              <a:defRPr/>
            </a:pPr>
            <a:r>
              <a:rPr lang="en-US" dirty="0" smtClean="0"/>
              <a:t> UCP, </a:t>
            </a:r>
            <a:r>
              <a:rPr lang="en-US" dirty="0" err="1" smtClean="0"/>
              <a:t>WebLogic</a:t>
            </a:r>
            <a:r>
              <a:rPr lang="en-US" dirty="0" smtClean="0"/>
              <a:t> Server, Third Party Java Apps</a:t>
            </a:r>
          </a:p>
          <a:p>
            <a:pPr>
              <a:defRPr/>
            </a:pPr>
            <a:endParaRPr lang="en-US" dirty="0" smtClean="0"/>
          </a:p>
          <a:p>
            <a:pPr>
              <a:defRPr/>
            </a:pPr>
            <a:r>
              <a:rPr lang="en-US" dirty="0" smtClean="0"/>
              <a:t>Database</a:t>
            </a:r>
          </a:p>
          <a:p>
            <a:pPr>
              <a:defRPr/>
            </a:pPr>
            <a:r>
              <a:rPr lang="en-US" dirty="0" smtClean="0"/>
              <a:t>SQL, PL/SQL, JDBC RPC</a:t>
            </a:r>
          </a:p>
          <a:p>
            <a:pPr>
              <a:defRPr/>
            </a:pPr>
            <a:r>
              <a:rPr lang="en-US" dirty="0" smtClean="0"/>
              <a:t> - Select, ALTER SESSION, DML, DDL, COMMIT/ROLLBACK/SAVEPOINT </a:t>
            </a:r>
          </a:p>
          <a:p>
            <a:pPr>
              <a:defRPr/>
            </a:pPr>
            <a:r>
              <a:rPr lang="en-US" dirty="0" smtClean="0"/>
              <a:t> Transaction models</a:t>
            </a:r>
          </a:p>
          <a:p>
            <a:pPr>
              <a:defRPr/>
            </a:pPr>
            <a:r>
              <a:rPr lang="en-US" dirty="0" smtClean="0"/>
              <a:t> - Local, Parallel, Remote, Distributed</a:t>
            </a:r>
          </a:p>
          <a:p>
            <a:pPr>
              <a:defRPr/>
            </a:pPr>
            <a:r>
              <a:rPr lang="en-US" dirty="0" smtClean="0"/>
              <a:t> Mutable function support</a:t>
            </a:r>
          </a:p>
          <a:p>
            <a:pPr>
              <a:defRPr/>
            </a:pPr>
            <a:r>
              <a:rPr lang="en-US" dirty="0" smtClean="0"/>
              <a:t>Hardware acceleration on current Intel &amp; SPARC chips</a:t>
            </a:r>
          </a:p>
          <a:p>
            <a:pPr>
              <a:defRPr/>
            </a:pPr>
            <a:endParaRPr lang="en-US" dirty="0" smtClean="0"/>
          </a:p>
          <a:p>
            <a:pPr>
              <a:defRPr/>
            </a:pPr>
            <a:r>
              <a:rPr lang="en-US" dirty="0" smtClean="0"/>
              <a:t>==========</a:t>
            </a:r>
          </a:p>
          <a:p>
            <a:pPr>
              <a:defRPr/>
            </a:pPr>
            <a:endParaRPr lang="en-US" dirty="0" smtClean="0"/>
          </a:p>
          <a:p>
            <a:pPr>
              <a:defRPr/>
            </a:pPr>
            <a:r>
              <a:rPr lang="en-US" dirty="0" smtClean="0"/>
              <a:t>Application Continuity is supported for thin JDBC, Universal Connection Pool and, </a:t>
            </a:r>
            <a:r>
              <a:rPr lang="en-US" dirty="0" err="1" smtClean="0"/>
              <a:t>WebLogic</a:t>
            </a:r>
            <a:r>
              <a:rPr lang="en-US" dirty="0" smtClean="0"/>
              <a:t> Server.   It is included with Oracle Real Application Clusters (Oracle RAC), RAC One, and Oracle Active Data Guard. </a:t>
            </a:r>
          </a:p>
          <a:p>
            <a:pPr>
              <a:defRPr/>
            </a:pPr>
            <a:endParaRPr lang="en-US" dirty="0" smtClean="0"/>
          </a:p>
          <a:p>
            <a:pPr>
              <a:defRPr/>
            </a:pPr>
            <a:r>
              <a:rPr lang="en-US" dirty="0" smtClean="0"/>
              <a:t>Application Continuity recovers the database request including any in-flight transaction and the database session states. The requests may include most SQL and PL/SQL, RPCs, and local JDBC calls</a:t>
            </a:r>
          </a:p>
          <a:p>
            <a:pPr>
              <a:defRPr/>
            </a:pPr>
            <a:endParaRPr lang="en-US" dirty="0" smtClean="0"/>
          </a:p>
          <a:p>
            <a:pPr>
              <a:defRPr/>
            </a:pPr>
            <a:r>
              <a:rPr lang="en-US" dirty="0" smtClean="0"/>
              <a:t>Application Continuity uses Transaction Guard. Transaction Guard tags each database session with a logical transaction ID (LTXID), so that the database recognizes if a request committed the transaction before the outage. </a:t>
            </a:r>
          </a:p>
          <a:p>
            <a:pPr>
              <a:defRPr/>
            </a:pPr>
            <a:endParaRPr lang="en-US" dirty="0" smtClean="0"/>
          </a:p>
          <a:p>
            <a:pPr>
              <a:defRPr/>
            </a:pPr>
            <a:r>
              <a:rPr lang="en-US" dirty="0" smtClean="0"/>
              <a:t>Application Continuity offers the ability to keep the original values for some ORACLE functions such as </a:t>
            </a:r>
            <a:r>
              <a:rPr lang="en-US" dirty="0" err="1" smtClean="0"/>
              <a:t>Seq.NEXTVAL</a:t>
            </a:r>
            <a:r>
              <a:rPr lang="en-US" dirty="0" smtClean="0"/>
              <a:t> that change their values each time that they are called. This improves the likelihood that replay will succeed.</a:t>
            </a:r>
          </a:p>
          <a:p>
            <a:pPr>
              <a:defRPr/>
            </a:pPr>
            <a:endParaRPr lang="en-US" dirty="0" smtClean="0"/>
          </a:p>
          <a:p>
            <a:pPr>
              <a:defRPr/>
            </a:pPr>
            <a:r>
              <a:rPr lang="en-US" dirty="0" smtClean="0"/>
              <a:t>On current  SPARC and Intel-based chips, the validation that Application Continuity uses is supported by firmware at the database server.</a:t>
            </a:r>
          </a:p>
          <a:p>
            <a:pPr>
              <a:defRPr/>
            </a:pPr>
            <a:endParaRPr lang="en-US" dirty="0" smtClean="0"/>
          </a:p>
          <a:p>
            <a:pPr>
              <a:defRPr/>
            </a:pPr>
            <a:endParaRPr lang="en-US" dirty="0" smtClean="0"/>
          </a:p>
          <a:p>
            <a:pPr>
              <a:defRPr/>
            </a:pPr>
            <a:r>
              <a:rPr lang="en-US" dirty="0" smtClean="0"/>
              <a:t>BENEFIT</a:t>
            </a:r>
          </a:p>
          <a:p>
            <a:pPr>
              <a:defRPr/>
            </a:pPr>
            <a:r>
              <a:rPr lang="en-US" dirty="0" smtClean="0"/>
              <a:t>=====</a:t>
            </a:r>
          </a:p>
          <a:p>
            <a:pPr>
              <a:defRPr/>
            </a:pPr>
            <a:r>
              <a:rPr lang="en-US" dirty="0" smtClean="0"/>
              <a:t>Transaction Guard &amp; Application Continuity: Intelligent, application-transparent fault tolerance</a:t>
            </a:r>
          </a:p>
          <a:p>
            <a:pPr>
              <a:defRPr/>
            </a:pPr>
            <a:endParaRPr lang="en-US" dirty="0" smtClean="0"/>
          </a:p>
          <a:p>
            <a:pPr>
              <a:defRPr/>
            </a:pPr>
            <a:endParaRPr lang="en-US" dirty="0" smtClean="0"/>
          </a:p>
          <a:p>
            <a:pPr>
              <a:defRPr/>
            </a:pPr>
            <a:endParaRPr lang="en-US" dirty="0"/>
          </a:p>
        </p:txBody>
      </p:sp>
      <p:sp>
        <p:nvSpPr>
          <p:cNvPr id="50180" name="Slide Number Placeholder 3"/>
          <p:cNvSpPr txBox="1">
            <a:spLocks noGrp="1"/>
          </p:cNvSpPr>
          <p:nvPr/>
        </p:nvSpPr>
        <p:spPr bwMode="auto">
          <a:xfrm>
            <a:off x="5595637" y="6457638"/>
            <a:ext cx="4273524" cy="335381"/>
          </a:xfrm>
          <a:prstGeom prst="rect">
            <a:avLst/>
          </a:prstGeom>
          <a:noFill/>
          <a:ln w="9525">
            <a:noFill/>
            <a:round/>
            <a:headEnd/>
            <a:tailEnd/>
          </a:ln>
        </p:spPr>
        <p:txBody>
          <a:bodyPr lIns="95138" tIns="49471" rIns="95138" bIns="49471" anchor="b"/>
          <a:lstStyle/>
          <a:p>
            <a:pPr algn="r" defTabSz="482783" eaLnBrk="0" hangingPunct="0">
              <a:buSzPct val="100000"/>
              <a:tabLst>
                <a:tab pos="764820" algn="l"/>
                <a:tab pos="1529639" algn="l"/>
                <a:tab pos="2296118" algn="l"/>
                <a:tab pos="3060938" algn="l"/>
                <a:tab pos="3825757" algn="l"/>
              </a:tabLst>
            </a:pPr>
            <a:fld id="{FA816786-82AB-46E8-A622-057DBDD15B40}" type="slidenum">
              <a:rPr lang="en-US" sz="1300">
                <a:latin typeface="Times" pitchFamily="18" charset="0"/>
              </a:rPr>
              <a:pPr algn="r" defTabSz="482783" eaLnBrk="0" hangingPunct="0">
                <a:buSzPct val="100000"/>
                <a:tabLst>
                  <a:tab pos="764820" algn="l"/>
                  <a:tab pos="1529639" algn="l"/>
                  <a:tab pos="2296118" algn="l"/>
                  <a:tab pos="3060938" algn="l"/>
                  <a:tab pos="3825757" algn="l"/>
                </a:tabLst>
              </a:pPr>
              <a:t>11</a:t>
            </a:fld>
            <a:endParaRPr lang="en-US" sz="1300" dirty="0">
              <a:latin typeface="Times"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New Template_Content 2 Line Title">
    <p:spTree>
      <p:nvGrpSpPr>
        <p:cNvPr id="1" name=""/>
        <p:cNvGrpSpPr/>
        <p:nvPr/>
      </p:nvGrpSpPr>
      <p:grpSpPr>
        <a:xfrm>
          <a:off x="0" y="0"/>
          <a:ext cx="0" cy="0"/>
          <a:chOff x="0" y="0"/>
          <a:chExt cx="0" cy="0"/>
        </a:xfrm>
      </p:grpSpPr>
      <p:sp>
        <p:nvSpPr>
          <p:cNvPr id="2" name="Title 1"/>
          <p:cNvSpPr>
            <a:spLocks noGrp="1"/>
          </p:cNvSpPr>
          <p:nvPr>
            <p:ph type="title"/>
          </p:nvPr>
        </p:nvSpPr>
        <p:spPr>
          <a:xfrm>
            <a:off x="804347" y="245538"/>
            <a:ext cx="8229586" cy="768803"/>
          </a:xfrm>
        </p:spPr>
        <p:txBody>
          <a:bodyPr anchor="t" anchorCtr="0"/>
          <a:lstStyle/>
          <a:p>
            <a:r>
              <a:rPr lang="en-GB" smtClean="0"/>
              <a:t>Click to edit Master title style</a:t>
            </a:r>
            <a:endParaRPr lang="en-US" dirty="0"/>
          </a:p>
        </p:txBody>
      </p:sp>
      <p:sp>
        <p:nvSpPr>
          <p:cNvPr id="6" name="Content Placeholder 5"/>
          <p:cNvSpPr>
            <a:spLocks noGrp="1"/>
          </p:cNvSpPr>
          <p:nvPr>
            <p:ph sz="quarter" idx="12"/>
          </p:nvPr>
        </p:nvSpPr>
        <p:spPr>
          <a:xfrm>
            <a:off x="804347" y="1522101"/>
            <a:ext cx="8229600" cy="3062606"/>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p:txBody>
      </p:sp>
      <p:sp>
        <p:nvSpPr>
          <p:cNvPr id="7" name="Text Placeholder 4"/>
          <p:cNvSpPr>
            <a:spLocks noGrp="1"/>
          </p:cNvSpPr>
          <p:nvPr>
            <p:ph type="body" sz="quarter" idx="13"/>
          </p:nvPr>
        </p:nvSpPr>
        <p:spPr>
          <a:xfrm>
            <a:off x="804347" y="1029231"/>
            <a:ext cx="8229600" cy="304800"/>
          </a:xfrm>
        </p:spPr>
        <p:txBody>
          <a:bodyPr anchor="t" anchorCtr="0">
            <a:noAutofit/>
          </a:bodyPr>
          <a:lstStyle>
            <a:lvl1pPr marL="0" indent="0">
              <a:spcAft>
                <a:spcPts val="0"/>
              </a:spcAft>
              <a:buFontTx/>
              <a:buNone/>
              <a:defRPr sz="20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smtClean="0"/>
              <a:t>Click to edit Master text styles</a:t>
            </a:r>
          </a:p>
        </p:txBody>
      </p:sp>
    </p:spTree>
    <p:extLst>
      <p:ext uri="{BB962C8B-B14F-4D97-AF65-F5344CB8AC3E}">
        <p14:creationId xmlns="" xmlns:p14="http://schemas.microsoft.com/office/powerpoint/2010/main" val="34485108"/>
      </p:ext>
    </p:extLst>
  </p:cSld>
  <p:clrMapOvr>
    <a:masterClrMapping/>
  </p:clrMapOvr>
  <p:transition spd="med">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ew Template_Case Study">
    <p:spTree>
      <p:nvGrpSpPr>
        <p:cNvPr id="1" name=""/>
        <p:cNvGrpSpPr/>
        <p:nvPr/>
      </p:nvGrpSpPr>
      <p:grpSpPr>
        <a:xfrm>
          <a:off x="0" y="0"/>
          <a:ext cx="0" cy="0"/>
          <a:chOff x="0" y="0"/>
          <a:chExt cx="0" cy="0"/>
        </a:xfrm>
      </p:grpSpPr>
      <p:sp>
        <p:nvSpPr>
          <p:cNvPr id="7" name="Rectangle 6"/>
          <p:cNvSpPr/>
          <p:nvPr userDrawn="1"/>
        </p:nvSpPr>
        <p:spPr>
          <a:xfrm>
            <a:off x="-1" y="1716438"/>
            <a:ext cx="4284133" cy="2420477"/>
          </a:xfrm>
          <a:prstGeom prst="rect">
            <a:avLst/>
          </a:prstGeom>
          <a:gradFill flip="none" rotWithShape="1">
            <a:gsLst>
              <a:gs pos="0">
                <a:srgbClr val="B3B3B3"/>
              </a:gs>
              <a:gs pos="100000">
                <a:srgbClr val="F3F3F3"/>
              </a:gs>
            </a:gsLst>
            <a:lin ang="16200000" scaled="0"/>
            <a:tileRect/>
          </a:gradFill>
          <a:ln>
            <a:noFill/>
          </a:ln>
          <a:effectLst>
            <a:outerShdw blurRad="152400" dist="63500" dir="78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bwMode="auto">
          <a:xfrm>
            <a:off x="1524" y="1156648"/>
            <a:ext cx="4291076" cy="551323"/>
          </a:xfrm>
          <a:prstGeom prst="rect">
            <a:avLst/>
          </a:prstGeom>
          <a:gradFill>
            <a:gsLst>
              <a:gs pos="0">
                <a:schemeClr val="accent1"/>
              </a:gs>
              <a:gs pos="100000">
                <a:schemeClr val="accent1">
                  <a:lumMod val="75000"/>
                </a:schemeClr>
              </a:gs>
            </a:gsLst>
            <a:lin ang="5400000" scaled="1"/>
          </a:gradFill>
          <a:ln w="9525" cap="flat" cmpd="sng" algn="ctr">
            <a:noFill/>
            <a:prstDash val="solid"/>
            <a:round/>
            <a:headEnd type="none" w="med" len="med"/>
            <a:tailEnd type="none" w="med" len="med"/>
          </a:ln>
          <a:effectLst/>
        </p:spPr>
        <p:txBody>
          <a:bodyPr lIns="92075" tIns="46038" rIns="92075" bIns="46038" anchor="ctr"/>
          <a:lstStyle/>
          <a:p>
            <a:pPr marL="119063" indent="-119063" algn="ctr">
              <a:defRPr/>
            </a:pPr>
            <a:endParaRPr lang="en-US" sz="4000" b="1" dirty="0">
              <a:solidFill>
                <a:srgbClr val="FFFFFF"/>
              </a:solidFill>
              <a:latin typeface="Arial" pitchFamily="-106" charset="0"/>
              <a:ea typeface="ＭＳ Ｐゴシック" pitchFamily="34" charset="-128"/>
            </a:endParaRPr>
          </a:p>
        </p:txBody>
      </p:sp>
      <p:sp>
        <p:nvSpPr>
          <p:cNvPr id="26" name="Picture Placeholder 25"/>
          <p:cNvSpPr>
            <a:spLocks noGrp="1"/>
          </p:cNvSpPr>
          <p:nvPr>
            <p:ph type="pic" sz="quarter" idx="15" hasCustomPrompt="1"/>
          </p:nvPr>
        </p:nvSpPr>
        <p:spPr>
          <a:xfrm>
            <a:off x="4318000" y="1156648"/>
            <a:ext cx="4825998" cy="2971800"/>
          </a:xfrm>
          <a:effectLst>
            <a:reflection blurRad="63500" stA="50000" endPos="7000" dir="5400000" sy="-100000" algn="bl" rotWithShape="0"/>
          </a:effectLst>
        </p:spPr>
        <p:txBody>
          <a:bodyPr anchor="ctr" anchorCtr="1"/>
          <a:lstStyle>
            <a:lvl1pPr marL="0" indent="0" algn="ctr">
              <a:buNone/>
              <a:defRPr/>
            </a:lvl1pPr>
          </a:lstStyle>
          <a:p>
            <a:r>
              <a:rPr lang="en-US" dirty="0" smtClean="0"/>
              <a:t>Insert Picture Here</a:t>
            </a:r>
            <a:endParaRPr lang="en-US" dirty="0"/>
          </a:p>
        </p:txBody>
      </p:sp>
      <p:sp>
        <p:nvSpPr>
          <p:cNvPr id="23" name="Text Placeholder 22"/>
          <p:cNvSpPr>
            <a:spLocks noGrp="1"/>
          </p:cNvSpPr>
          <p:nvPr>
            <p:ph type="body" sz="quarter" idx="13"/>
          </p:nvPr>
        </p:nvSpPr>
        <p:spPr>
          <a:xfrm>
            <a:off x="753544" y="1859644"/>
            <a:ext cx="3131820" cy="2137410"/>
          </a:xfrm>
        </p:spPr>
        <p:txBody>
          <a:bodyPr>
            <a:normAutofit/>
          </a:bodyPr>
          <a:lstStyle>
            <a:lvl1pPr>
              <a:defRPr sz="1600"/>
            </a:lvl1pPr>
          </a:lstStyle>
          <a:p>
            <a:pPr lvl="0"/>
            <a:r>
              <a:rPr lang="en-GB" smtClean="0"/>
              <a:t>Click to edit Master text styles</a:t>
            </a:r>
          </a:p>
        </p:txBody>
      </p:sp>
      <p:sp>
        <p:nvSpPr>
          <p:cNvPr id="24" name="Text Placeholder 22"/>
          <p:cNvSpPr>
            <a:spLocks noGrp="1"/>
          </p:cNvSpPr>
          <p:nvPr>
            <p:ph type="body" sz="quarter" idx="14" hasCustomPrompt="1"/>
          </p:nvPr>
        </p:nvSpPr>
        <p:spPr bwMode="white">
          <a:xfrm>
            <a:off x="804346" y="1163620"/>
            <a:ext cx="3412068" cy="544351"/>
          </a:xfrm>
          <a:noFill/>
        </p:spPr>
        <p:txBody>
          <a:bodyPr lIns="0" tIns="0" rIns="0" bIns="0" anchor="ctr" anchorCtr="0">
            <a:noAutofit/>
          </a:bodyPr>
          <a:lstStyle>
            <a:lvl1pPr marL="0" indent="0">
              <a:buNone/>
              <a:defRPr sz="2000" b="1" cap="none" baseline="0">
                <a:solidFill>
                  <a:schemeClr val="bg1"/>
                </a:solidFill>
              </a:defRPr>
            </a:lvl1pPr>
          </a:lstStyle>
          <a:p>
            <a:pPr lvl="0"/>
            <a:r>
              <a:rPr lang="en-US" dirty="0" smtClean="0"/>
              <a:t>Master Text</a:t>
            </a:r>
          </a:p>
        </p:txBody>
      </p:sp>
      <p:sp>
        <p:nvSpPr>
          <p:cNvPr id="11" name="Title 1"/>
          <p:cNvSpPr>
            <a:spLocks noGrp="1"/>
          </p:cNvSpPr>
          <p:nvPr>
            <p:ph type="title"/>
          </p:nvPr>
        </p:nvSpPr>
        <p:spPr>
          <a:xfrm>
            <a:off x="804346" y="245538"/>
            <a:ext cx="8221121" cy="770462"/>
          </a:xfrm>
        </p:spPr>
        <p:txBody>
          <a:bodyPr anchor="t" anchorCtr="0"/>
          <a:lstStyle>
            <a:lvl1pPr>
              <a:defRPr/>
            </a:lvl1pPr>
          </a:lstStyle>
          <a:p>
            <a:r>
              <a:rPr lang="en-GB" smtClean="0"/>
              <a:t>Click to edit Master title style</a:t>
            </a:r>
            <a:endParaRPr lang="en-US" dirty="0"/>
          </a:p>
        </p:txBody>
      </p:sp>
    </p:spTree>
    <p:extLst>
      <p:ext uri="{BB962C8B-B14F-4D97-AF65-F5344CB8AC3E}">
        <p14:creationId xmlns="" xmlns:p14="http://schemas.microsoft.com/office/powerpoint/2010/main" val="1728448546"/>
      </p:ext>
    </p:extLst>
  </p:cSld>
  <p:clrMapOvr>
    <a:masterClrMapping/>
  </p:clrMapOvr>
  <p:transition spd="med">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New Template_Quote">
    <p:spTree>
      <p:nvGrpSpPr>
        <p:cNvPr id="1" name=""/>
        <p:cNvGrpSpPr/>
        <p:nvPr/>
      </p:nvGrpSpPr>
      <p:grpSpPr>
        <a:xfrm>
          <a:off x="0" y="0"/>
          <a:ext cx="0" cy="0"/>
          <a:chOff x="0" y="0"/>
          <a:chExt cx="0" cy="0"/>
        </a:xfrm>
      </p:grpSpPr>
      <p:sp>
        <p:nvSpPr>
          <p:cNvPr id="19" name="Rectangle 18"/>
          <p:cNvSpPr/>
          <p:nvPr userDrawn="1"/>
        </p:nvSpPr>
        <p:spPr>
          <a:xfrm>
            <a:off x="0" y="1159938"/>
            <a:ext cx="9144000" cy="2971799"/>
          </a:xfrm>
          <a:prstGeom prst="rect">
            <a:avLst/>
          </a:prstGeom>
          <a:gradFill flip="none" rotWithShape="1">
            <a:gsLst>
              <a:gs pos="0">
                <a:srgbClr val="AA0000"/>
              </a:gs>
              <a:gs pos="100000">
                <a:srgbClr val="FF1414"/>
              </a:gs>
            </a:gsLst>
            <a:lin ang="16200000" scaled="0"/>
            <a:tileRect/>
          </a:gradFill>
          <a:ln>
            <a:noFill/>
          </a:ln>
          <a:effectLst>
            <a:outerShdw blurRad="152400" dist="63500" dir="27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9"/>
          <p:cNvSpPr>
            <a:spLocks noGrp="1"/>
          </p:cNvSpPr>
          <p:nvPr>
            <p:ph type="body" sz="quarter" idx="11"/>
          </p:nvPr>
        </p:nvSpPr>
        <p:spPr bwMode="white">
          <a:xfrm>
            <a:off x="797999" y="1422404"/>
            <a:ext cx="7617881" cy="1354667"/>
          </a:xfrm>
        </p:spPr>
        <p:txBody>
          <a:bodyPr lIns="0" tIns="0" rIns="0" bIns="0" anchor="t" anchorCtr="0">
            <a:normAutofit/>
          </a:bodyPr>
          <a:lstStyle>
            <a:lvl1pPr marL="114300" indent="-114300">
              <a:lnSpc>
                <a:spcPct val="90000"/>
              </a:lnSpc>
              <a:spcBef>
                <a:spcPts val="0"/>
              </a:spcBef>
              <a:spcAft>
                <a:spcPts val="1800"/>
              </a:spcAft>
              <a:buNone/>
              <a:defRPr sz="2400" b="0" cap="none" baseline="0">
                <a:solidFill>
                  <a:schemeClr val="bg1"/>
                </a:solidFill>
              </a:defRPr>
            </a:lvl1pPr>
          </a:lstStyle>
          <a:p>
            <a:pPr lvl="0"/>
            <a:r>
              <a:rPr lang="en-GB" smtClean="0"/>
              <a:t>Click to edit Master text styles</a:t>
            </a:r>
          </a:p>
        </p:txBody>
      </p:sp>
      <p:sp>
        <p:nvSpPr>
          <p:cNvPr id="17" name="Text Placeholder 22"/>
          <p:cNvSpPr>
            <a:spLocks noGrp="1"/>
          </p:cNvSpPr>
          <p:nvPr>
            <p:ph type="body" sz="quarter" idx="16" hasCustomPrompt="1"/>
          </p:nvPr>
        </p:nvSpPr>
        <p:spPr bwMode="white">
          <a:xfrm>
            <a:off x="899602" y="2844803"/>
            <a:ext cx="3994149" cy="443953"/>
          </a:xfrm>
          <a:noFill/>
        </p:spPr>
        <p:txBody>
          <a:bodyPr lIns="0" tIns="0" rIns="0" bIns="0" anchor="b" anchorCtr="0">
            <a:normAutofit/>
          </a:bodyPr>
          <a:lstStyle>
            <a:lvl1pPr marL="0" indent="0">
              <a:lnSpc>
                <a:spcPct val="90000"/>
              </a:lnSpc>
              <a:spcBef>
                <a:spcPts val="0"/>
              </a:spcBef>
              <a:spcAft>
                <a:spcPts val="1800"/>
              </a:spcAft>
              <a:buFont typeface="Arial" pitchFamily="34" charset="0"/>
              <a:buNone/>
              <a:defRPr lang="en-US" sz="2000" b="1" kern="1200" cap="none" baseline="0" dirty="0" smtClean="0">
                <a:solidFill>
                  <a:schemeClr val="bg1"/>
                </a:solidFill>
                <a:latin typeface="Arial" pitchFamily="34" charset="0"/>
                <a:ea typeface="+mn-ea"/>
                <a:cs typeface="Arial" pitchFamily="34" charset="0"/>
              </a:defRPr>
            </a:lvl1pPr>
          </a:lstStyle>
          <a:p>
            <a:pPr marL="0" lvl="0" indent="0" algn="l" defTabSz="914400" rtl="0" eaLnBrk="1" latinLnBrk="0" hangingPunct="1">
              <a:lnSpc>
                <a:spcPct val="75000"/>
              </a:lnSpc>
              <a:spcBef>
                <a:spcPts val="0"/>
              </a:spcBef>
              <a:spcAft>
                <a:spcPts val="0"/>
              </a:spcAft>
              <a:buClr>
                <a:srgbClr val="FF0000"/>
              </a:buClr>
              <a:buFont typeface="Wingdings" pitchFamily="2" charset="2"/>
              <a:buNone/>
            </a:pPr>
            <a:r>
              <a:rPr lang="en-US" dirty="0" smtClean="0"/>
              <a:t>Click to edit name</a:t>
            </a:r>
          </a:p>
        </p:txBody>
      </p:sp>
      <p:sp>
        <p:nvSpPr>
          <p:cNvPr id="8" name="Text Placeholder 22"/>
          <p:cNvSpPr>
            <a:spLocks noGrp="1"/>
          </p:cNvSpPr>
          <p:nvPr>
            <p:ph type="body" sz="quarter" idx="17" hasCustomPrompt="1"/>
          </p:nvPr>
        </p:nvSpPr>
        <p:spPr bwMode="white">
          <a:xfrm>
            <a:off x="899602" y="3343623"/>
            <a:ext cx="3994149" cy="703448"/>
          </a:xfrm>
          <a:noFill/>
        </p:spPr>
        <p:txBody>
          <a:bodyPr lIns="0" tIns="0" rIns="0" bIns="0" anchor="t" anchorCtr="0">
            <a:normAutofit/>
          </a:bodyPr>
          <a:lstStyle>
            <a:lvl1pPr marL="0" indent="0">
              <a:lnSpc>
                <a:spcPct val="90000"/>
              </a:lnSpc>
              <a:spcBef>
                <a:spcPts val="0"/>
              </a:spcBef>
              <a:spcAft>
                <a:spcPts val="1800"/>
              </a:spcAft>
              <a:buFont typeface="Arial" pitchFamily="34" charset="0"/>
              <a:buNone/>
              <a:defRPr lang="en-US" sz="1600" b="0" kern="1200" cap="none" baseline="0" dirty="0" smtClean="0">
                <a:solidFill>
                  <a:schemeClr val="bg1"/>
                </a:solidFill>
                <a:latin typeface="Arial" pitchFamily="34" charset="0"/>
                <a:ea typeface="+mn-ea"/>
                <a:cs typeface="Arial" pitchFamily="34" charset="0"/>
              </a:defRPr>
            </a:lvl1pPr>
          </a:lstStyle>
          <a:p>
            <a:pPr marL="0" lvl="0" indent="0" algn="l" defTabSz="914400" rtl="0" eaLnBrk="1" latinLnBrk="0" hangingPunct="1">
              <a:lnSpc>
                <a:spcPct val="75000"/>
              </a:lnSpc>
              <a:spcBef>
                <a:spcPts val="0"/>
              </a:spcBef>
              <a:spcAft>
                <a:spcPts val="0"/>
              </a:spcAft>
              <a:buClr>
                <a:srgbClr val="FF0000"/>
              </a:buClr>
              <a:buFont typeface="Wingdings" pitchFamily="2" charset="2"/>
              <a:buNone/>
            </a:pPr>
            <a:r>
              <a:rPr lang="en-US" dirty="0" smtClean="0"/>
              <a:t>Click to edit title</a:t>
            </a:r>
          </a:p>
        </p:txBody>
      </p:sp>
    </p:spTree>
    <p:extLst>
      <p:ext uri="{BB962C8B-B14F-4D97-AF65-F5344CB8AC3E}">
        <p14:creationId xmlns="" xmlns:p14="http://schemas.microsoft.com/office/powerpoint/2010/main" val="104576884"/>
      </p:ext>
    </p:extLst>
  </p:cSld>
  <p:clrMapOvr>
    <a:masterClrMapping/>
  </p:clrMapOvr>
  <p:transition spd="med">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New Template_Chart">
    <p:spTree>
      <p:nvGrpSpPr>
        <p:cNvPr id="1" name=""/>
        <p:cNvGrpSpPr/>
        <p:nvPr/>
      </p:nvGrpSpPr>
      <p:grpSpPr>
        <a:xfrm>
          <a:off x="0" y="0"/>
          <a:ext cx="0" cy="0"/>
          <a:chOff x="0" y="0"/>
          <a:chExt cx="0" cy="0"/>
        </a:xfrm>
      </p:grpSpPr>
      <p:sp>
        <p:nvSpPr>
          <p:cNvPr id="12" name="Text Placeholder 22"/>
          <p:cNvSpPr>
            <a:spLocks noGrp="1"/>
          </p:cNvSpPr>
          <p:nvPr>
            <p:ph type="body" sz="quarter" idx="16" hasCustomPrompt="1"/>
          </p:nvPr>
        </p:nvSpPr>
        <p:spPr>
          <a:xfrm>
            <a:off x="457201" y="1517907"/>
            <a:ext cx="2607406" cy="2488686"/>
          </a:xfrm>
          <a:noFill/>
        </p:spPr>
        <p:txBody>
          <a:bodyPr lIns="0" tIns="0" rIns="0" bIns="0" anchor="ctr" anchorCtr="0">
            <a:noAutofit/>
          </a:bodyPr>
          <a:lstStyle>
            <a:lvl1pPr marL="0" indent="0">
              <a:lnSpc>
                <a:spcPct val="90000"/>
              </a:lnSpc>
              <a:spcBef>
                <a:spcPts val="0"/>
              </a:spcBef>
              <a:spcAft>
                <a:spcPts val="1800"/>
              </a:spcAft>
              <a:buFont typeface="Arial" pitchFamily="34" charset="0"/>
              <a:buNone/>
              <a:defRPr sz="1800" b="0" cap="none" baseline="0">
                <a:solidFill>
                  <a:schemeClr val="tx1"/>
                </a:solidFill>
              </a:defRPr>
            </a:lvl1pPr>
          </a:lstStyle>
          <a:p>
            <a:pPr lvl="0"/>
            <a:r>
              <a:rPr lang="en-US" dirty="0" smtClean="0"/>
              <a:t>Click to edit master text</a:t>
            </a:r>
          </a:p>
        </p:txBody>
      </p:sp>
      <p:sp>
        <p:nvSpPr>
          <p:cNvPr id="3" name="Chart Placeholder 2"/>
          <p:cNvSpPr>
            <a:spLocks noGrp="1"/>
          </p:cNvSpPr>
          <p:nvPr>
            <p:ph type="chart" sz="quarter" idx="17" hasCustomPrompt="1"/>
          </p:nvPr>
        </p:nvSpPr>
        <p:spPr>
          <a:xfrm>
            <a:off x="3482976" y="1123950"/>
            <a:ext cx="5236560" cy="3284538"/>
          </a:xfrm>
        </p:spPr>
        <p:txBody>
          <a:bodyPr anchor="ctr" anchorCtr="1"/>
          <a:lstStyle>
            <a:lvl1pPr marL="60325" indent="0" algn="ctr">
              <a:buNone/>
              <a:defRPr/>
            </a:lvl1pPr>
          </a:lstStyle>
          <a:p>
            <a:r>
              <a:rPr lang="en-US" dirty="0" smtClean="0"/>
              <a:t>Insert Chart Here</a:t>
            </a:r>
            <a:endParaRPr lang="en-US" dirty="0"/>
          </a:p>
        </p:txBody>
      </p:sp>
      <p:sp>
        <p:nvSpPr>
          <p:cNvPr id="9" name="Title 1"/>
          <p:cNvSpPr>
            <a:spLocks noGrp="1"/>
          </p:cNvSpPr>
          <p:nvPr>
            <p:ph type="title"/>
          </p:nvPr>
        </p:nvSpPr>
        <p:spPr>
          <a:xfrm>
            <a:off x="804347" y="245538"/>
            <a:ext cx="8229586" cy="770462"/>
          </a:xfrm>
        </p:spPr>
        <p:txBody>
          <a:bodyPr anchor="t" anchorCtr="0"/>
          <a:lstStyle>
            <a:lvl1pPr>
              <a:defRPr/>
            </a:lvl1pPr>
          </a:lstStyle>
          <a:p>
            <a:r>
              <a:rPr lang="en-GB" smtClean="0"/>
              <a:t>Click to edit Master title style</a:t>
            </a:r>
            <a:endParaRPr lang="en-US" dirty="0"/>
          </a:p>
        </p:txBody>
      </p:sp>
      <p:sp>
        <p:nvSpPr>
          <p:cNvPr id="8" name="Rectangle 26"/>
          <p:cNvSpPr>
            <a:spLocks noChangeArrowheads="1"/>
          </p:cNvSpPr>
          <p:nvPr userDrawn="1"/>
        </p:nvSpPr>
        <p:spPr bwMode="auto">
          <a:xfrm flipH="1">
            <a:off x="3171825" y="1118350"/>
            <a:ext cx="27432" cy="3155157"/>
          </a:xfrm>
          <a:prstGeom prst="rect">
            <a:avLst/>
          </a:prstGeom>
          <a:gradFill rotWithShape="1">
            <a:gsLst>
              <a:gs pos="0">
                <a:schemeClr val="accent1"/>
              </a:gs>
              <a:gs pos="100000">
                <a:schemeClr val="accent1">
                  <a:lumMod val="75000"/>
                </a:schemeClr>
              </a:gs>
            </a:gsLst>
            <a:lin ang="5400000" scaled="1"/>
          </a:gradFill>
          <a:ln>
            <a:noFill/>
          </a:ln>
          <a:effectLst/>
          <a:extLst/>
        </p:spPr>
        <p:txBody>
          <a:bodyPr wrap="none" lIns="34281" tIns="17140" rIns="34281" bIns="17140" anchor="ctr"/>
          <a:lstStyle/>
          <a:p>
            <a:pPr lvl="0"/>
            <a:endParaRPr lang="en-US" dirty="0"/>
          </a:p>
        </p:txBody>
      </p:sp>
    </p:spTree>
    <p:extLst>
      <p:ext uri="{BB962C8B-B14F-4D97-AF65-F5344CB8AC3E}">
        <p14:creationId xmlns="" xmlns:p14="http://schemas.microsoft.com/office/powerpoint/2010/main" val="642008"/>
      </p:ext>
    </p:extLst>
  </p:cSld>
  <p:clrMapOvr>
    <a:masterClrMapping/>
  </p:clrMapOvr>
  <p:transition spd="med">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ew Template_Corp Tagline">
    <p:spTree>
      <p:nvGrpSpPr>
        <p:cNvPr id="1" name=""/>
        <p:cNvGrpSpPr/>
        <p:nvPr/>
      </p:nvGrpSpPr>
      <p:grpSpPr>
        <a:xfrm>
          <a:off x="0" y="0"/>
          <a:ext cx="0" cy="0"/>
          <a:chOff x="0" y="0"/>
          <a:chExt cx="0" cy="0"/>
        </a:xfrm>
      </p:grpSpPr>
      <p:pic>
        <p:nvPicPr>
          <p:cNvPr id="4" name="Picture 10"/>
          <p:cNvPicPr>
            <a:picLocks noChangeAspect="1"/>
          </p:cNvPicPr>
          <p:nvPr userDrawn="1"/>
        </p:nvPicPr>
        <p:blipFill>
          <a:blip r:embed="rId2" cstate="print">
            <a:extLst>
              <a:ext uri="{28A0092B-C50C-407E-A947-70E740481C1C}">
                <a14:useLocalDpi xmlns=""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5" name="Group 4"/>
          <p:cNvGrpSpPr/>
          <p:nvPr userDrawn="1"/>
        </p:nvGrpSpPr>
        <p:grpSpPr>
          <a:xfrm>
            <a:off x="2103807" y="1774228"/>
            <a:ext cx="4936386" cy="1595045"/>
            <a:chOff x="2113332" y="1464413"/>
            <a:chExt cx="4936386" cy="1595045"/>
          </a:xfrm>
        </p:grpSpPr>
        <p:pic>
          <p:nvPicPr>
            <p:cNvPr id="6" name="Picture 10"/>
            <p:cNvPicPr>
              <a:picLocks noChangeAspect="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113332" y="1464413"/>
              <a:ext cx="4936386" cy="159504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 name="Picture 1034" descr="HSET_clr_rgb"/>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481263" y="1700213"/>
              <a:ext cx="4179887" cy="11985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extLst>
      <p:ext uri="{BB962C8B-B14F-4D97-AF65-F5344CB8AC3E}">
        <p14:creationId xmlns="" xmlns:p14="http://schemas.microsoft.com/office/powerpoint/2010/main" val="3741675098"/>
      </p:ext>
    </p:extLst>
  </p:cSld>
  <p:clrMapOvr>
    <a:masterClrMapping/>
  </p:clrMapOvr>
  <p:transition spd="med">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New Template_Closing Slide">
    <p:spTree>
      <p:nvGrpSpPr>
        <p:cNvPr id="1" name=""/>
        <p:cNvGrpSpPr/>
        <p:nvPr/>
      </p:nvGrpSpPr>
      <p:grpSpPr>
        <a:xfrm>
          <a:off x="0" y="0"/>
          <a:ext cx="0" cy="0"/>
          <a:chOff x="0" y="0"/>
          <a:chExt cx="0" cy="0"/>
        </a:xfrm>
      </p:grpSpPr>
      <p:pic>
        <p:nvPicPr>
          <p:cNvPr id="13" name="Picture 11"/>
          <p:cNvPicPr>
            <a:picLocks noChangeAspect="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4" name="Picture 13" descr="O_signature_clr_rgb.jp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855133" y="1329097"/>
            <a:ext cx="7315200" cy="2249424"/>
          </a:xfrm>
          <a:prstGeom prst="rect">
            <a:avLst/>
          </a:prstGeom>
        </p:spPr>
      </p:pic>
    </p:spTree>
    <p:extLst>
      <p:ext uri="{BB962C8B-B14F-4D97-AF65-F5344CB8AC3E}">
        <p14:creationId xmlns="" xmlns:p14="http://schemas.microsoft.com/office/powerpoint/2010/main" val="2816524907"/>
      </p:ext>
    </p:extLst>
  </p:cSld>
  <p:clrMapOvr>
    <a:masterClrMapping/>
  </p:clrMapOvr>
  <p:transition spd="med">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DO NOT USE_Instructions 1">
    <p:spTree>
      <p:nvGrpSpPr>
        <p:cNvPr id="1" name=""/>
        <p:cNvGrpSpPr/>
        <p:nvPr/>
      </p:nvGrpSpPr>
      <p:grpSpPr>
        <a:xfrm>
          <a:off x="0" y="0"/>
          <a:ext cx="0" cy="0"/>
          <a:chOff x="0" y="0"/>
          <a:chExt cx="0" cy="0"/>
        </a:xfrm>
      </p:grpSpPr>
      <p:pic>
        <p:nvPicPr>
          <p:cNvPr id="5" name="Picture 11"/>
          <p:cNvPicPr>
            <a:picLocks noChangeAspect="1"/>
          </p:cNvPicPr>
          <p:nvPr userDrawn="1"/>
        </p:nvPicPr>
        <p:blipFill>
          <a:blip r:embed="rId2" cstate="print">
            <a:extLst>
              <a:ext uri="{28A0092B-C50C-407E-A947-70E740481C1C}">
                <a14:useLocalDpi xmlns="" xmlns:a14="http://schemas.microsoft.com/office/drawing/2010/main" val="0"/>
              </a:ext>
            </a:extLst>
          </a:blip>
          <a:srcRect/>
          <a:stretch>
            <a:fillRect/>
          </a:stretch>
        </p:blipFill>
        <p:spPr bwMode="auto">
          <a:xfrm>
            <a:off x="0" y="0"/>
            <a:ext cx="9144000" cy="4813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 name="Title 1"/>
          <p:cNvSpPr>
            <a:spLocks noGrp="1"/>
          </p:cNvSpPr>
          <p:nvPr>
            <p:ph type="title" hasCustomPrompt="1"/>
          </p:nvPr>
        </p:nvSpPr>
        <p:spPr>
          <a:xfrm>
            <a:off x="802760" y="1571843"/>
            <a:ext cx="5030787" cy="1100723"/>
          </a:xfrm>
        </p:spPr>
        <p:txBody>
          <a:bodyPr anchor="t" anchorCtr="0"/>
          <a:lstStyle>
            <a:lvl1pPr marL="0" algn="l" defTabSz="914400" rtl="0" eaLnBrk="1" latinLnBrk="0" hangingPunct="1">
              <a:lnSpc>
                <a:spcPct val="90000"/>
              </a:lnSpc>
              <a:spcBef>
                <a:spcPct val="0"/>
              </a:spcBef>
              <a:buNone/>
              <a:defRPr lang="en-US" sz="2800" b="1" kern="1200" dirty="0">
                <a:solidFill>
                  <a:schemeClr val="tx1"/>
                </a:solidFill>
                <a:latin typeface="Arial" pitchFamily="34" charset="0"/>
                <a:ea typeface="+mj-ea"/>
                <a:cs typeface="Arial" pitchFamily="34" charset="0"/>
              </a:defRPr>
            </a:lvl1pPr>
          </a:lstStyle>
          <a:p>
            <a:r>
              <a:rPr lang="en-US" dirty="0" smtClean="0"/>
              <a:t>Click to edit text </a:t>
            </a:r>
            <a:endParaRPr lang="en-US" dirty="0"/>
          </a:p>
        </p:txBody>
      </p:sp>
    </p:spTree>
    <p:extLst>
      <p:ext uri="{BB962C8B-B14F-4D97-AF65-F5344CB8AC3E}">
        <p14:creationId xmlns="" xmlns:p14="http://schemas.microsoft.com/office/powerpoint/2010/main" val="1364768343"/>
      </p:ext>
    </p:extLst>
  </p:cSld>
  <p:clrMapOvr>
    <a:masterClrMapping/>
  </p:clrMapOvr>
  <p:transition spd="med">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O NOT USE_Instructions 2">
    <p:spTree>
      <p:nvGrpSpPr>
        <p:cNvPr id="1" name=""/>
        <p:cNvGrpSpPr/>
        <p:nvPr/>
      </p:nvGrpSpPr>
      <p:grpSpPr>
        <a:xfrm>
          <a:off x="0" y="0"/>
          <a:ext cx="0" cy="0"/>
          <a:chOff x="0" y="0"/>
          <a:chExt cx="0" cy="0"/>
        </a:xfrm>
      </p:grpSpPr>
      <p:pic>
        <p:nvPicPr>
          <p:cNvPr id="6" name="Picture 11"/>
          <p:cNvPicPr>
            <a:picLocks noChangeAspect="1"/>
          </p:cNvPicPr>
          <p:nvPr userDrawn="1"/>
        </p:nvPicPr>
        <p:blipFill>
          <a:blip r:embed="rId2" cstate="print">
            <a:extLst>
              <a:ext uri="{28A0092B-C50C-407E-A947-70E740481C1C}">
                <a14:useLocalDpi xmlns="" xmlns:a14="http://schemas.microsoft.com/office/drawing/2010/main" val="0"/>
              </a:ext>
            </a:extLst>
          </a:blip>
          <a:srcRect/>
          <a:stretch>
            <a:fillRect/>
          </a:stretch>
        </p:blipFill>
        <p:spPr bwMode="auto">
          <a:xfrm>
            <a:off x="0" y="0"/>
            <a:ext cx="9144000" cy="4813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804347" y="1201839"/>
            <a:ext cx="8229600" cy="3564894"/>
          </a:xfrm>
        </p:spPr>
        <p:txBody>
          <a:bodyPr>
            <a:noAutofit/>
          </a:bodyPr>
          <a:lstStyle>
            <a:lvl1pPr>
              <a:defRPr sz="1400"/>
            </a:lvl1pPr>
            <a:lvl2pPr>
              <a:defRPr sz="1100"/>
            </a:lvl2pPr>
            <a:lvl3pPr>
              <a:defRPr sz="1100"/>
            </a:lvl3pPr>
            <a:lvl4pPr>
              <a:defRPr sz="1100"/>
            </a:lvl4pPr>
            <a:lvl5pPr>
              <a:defRPr sz="1100"/>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8" name="Title 1"/>
          <p:cNvSpPr>
            <a:spLocks noGrp="1"/>
          </p:cNvSpPr>
          <p:nvPr>
            <p:ph type="title"/>
          </p:nvPr>
        </p:nvSpPr>
        <p:spPr>
          <a:xfrm>
            <a:off x="804347" y="245538"/>
            <a:ext cx="8229600" cy="770462"/>
          </a:xfrm>
        </p:spPr>
        <p:txBody>
          <a:bodyPr anchor="t" anchorCtr="0"/>
          <a:lstStyle>
            <a:lvl1pPr>
              <a:defRPr/>
            </a:lvl1pPr>
          </a:lstStyle>
          <a:p>
            <a:r>
              <a:rPr lang="en-GB" smtClean="0"/>
              <a:t>Click to edit Master title style</a:t>
            </a:r>
            <a:endParaRPr lang="en-US" dirty="0"/>
          </a:p>
        </p:txBody>
      </p:sp>
    </p:spTree>
    <p:extLst>
      <p:ext uri="{BB962C8B-B14F-4D97-AF65-F5344CB8AC3E}">
        <p14:creationId xmlns="" xmlns:p14="http://schemas.microsoft.com/office/powerpoint/2010/main" val="3318805787"/>
      </p:ext>
    </p:extLst>
  </p:cSld>
  <p:clrMapOvr>
    <a:masterClrMapping/>
  </p:clrMapOvr>
  <p:transition spd="med">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O NOT USE_Instructions 3">
    <p:spTree>
      <p:nvGrpSpPr>
        <p:cNvPr id="1" name=""/>
        <p:cNvGrpSpPr/>
        <p:nvPr/>
      </p:nvGrpSpPr>
      <p:grpSpPr>
        <a:xfrm>
          <a:off x="0" y="0"/>
          <a:ext cx="0" cy="0"/>
          <a:chOff x="0" y="0"/>
          <a:chExt cx="0" cy="0"/>
        </a:xfrm>
      </p:grpSpPr>
      <p:pic>
        <p:nvPicPr>
          <p:cNvPr id="7" name="Picture 11"/>
          <p:cNvPicPr>
            <a:picLocks noChangeAspect="1"/>
          </p:cNvPicPr>
          <p:nvPr userDrawn="1"/>
        </p:nvPicPr>
        <p:blipFill>
          <a:blip r:embed="rId2" cstate="print">
            <a:extLst>
              <a:ext uri="{28A0092B-C50C-407E-A947-70E740481C1C}">
                <a14:useLocalDpi xmlns="" xmlns:a14="http://schemas.microsoft.com/office/drawing/2010/main" val="0"/>
              </a:ext>
            </a:extLst>
          </a:blip>
          <a:srcRect/>
          <a:stretch>
            <a:fillRect/>
          </a:stretch>
        </p:blipFill>
        <p:spPr bwMode="auto">
          <a:xfrm>
            <a:off x="0" y="0"/>
            <a:ext cx="9144000" cy="4813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804347" y="1201839"/>
            <a:ext cx="8229600" cy="3564894"/>
          </a:xfrm>
        </p:spPr>
        <p:txBody>
          <a:bodyPr>
            <a:noAutofit/>
          </a:bodyPr>
          <a:lstStyle>
            <a:lvl1pPr>
              <a:defRPr sz="1400"/>
            </a:lvl1pPr>
            <a:lvl2pPr>
              <a:defRPr sz="1100"/>
            </a:lvl2pPr>
            <a:lvl3pPr>
              <a:defRPr sz="1100"/>
            </a:lvl3pPr>
            <a:lvl4pPr>
              <a:defRPr sz="1100"/>
            </a:lvl4pPr>
            <a:lvl5pPr>
              <a:defRPr sz="1100"/>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10" name="Title 1"/>
          <p:cNvSpPr>
            <a:spLocks noGrp="1"/>
          </p:cNvSpPr>
          <p:nvPr>
            <p:ph type="title"/>
          </p:nvPr>
        </p:nvSpPr>
        <p:spPr>
          <a:xfrm>
            <a:off x="804347" y="245538"/>
            <a:ext cx="8229600" cy="406396"/>
          </a:xfrm>
        </p:spPr>
        <p:txBody>
          <a:bodyPr anchor="t" anchorCtr="0"/>
          <a:lstStyle>
            <a:lvl1pPr>
              <a:defRPr/>
            </a:lvl1pPr>
          </a:lstStyle>
          <a:p>
            <a:r>
              <a:rPr lang="en-GB" smtClean="0"/>
              <a:t>Click to edit Master title style</a:t>
            </a:r>
            <a:endParaRPr lang="en-US" dirty="0"/>
          </a:p>
        </p:txBody>
      </p:sp>
      <p:sp>
        <p:nvSpPr>
          <p:cNvPr id="11" name="Text Placeholder 4"/>
          <p:cNvSpPr>
            <a:spLocks noGrp="1"/>
          </p:cNvSpPr>
          <p:nvPr>
            <p:ph type="body" sz="quarter" idx="13"/>
          </p:nvPr>
        </p:nvSpPr>
        <p:spPr>
          <a:xfrm>
            <a:off x="804347" y="648216"/>
            <a:ext cx="8229600" cy="304800"/>
          </a:xfrm>
        </p:spPr>
        <p:txBody>
          <a:bodyPr anchor="t" anchorCtr="0">
            <a:noAutofit/>
          </a:bodyPr>
          <a:lstStyle>
            <a:lvl1pPr marL="0" indent="0">
              <a:spcAft>
                <a:spcPts val="0"/>
              </a:spcAft>
              <a:buFontTx/>
              <a:buNone/>
              <a:defRPr sz="20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smtClean="0"/>
              <a:t>Click to edit Master text styles</a:t>
            </a:r>
          </a:p>
        </p:txBody>
      </p:sp>
    </p:spTree>
    <p:extLst>
      <p:ext uri="{BB962C8B-B14F-4D97-AF65-F5344CB8AC3E}">
        <p14:creationId xmlns="" xmlns:p14="http://schemas.microsoft.com/office/powerpoint/2010/main" val="2544078637"/>
      </p:ext>
    </p:extLst>
  </p:cSld>
  <p:clrMapOvr>
    <a:masterClrMapping/>
  </p:clrMapOvr>
  <p:transition spd="med">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5" name="Rectangle 4"/>
          <p:cNvSpPr/>
          <p:nvPr userDrawn="1"/>
        </p:nvSpPr>
        <p:spPr>
          <a:xfrm>
            <a:off x="0" y="0"/>
            <a:ext cx="576072" cy="557784"/>
          </a:xfrm>
          <a:prstGeom prst="rect">
            <a:avLst/>
          </a:prstGeom>
          <a:gradFill flip="none" rotWithShape="1">
            <a:gsLst>
              <a:gs pos="20000">
                <a:srgbClr val="AA0000"/>
              </a:gs>
              <a:gs pos="90000">
                <a:srgbClr val="FF1414"/>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964994725"/>
      </p:ext>
    </p:extLst>
  </p:cSld>
  <p:clrMapOvr>
    <a:masterClrMapping/>
  </p:clrMapOvr>
  <p:transition advTm="0">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New Template_Content 1 Line 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04347" y="245538"/>
            <a:ext cx="8229586" cy="406395"/>
          </a:xfrm>
        </p:spPr>
        <p:txBody>
          <a:bodyPr anchor="t" anchorCtr="0"/>
          <a:lstStyle/>
          <a:p>
            <a:r>
              <a:rPr lang="en-US" dirty="0" smtClean="0"/>
              <a:t>Click to edit Master title style</a:t>
            </a:r>
            <a:br>
              <a:rPr lang="en-US" dirty="0" smtClean="0"/>
            </a:br>
            <a:endParaRPr lang="en-US" dirty="0"/>
          </a:p>
        </p:txBody>
      </p:sp>
      <p:sp>
        <p:nvSpPr>
          <p:cNvPr id="6" name="Content Placeholder 5"/>
          <p:cNvSpPr>
            <a:spLocks noGrp="1"/>
          </p:cNvSpPr>
          <p:nvPr>
            <p:ph sz="quarter" idx="12"/>
          </p:nvPr>
        </p:nvSpPr>
        <p:spPr>
          <a:xfrm>
            <a:off x="804347" y="1522101"/>
            <a:ext cx="8229600" cy="3062606"/>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p:txBody>
      </p:sp>
      <p:sp>
        <p:nvSpPr>
          <p:cNvPr id="7" name="Text Placeholder 4"/>
          <p:cNvSpPr>
            <a:spLocks noGrp="1"/>
          </p:cNvSpPr>
          <p:nvPr>
            <p:ph type="body" sz="quarter" idx="13"/>
          </p:nvPr>
        </p:nvSpPr>
        <p:spPr>
          <a:xfrm>
            <a:off x="804347" y="648216"/>
            <a:ext cx="8229600" cy="304800"/>
          </a:xfrm>
        </p:spPr>
        <p:txBody>
          <a:bodyPr anchor="t" anchorCtr="0">
            <a:noAutofit/>
          </a:bodyPr>
          <a:lstStyle>
            <a:lvl1pPr marL="0" indent="0">
              <a:spcAft>
                <a:spcPts val="0"/>
              </a:spcAft>
              <a:buFontTx/>
              <a:buNone/>
              <a:defRPr sz="20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smtClean="0"/>
              <a:t>Click to edit Master text styles</a:t>
            </a:r>
          </a:p>
        </p:txBody>
      </p:sp>
    </p:spTree>
    <p:extLst>
      <p:ext uri="{BB962C8B-B14F-4D97-AF65-F5344CB8AC3E}">
        <p14:creationId xmlns="" xmlns:p14="http://schemas.microsoft.com/office/powerpoint/2010/main" val="1832770056"/>
      </p:ext>
    </p:extLst>
  </p:cSld>
  <p:clrMapOvr>
    <a:masterClrMapping/>
  </p:clrMapOvr>
  <p:transition spd="med">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ew Template_Title 1">
    <p:spTree>
      <p:nvGrpSpPr>
        <p:cNvPr id="1" name=""/>
        <p:cNvGrpSpPr/>
        <p:nvPr/>
      </p:nvGrpSpPr>
      <p:grpSpPr>
        <a:xfrm>
          <a:off x="0" y="0"/>
          <a:ext cx="0" cy="0"/>
          <a:chOff x="0" y="0"/>
          <a:chExt cx="0" cy="0"/>
        </a:xfrm>
      </p:grpSpPr>
      <p:sp>
        <p:nvSpPr>
          <p:cNvPr id="6" name="Rectangle 5"/>
          <p:cNvSpPr/>
          <p:nvPr userDrawn="1"/>
        </p:nvSpPr>
        <p:spPr>
          <a:xfrm>
            <a:off x="0" y="0"/>
            <a:ext cx="9144000" cy="5143499"/>
          </a:xfrm>
          <a:prstGeom prst="rect">
            <a:avLst/>
          </a:prstGeom>
          <a:gradFill flip="none" rotWithShape="1">
            <a:gsLst>
              <a:gs pos="20000">
                <a:srgbClr val="AA0000"/>
              </a:gs>
              <a:gs pos="90000">
                <a:srgbClr val="FF1414"/>
              </a:gs>
            </a:gsLst>
            <a:lin ang="16200000" scaled="0"/>
            <a:tileRect/>
          </a:gradFill>
          <a:ln>
            <a:noFill/>
          </a:ln>
          <a:effectLst>
            <a:outerShdw blurRad="152400" dist="63500" dir="27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5943598" y="0"/>
            <a:ext cx="3200402" cy="5143500"/>
          </a:xfrm>
          <a:prstGeom prst="rect">
            <a:avLst/>
          </a:prstGeom>
          <a:gradFill flip="none" rotWithShape="1">
            <a:gsLst>
              <a:gs pos="20000">
                <a:srgbClr val="AA0000"/>
              </a:gs>
              <a:gs pos="90000">
                <a:srgbClr val="FF1414"/>
              </a:gs>
            </a:gsLst>
            <a:lin ang="16200000" scaled="0"/>
            <a:tileRect/>
          </a:gradFill>
          <a:ln>
            <a:noFill/>
          </a:ln>
          <a:effectLst>
            <a:outerShdw blurRad="635000" dir="10800000" algn="tl" rotWithShape="0">
              <a:srgbClr val="000000">
                <a:alpha val="5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pic>
        <p:nvPicPr>
          <p:cNvPr id="8" name="Picture 7" descr="O_signature_wht_rgb.png"/>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261432" y="253995"/>
            <a:ext cx="2148840" cy="662559"/>
          </a:xfrm>
          <a:prstGeom prst="rect">
            <a:avLst/>
          </a:prstGeom>
        </p:spPr>
      </p:pic>
      <p:sp>
        <p:nvSpPr>
          <p:cNvPr id="17" name="Title 1"/>
          <p:cNvSpPr>
            <a:spLocks noGrp="1"/>
          </p:cNvSpPr>
          <p:nvPr>
            <p:ph type="title" hasCustomPrompt="1"/>
          </p:nvPr>
        </p:nvSpPr>
        <p:spPr bwMode="white">
          <a:xfrm>
            <a:off x="451484" y="1583267"/>
            <a:ext cx="5026449" cy="1230657"/>
          </a:xfrm>
        </p:spPr>
        <p:txBody>
          <a:bodyPr anchor="b" anchorCtr="0"/>
          <a:lstStyle>
            <a:lvl1pPr>
              <a:defRPr sz="2800">
                <a:solidFill>
                  <a:schemeClr val="bg1"/>
                </a:solidFill>
              </a:defRPr>
            </a:lvl1pPr>
          </a:lstStyle>
          <a:p>
            <a:r>
              <a:rPr lang="en-US" dirty="0" smtClean="0"/>
              <a:t>Click to edit title</a:t>
            </a:r>
            <a:endParaRPr lang="en-US" dirty="0"/>
          </a:p>
        </p:txBody>
      </p:sp>
      <p:sp>
        <p:nvSpPr>
          <p:cNvPr id="5" name="Text Placeholder 4"/>
          <p:cNvSpPr>
            <a:spLocks noGrp="1"/>
          </p:cNvSpPr>
          <p:nvPr>
            <p:ph type="body" sz="quarter" idx="13"/>
          </p:nvPr>
        </p:nvSpPr>
        <p:spPr bwMode="white">
          <a:xfrm>
            <a:off x="450849" y="2914276"/>
            <a:ext cx="5027083" cy="1048124"/>
          </a:xfrm>
        </p:spPr>
        <p:txBody>
          <a:bodyPr lIns="0" tIns="0"/>
          <a:lstStyle>
            <a:lvl1pPr marL="0" indent="0">
              <a:spcAft>
                <a:spcPts val="0"/>
              </a:spcAft>
              <a:buNone/>
              <a:defRPr>
                <a:solidFill>
                  <a:schemeClr val="bg1"/>
                </a:solidFill>
              </a:defRPr>
            </a:lvl1pPr>
          </a:lstStyle>
          <a:p>
            <a:pPr lvl="0"/>
            <a:r>
              <a:rPr lang="en-GB" smtClean="0"/>
              <a:t>Click to edit Master text styles</a:t>
            </a:r>
          </a:p>
        </p:txBody>
      </p:sp>
      <p:sp>
        <p:nvSpPr>
          <p:cNvPr id="3" name="Picture Placeholder 2"/>
          <p:cNvSpPr>
            <a:spLocks noGrp="1"/>
          </p:cNvSpPr>
          <p:nvPr>
            <p:ph type="pic" sz="quarter" idx="14" hasCustomPrompt="1"/>
          </p:nvPr>
        </p:nvSpPr>
        <p:spPr>
          <a:xfrm>
            <a:off x="5943600" y="0"/>
            <a:ext cx="3200400" cy="5143500"/>
          </a:xfrm>
          <a:effectLst>
            <a:innerShdw blurRad="63500" dist="50800" dir="10800000">
              <a:prstClr val="black">
                <a:alpha val="50000"/>
              </a:prstClr>
            </a:innerShdw>
          </a:effectLst>
        </p:spPr>
        <p:txBody>
          <a:bodyPr anchor="ctr" anchorCtr="1"/>
          <a:lstStyle>
            <a:lvl1pPr marL="60325" indent="0">
              <a:buFontTx/>
              <a:buNone/>
              <a:defRPr baseline="0">
                <a:solidFill>
                  <a:schemeClr val="bg1"/>
                </a:solidFill>
              </a:defRPr>
            </a:lvl1pPr>
          </a:lstStyle>
          <a:p>
            <a:r>
              <a:rPr lang="en-US" dirty="0" smtClean="0"/>
              <a:t>Insert Picture Here</a:t>
            </a:r>
            <a:endParaRPr lang="en-US" dirty="0"/>
          </a:p>
        </p:txBody>
      </p:sp>
    </p:spTree>
    <p:extLst>
      <p:ext uri="{BB962C8B-B14F-4D97-AF65-F5344CB8AC3E}">
        <p14:creationId xmlns="" xmlns:p14="http://schemas.microsoft.com/office/powerpoint/2010/main" val="2731850763"/>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grpId="0" nodeType="withEffect">
                                  <p:stCondLst>
                                    <p:cond delay="100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5" grpId="0" build="p">
        <p:tmplLst>
          <p:tmpl lvl="1">
            <p:tnLst>
              <p:par>
                <p:cTn presetID="10" presetClass="entr" presetSubtype="0" fill="hold" nodeType="withEffect">
                  <p:stCondLst>
                    <p:cond delay="100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ew Template_Title 2">
    <p:spTree>
      <p:nvGrpSpPr>
        <p:cNvPr id="1" name=""/>
        <p:cNvGrpSpPr/>
        <p:nvPr/>
      </p:nvGrpSpPr>
      <p:grpSpPr>
        <a:xfrm>
          <a:off x="0" y="0"/>
          <a:ext cx="0" cy="0"/>
          <a:chOff x="0" y="0"/>
          <a:chExt cx="0" cy="0"/>
        </a:xfrm>
      </p:grpSpPr>
      <p:sp>
        <p:nvSpPr>
          <p:cNvPr id="9" name="Rectangle 8"/>
          <p:cNvSpPr/>
          <p:nvPr userDrawn="1"/>
        </p:nvSpPr>
        <p:spPr>
          <a:xfrm>
            <a:off x="0" y="-24964"/>
            <a:ext cx="9144000" cy="4157107"/>
          </a:xfrm>
          <a:prstGeom prst="rect">
            <a:avLst/>
          </a:prstGeom>
          <a:gradFill flip="none" rotWithShape="1">
            <a:gsLst>
              <a:gs pos="20000">
                <a:srgbClr val="AA0000"/>
              </a:gs>
              <a:gs pos="90000">
                <a:srgbClr val="FF1414"/>
              </a:gs>
            </a:gsLst>
            <a:lin ang="16200000" scaled="0"/>
            <a:tileRect/>
          </a:gradFill>
          <a:ln>
            <a:noFill/>
          </a:ln>
          <a:effectLst>
            <a:outerShdw blurRad="152400" dist="63500" dir="27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O_signature_wht_rgb.png"/>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261432" y="253995"/>
            <a:ext cx="2148840" cy="662559"/>
          </a:xfrm>
          <a:prstGeom prst="rect">
            <a:avLst/>
          </a:prstGeom>
        </p:spPr>
      </p:pic>
      <p:sp>
        <p:nvSpPr>
          <p:cNvPr id="11" name="Rectangle 10"/>
          <p:cNvSpPr/>
          <p:nvPr userDrawn="1"/>
        </p:nvSpPr>
        <p:spPr>
          <a:xfrm>
            <a:off x="5943598" y="-24964"/>
            <a:ext cx="3200402" cy="4157107"/>
          </a:xfrm>
          <a:prstGeom prst="rect">
            <a:avLst/>
          </a:prstGeom>
          <a:gradFill flip="none" rotWithShape="1">
            <a:gsLst>
              <a:gs pos="20000">
                <a:srgbClr val="AA0000"/>
              </a:gs>
              <a:gs pos="90000">
                <a:srgbClr val="FF1414"/>
              </a:gs>
            </a:gsLst>
            <a:lin ang="16200000" scaled="0"/>
            <a:tileRect/>
          </a:gradFill>
          <a:ln>
            <a:noFill/>
          </a:ln>
          <a:effectLst>
            <a:outerShdw blurRad="635000" dir="10800000" algn="tl" rotWithShape="0">
              <a:srgbClr val="000000">
                <a:alpha val="5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1"/>
          <p:cNvSpPr>
            <a:spLocks noGrp="1"/>
          </p:cNvSpPr>
          <p:nvPr>
            <p:ph type="title" hasCustomPrompt="1"/>
          </p:nvPr>
        </p:nvSpPr>
        <p:spPr bwMode="white">
          <a:xfrm>
            <a:off x="451485" y="1583267"/>
            <a:ext cx="5026448" cy="1230657"/>
          </a:xfrm>
        </p:spPr>
        <p:txBody>
          <a:bodyPr anchor="b" anchorCtr="0"/>
          <a:lstStyle>
            <a:lvl1pPr>
              <a:defRPr sz="2800">
                <a:solidFill>
                  <a:schemeClr val="bg1"/>
                </a:solidFill>
              </a:defRPr>
            </a:lvl1pPr>
          </a:lstStyle>
          <a:p>
            <a:r>
              <a:rPr lang="en-US" dirty="0" smtClean="0"/>
              <a:t>Click to edit title</a:t>
            </a:r>
            <a:endParaRPr lang="en-US" dirty="0"/>
          </a:p>
        </p:txBody>
      </p:sp>
      <p:sp>
        <p:nvSpPr>
          <p:cNvPr id="5" name="Text Placeholder 4"/>
          <p:cNvSpPr>
            <a:spLocks noGrp="1"/>
          </p:cNvSpPr>
          <p:nvPr>
            <p:ph type="body" sz="quarter" idx="13"/>
          </p:nvPr>
        </p:nvSpPr>
        <p:spPr bwMode="white">
          <a:xfrm>
            <a:off x="450849" y="2914276"/>
            <a:ext cx="5027083" cy="1048124"/>
          </a:xfrm>
        </p:spPr>
        <p:txBody>
          <a:bodyPr lIns="0" tIns="0"/>
          <a:lstStyle>
            <a:lvl1pPr marL="0" marR="0" indent="0" algn="l" defTabSz="228600" rtl="0" eaLnBrk="1" fontAlgn="auto" latinLnBrk="0" hangingPunct="1">
              <a:lnSpc>
                <a:spcPct val="100000"/>
              </a:lnSpc>
              <a:spcBef>
                <a:spcPts val="0"/>
              </a:spcBef>
              <a:spcAft>
                <a:spcPts val="0"/>
              </a:spcAft>
              <a:buClr>
                <a:srgbClr val="FF0000"/>
              </a:buClr>
              <a:buSzPct val="85000"/>
              <a:buFont typeface="Wingdings" pitchFamily="2" charset="2"/>
              <a:buNone/>
              <a:tabLst/>
              <a:defRPr>
                <a:solidFill>
                  <a:schemeClr val="bg1"/>
                </a:solidFill>
              </a:defRPr>
            </a:lvl1pPr>
          </a:lstStyle>
          <a:p>
            <a:pPr lvl="0"/>
            <a:r>
              <a:rPr lang="en-GB" smtClean="0"/>
              <a:t>Click to edit Master text styles</a:t>
            </a:r>
          </a:p>
        </p:txBody>
      </p:sp>
      <p:sp>
        <p:nvSpPr>
          <p:cNvPr id="3" name="Picture Placeholder 2"/>
          <p:cNvSpPr>
            <a:spLocks noGrp="1"/>
          </p:cNvSpPr>
          <p:nvPr>
            <p:ph type="pic" sz="quarter" idx="14" hasCustomPrompt="1"/>
          </p:nvPr>
        </p:nvSpPr>
        <p:spPr>
          <a:xfrm>
            <a:off x="5943600" y="-25400"/>
            <a:ext cx="3200400" cy="4157663"/>
          </a:xfrm>
          <a:effectLst>
            <a:innerShdw blurRad="63500" dist="50800" dir="10800000">
              <a:prstClr val="black">
                <a:alpha val="50000"/>
              </a:prstClr>
            </a:innerShdw>
          </a:effectLst>
        </p:spPr>
        <p:txBody>
          <a:bodyPr vert="horz" lIns="0" tIns="0" rIns="0" bIns="0" rtlCol="0" anchor="ctr" anchorCtr="1">
            <a:noAutofit/>
          </a:bodyPr>
          <a:lstStyle>
            <a:lvl1pPr>
              <a:buFontTx/>
              <a:buNone/>
              <a:defRPr lang="en-US" baseline="0">
                <a:solidFill>
                  <a:schemeClr val="bg1"/>
                </a:solidFill>
              </a:defRPr>
            </a:lvl1pPr>
          </a:lstStyle>
          <a:p>
            <a:pPr marL="60325" lvl="0" indent="0">
              <a:buFontTx/>
              <a:buNone/>
            </a:pPr>
            <a:r>
              <a:rPr lang="en-US" dirty="0" smtClean="0"/>
              <a:t>Insert Picture Here</a:t>
            </a:r>
            <a:endParaRPr lang="en-US" dirty="0"/>
          </a:p>
        </p:txBody>
      </p:sp>
    </p:spTree>
    <p:extLst>
      <p:ext uri="{BB962C8B-B14F-4D97-AF65-F5344CB8AC3E}">
        <p14:creationId xmlns="" xmlns:p14="http://schemas.microsoft.com/office/powerpoint/2010/main" val="2598712541"/>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grpId="0" nodeType="withEffect">
                                  <p:stCondLst>
                                    <p:cond delay="100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5" grpId="0" build="p">
        <p:tmplLst>
          <p:tmpl lvl="1">
            <p:tnLst>
              <p:par>
                <p:cTn presetID="10" presetClass="entr" presetSubtype="0" fill="hold" nodeType="withEffect">
                  <p:stCondLst>
                    <p:cond delay="100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ew Template_Program Agenda">
    <p:spTree>
      <p:nvGrpSpPr>
        <p:cNvPr id="1" name=""/>
        <p:cNvGrpSpPr/>
        <p:nvPr/>
      </p:nvGrpSpPr>
      <p:grpSpPr>
        <a:xfrm>
          <a:off x="0" y="0"/>
          <a:ext cx="0" cy="0"/>
          <a:chOff x="0" y="0"/>
          <a:chExt cx="0" cy="0"/>
        </a:xfrm>
      </p:grpSpPr>
      <p:sp>
        <p:nvSpPr>
          <p:cNvPr id="9" name="Rectangle 8"/>
          <p:cNvSpPr/>
          <p:nvPr userDrawn="1"/>
        </p:nvSpPr>
        <p:spPr>
          <a:xfrm>
            <a:off x="1" y="1159938"/>
            <a:ext cx="9143998" cy="2980266"/>
          </a:xfrm>
          <a:prstGeom prst="rect">
            <a:avLst/>
          </a:prstGeom>
          <a:gradFill flip="none" rotWithShape="1">
            <a:gsLst>
              <a:gs pos="0">
                <a:srgbClr val="B3B3B3"/>
              </a:gs>
              <a:gs pos="100000">
                <a:srgbClr val="F3F3F3"/>
              </a:gs>
            </a:gsLst>
            <a:lin ang="16200000" scaled="0"/>
            <a:tileRect/>
          </a:gradFill>
          <a:ln>
            <a:noFill/>
          </a:ln>
          <a:effectLst>
            <a:outerShdw blurRad="152400" dist="63500" dir="78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1"/>
          <p:cNvSpPr>
            <a:spLocks noGrp="1"/>
          </p:cNvSpPr>
          <p:nvPr userDrawn="1">
            <p:ph type="title"/>
          </p:nvPr>
        </p:nvSpPr>
        <p:spPr>
          <a:xfrm>
            <a:off x="804981" y="245538"/>
            <a:ext cx="7771752" cy="761995"/>
          </a:xfrm>
        </p:spPr>
        <p:txBody>
          <a:bodyPr anchor="t" anchorCtr="0"/>
          <a:lstStyle>
            <a:lvl1pPr algn="l" defTabSz="914400" rtl="0" eaLnBrk="1" latinLnBrk="0" hangingPunct="1">
              <a:lnSpc>
                <a:spcPct val="90000"/>
              </a:lnSpc>
              <a:spcBef>
                <a:spcPct val="0"/>
              </a:spcBef>
              <a:buNone/>
              <a:defRPr lang="en-US" sz="2800" b="1" kern="1200" dirty="0">
                <a:ln w="0">
                  <a:noFill/>
                </a:ln>
                <a:solidFill>
                  <a:schemeClr val="tx1"/>
                </a:solidFill>
                <a:effectLst/>
                <a:latin typeface="Arial" pitchFamily="34" charset="0"/>
                <a:ea typeface="+mj-ea"/>
                <a:cs typeface="Arial" pitchFamily="34" charset="0"/>
              </a:defRPr>
            </a:lvl1pPr>
          </a:lstStyle>
          <a:p>
            <a:r>
              <a:rPr lang="en-GB" smtClean="0"/>
              <a:t>Click to edit Master title style</a:t>
            </a:r>
            <a:endParaRPr lang="en-US" dirty="0"/>
          </a:p>
        </p:txBody>
      </p:sp>
      <p:sp>
        <p:nvSpPr>
          <p:cNvPr id="5" name="Text Placeholder 4"/>
          <p:cNvSpPr>
            <a:spLocks noGrp="1"/>
          </p:cNvSpPr>
          <p:nvPr userDrawn="1">
            <p:ph type="body" sz="quarter" idx="13"/>
          </p:nvPr>
        </p:nvSpPr>
        <p:spPr>
          <a:xfrm>
            <a:off x="804981" y="1363132"/>
            <a:ext cx="7771752" cy="2616201"/>
          </a:xfrm>
        </p:spPr>
        <p:txBody>
          <a:bodyPr lIns="0" tIns="0"/>
          <a:lstStyle>
            <a:lvl1pPr marL="342900" indent="-342900">
              <a:lnSpc>
                <a:spcPct val="120000"/>
              </a:lnSpc>
              <a:buSzPct val="90000"/>
              <a:buFont typeface="Wingdings" pitchFamily="2" charset="2"/>
              <a:buChar char="§"/>
              <a:defRPr sz="2400">
                <a:solidFill>
                  <a:schemeClr val="tx1"/>
                </a:solidFill>
              </a:defRPr>
            </a:lvl1pPr>
          </a:lstStyle>
          <a:p>
            <a:pPr lvl="0"/>
            <a:r>
              <a:rPr lang="en-GB" smtClean="0"/>
              <a:t>Click to edit Master text styles</a:t>
            </a:r>
          </a:p>
        </p:txBody>
      </p:sp>
      <p:grpSp>
        <p:nvGrpSpPr>
          <p:cNvPr id="10" name="Group 9"/>
          <p:cNvGrpSpPr/>
          <p:nvPr userDrawn="1"/>
        </p:nvGrpSpPr>
        <p:grpSpPr>
          <a:xfrm>
            <a:off x="0" y="4629150"/>
            <a:ext cx="9144000" cy="168275"/>
            <a:chOff x="0" y="4629150"/>
            <a:chExt cx="9144000" cy="168275"/>
          </a:xfrm>
        </p:grpSpPr>
        <p:pic>
          <p:nvPicPr>
            <p:cNvPr id="11" name="Picture 25" descr="Red Ba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4629150"/>
              <a:ext cx="9144000" cy="168275"/>
            </a:xfrm>
            <a:prstGeom prst="rect">
              <a:avLst/>
            </a:prstGeom>
            <a:solidFill>
              <a:schemeClr val="accent1"/>
            </a:solidFill>
            <a:ln>
              <a:noFill/>
            </a:ln>
            <a:extLst/>
          </p:spPr>
        </p:pic>
        <p:pic>
          <p:nvPicPr>
            <p:cNvPr id="12" name="Picture 20" descr="Oracle WHITE"/>
            <p:cNvPicPr>
              <a:picLocks noChangeArrowheads="1"/>
            </p:cNvPicPr>
            <p:nvPr userDrawn="1"/>
          </p:nvPicPr>
          <p:blipFill>
            <a:blip r:embed="rId3" cstate="print"/>
            <a:srcRect/>
            <a:stretch>
              <a:fillRect/>
            </a:stretch>
          </p:blipFill>
          <p:spPr bwMode="auto">
            <a:xfrm>
              <a:off x="8015479" y="4668926"/>
              <a:ext cx="704056" cy="88722"/>
            </a:xfrm>
            <a:prstGeom prst="rect">
              <a:avLst/>
            </a:prstGeom>
            <a:noFill/>
            <a:ln w="9525">
              <a:noFill/>
              <a:miter lim="800000"/>
              <a:headEnd/>
              <a:tailEnd/>
            </a:ln>
          </p:spPr>
        </p:pic>
      </p:grpSp>
    </p:spTree>
    <p:extLst>
      <p:ext uri="{BB962C8B-B14F-4D97-AF65-F5344CB8AC3E}">
        <p14:creationId xmlns="" xmlns:p14="http://schemas.microsoft.com/office/powerpoint/2010/main" val="1551022576"/>
      </p:ext>
    </p:extLst>
  </p:cSld>
  <p:clrMapOvr>
    <a:masterClrMapping/>
  </p:clrMapOvr>
  <p:transition spd="med">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ew Template_Graphic Section Divider">
    <p:spTree>
      <p:nvGrpSpPr>
        <p:cNvPr id="1" name=""/>
        <p:cNvGrpSpPr/>
        <p:nvPr/>
      </p:nvGrpSpPr>
      <p:grpSpPr>
        <a:xfrm>
          <a:off x="0" y="0"/>
          <a:ext cx="0" cy="0"/>
          <a:chOff x="0" y="0"/>
          <a:chExt cx="0" cy="0"/>
        </a:xfrm>
      </p:grpSpPr>
      <p:sp>
        <p:nvSpPr>
          <p:cNvPr id="11" name="Title 1"/>
          <p:cNvSpPr>
            <a:spLocks noGrp="1"/>
          </p:cNvSpPr>
          <p:nvPr>
            <p:ph type="title" hasCustomPrompt="1"/>
          </p:nvPr>
        </p:nvSpPr>
        <p:spPr>
          <a:xfrm>
            <a:off x="802761" y="1571843"/>
            <a:ext cx="4709053" cy="1100723"/>
          </a:xfrm>
        </p:spPr>
        <p:txBody>
          <a:bodyPr anchor="t" anchorCtr="0"/>
          <a:lstStyle>
            <a:lvl1pPr>
              <a:defRPr sz="2800" b="1">
                <a:ln w="0">
                  <a:noFill/>
                </a:ln>
                <a:solidFill>
                  <a:schemeClr val="tx1"/>
                </a:solidFill>
                <a:effectLst/>
              </a:defRPr>
            </a:lvl1pPr>
          </a:lstStyle>
          <a:p>
            <a:r>
              <a:rPr lang="en-US" dirty="0" smtClean="0"/>
              <a:t>Click to edit text </a:t>
            </a:r>
            <a:endParaRPr lang="en-US" dirty="0"/>
          </a:p>
        </p:txBody>
      </p:sp>
      <p:sp>
        <p:nvSpPr>
          <p:cNvPr id="12" name="Rectangle 11"/>
          <p:cNvSpPr/>
          <p:nvPr userDrawn="1"/>
        </p:nvSpPr>
        <p:spPr>
          <a:xfrm>
            <a:off x="5715000" y="0"/>
            <a:ext cx="3429000" cy="4631267"/>
          </a:xfrm>
          <a:prstGeom prst="rect">
            <a:avLst/>
          </a:prstGeom>
          <a:gradFill flip="none" rotWithShape="1">
            <a:gsLst>
              <a:gs pos="100000">
                <a:srgbClr val="FF1414"/>
              </a:gs>
              <a:gs pos="0">
                <a:srgbClr val="AA0000"/>
              </a:gs>
            </a:gsLst>
            <a:lin ang="16200000" scaled="0"/>
            <a:tileRect/>
          </a:gradFill>
          <a:ln>
            <a:noFill/>
          </a:ln>
          <a:effectLst>
            <a:outerShdw blurRad="152400" dist="63500" dir="105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p:nvPr userDrawn="1"/>
        </p:nvGrpSpPr>
        <p:grpSpPr>
          <a:xfrm>
            <a:off x="0" y="4629150"/>
            <a:ext cx="9144000" cy="168275"/>
            <a:chOff x="0" y="4629150"/>
            <a:chExt cx="9144000" cy="168275"/>
          </a:xfrm>
        </p:grpSpPr>
        <p:pic>
          <p:nvPicPr>
            <p:cNvPr id="7" name="Picture 25" descr="Red Ba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4629150"/>
              <a:ext cx="9144000" cy="168275"/>
            </a:xfrm>
            <a:prstGeom prst="rect">
              <a:avLst/>
            </a:prstGeom>
            <a:solidFill>
              <a:schemeClr val="accent1"/>
            </a:solidFill>
            <a:ln>
              <a:noFill/>
            </a:ln>
            <a:extLst/>
          </p:spPr>
        </p:pic>
        <p:pic>
          <p:nvPicPr>
            <p:cNvPr id="8" name="Picture 20" descr="Oracle WHITE"/>
            <p:cNvPicPr>
              <a:picLocks noChangeArrowheads="1"/>
            </p:cNvPicPr>
            <p:nvPr userDrawn="1"/>
          </p:nvPicPr>
          <p:blipFill>
            <a:blip r:embed="rId3" cstate="print"/>
            <a:srcRect/>
            <a:stretch>
              <a:fillRect/>
            </a:stretch>
          </p:blipFill>
          <p:spPr bwMode="auto">
            <a:xfrm>
              <a:off x="8015479" y="4668926"/>
              <a:ext cx="704056" cy="88722"/>
            </a:xfrm>
            <a:prstGeom prst="rect">
              <a:avLst/>
            </a:prstGeom>
            <a:noFill/>
            <a:ln w="9525">
              <a:noFill/>
              <a:miter lim="800000"/>
              <a:headEnd/>
              <a:tailEnd/>
            </a:ln>
          </p:spPr>
        </p:pic>
      </p:grpSp>
    </p:spTree>
    <p:extLst>
      <p:ext uri="{BB962C8B-B14F-4D97-AF65-F5344CB8AC3E}">
        <p14:creationId xmlns="" xmlns:p14="http://schemas.microsoft.com/office/powerpoint/2010/main" val="699933825"/>
      </p:ext>
    </p:extLst>
  </p:cSld>
  <p:clrMapOvr>
    <a:masterClrMapping/>
  </p:clrMapOvr>
  <p:transition spd="med">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ew Template_Image Section Divider">
    <p:spTree>
      <p:nvGrpSpPr>
        <p:cNvPr id="1" name=""/>
        <p:cNvGrpSpPr/>
        <p:nvPr/>
      </p:nvGrpSpPr>
      <p:grpSpPr>
        <a:xfrm>
          <a:off x="0" y="0"/>
          <a:ext cx="0" cy="0"/>
          <a:chOff x="0" y="0"/>
          <a:chExt cx="0" cy="0"/>
        </a:xfrm>
      </p:grpSpPr>
      <p:sp>
        <p:nvSpPr>
          <p:cNvPr id="16" name="Rectangle 15"/>
          <p:cNvSpPr/>
          <p:nvPr userDrawn="1"/>
        </p:nvSpPr>
        <p:spPr>
          <a:xfrm>
            <a:off x="5715000" y="0"/>
            <a:ext cx="3429000" cy="4631267"/>
          </a:xfrm>
          <a:prstGeom prst="rect">
            <a:avLst/>
          </a:prstGeom>
          <a:gradFill flip="none" rotWithShape="1">
            <a:gsLst>
              <a:gs pos="100000">
                <a:srgbClr val="F3F3F3"/>
              </a:gs>
              <a:gs pos="0">
                <a:srgbClr val="B3B3B3"/>
              </a:gs>
            </a:gsLst>
            <a:lin ang="16200000" scaled="0"/>
            <a:tileRect/>
          </a:gradFill>
          <a:ln>
            <a:noFill/>
          </a:ln>
          <a:effectLst>
            <a:outerShdw blurRad="152400" dist="63500" dir="105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1"/>
          <p:cNvSpPr>
            <a:spLocks noGrp="1"/>
          </p:cNvSpPr>
          <p:nvPr>
            <p:ph type="title" hasCustomPrompt="1"/>
          </p:nvPr>
        </p:nvSpPr>
        <p:spPr>
          <a:xfrm>
            <a:off x="802761" y="1571843"/>
            <a:ext cx="4709040" cy="1100723"/>
          </a:xfrm>
        </p:spPr>
        <p:txBody>
          <a:bodyPr anchor="t" anchorCtr="0"/>
          <a:lstStyle>
            <a:lvl1pPr algn="l" defTabSz="914400" rtl="0" eaLnBrk="1" latinLnBrk="0" hangingPunct="1">
              <a:lnSpc>
                <a:spcPct val="90000"/>
              </a:lnSpc>
              <a:spcBef>
                <a:spcPct val="0"/>
              </a:spcBef>
              <a:buNone/>
              <a:defRPr lang="en-US" sz="2800" b="1" kern="1200" dirty="0">
                <a:ln w="0">
                  <a:noFill/>
                </a:ln>
                <a:solidFill>
                  <a:schemeClr val="tx1"/>
                </a:solidFill>
                <a:effectLst/>
                <a:latin typeface="Arial" pitchFamily="34" charset="0"/>
                <a:ea typeface="+mj-ea"/>
                <a:cs typeface="Arial" pitchFamily="34" charset="0"/>
              </a:defRPr>
            </a:lvl1pPr>
          </a:lstStyle>
          <a:p>
            <a:r>
              <a:rPr lang="en-US" dirty="0" smtClean="0"/>
              <a:t>Click to edit text </a:t>
            </a:r>
            <a:endParaRPr lang="en-US" dirty="0"/>
          </a:p>
        </p:txBody>
      </p:sp>
      <p:sp>
        <p:nvSpPr>
          <p:cNvPr id="10" name="Picture Placeholder 11"/>
          <p:cNvSpPr>
            <a:spLocks noGrp="1"/>
          </p:cNvSpPr>
          <p:nvPr>
            <p:ph type="pic" sz="quarter" idx="12" hasCustomPrompt="1"/>
          </p:nvPr>
        </p:nvSpPr>
        <p:spPr>
          <a:xfrm>
            <a:off x="5715000" y="-2117"/>
            <a:ext cx="3429000" cy="4629150"/>
          </a:xfrm>
          <a:ln>
            <a:noFill/>
          </a:ln>
          <a:effectLst/>
        </p:spPr>
        <p:txBody>
          <a:bodyPr anchor="ctr" anchorCtr="0"/>
          <a:lstStyle>
            <a:lvl1pPr marL="0" indent="0" algn="ctr">
              <a:buNone/>
              <a:defRPr>
                <a:ln>
                  <a:noFill/>
                </a:ln>
                <a:solidFill>
                  <a:schemeClr val="tx2"/>
                </a:solidFill>
              </a:defRPr>
            </a:lvl1pPr>
          </a:lstStyle>
          <a:p>
            <a:r>
              <a:rPr lang="en-US" dirty="0" smtClean="0"/>
              <a:t>Insert Picture Here</a:t>
            </a:r>
            <a:endParaRPr lang="en-US" dirty="0"/>
          </a:p>
        </p:txBody>
      </p:sp>
      <p:grpSp>
        <p:nvGrpSpPr>
          <p:cNvPr id="6" name="Group 5"/>
          <p:cNvGrpSpPr/>
          <p:nvPr userDrawn="1"/>
        </p:nvGrpSpPr>
        <p:grpSpPr>
          <a:xfrm>
            <a:off x="0" y="4629150"/>
            <a:ext cx="9144000" cy="168275"/>
            <a:chOff x="0" y="4629150"/>
            <a:chExt cx="9144000" cy="168275"/>
          </a:xfrm>
        </p:grpSpPr>
        <p:pic>
          <p:nvPicPr>
            <p:cNvPr id="7" name="Picture 25" descr="Red Ba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4629150"/>
              <a:ext cx="9144000" cy="168275"/>
            </a:xfrm>
            <a:prstGeom prst="rect">
              <a:avLst/>
            </a:prstGeom>
            <a:solidFill>
              <a:schemeClr val="accent1"/>
            </a:solidFill>
            <a:ln>
              <a:noFill/>
            </a:ln>
            <a:extLst/>
          </p:spPr>
        </p:pic>
        <p:pic>
          <p:nvPicPr>
            <p:cNvPr id="8" name="Picture 20" descr="Oracle WHITE"/>
            <p:cNvPicPr>
              <a:picLocks noChangeArrowheads="1"/>
            </p:cNvPicPr>
            <p:nvPr userDrawn="1"/>
          </p:nvPicPr>
          <p:blipFill>
            <a:blip r:embed="rId3" cstate="print"/>
            <a:srcRect/>
            <a:stretch>
              <a:fillRect/>
            </a:stretch>
          </p:blipFill>
          <p:spPr bwMode="auto">
            <a:xfrm>
              <a:off x="8015479" y="4668926"/>
              <a:ext cx="704056" cy="88722"/>
            </a:xfrm>
            <a:prstGeom prst="rect">
              <a:avLst/>
            </a:prstGeom>
            <a:noFill/>
            <a:ln w="9525">
              <a:noFill/>
              <a:miter lim="800000"/>
              <a:headEnd/>
              <a:tailEnd/>
            </a:ln>
          </p:spPr>
        </p:pic>
      </p:grpSp>
    </p:spTree>
    <p:extLst>
      <p:ext uri="{BB962C8B-B14F-4D97-AF65-F5344CB8AC3E}">
        <p14:creationId xmlns="" xmlns:p14="http://schemas.microsoft.com/office/powerpoint/2010/main" val="295037858"/>
      </p:ext>
    </p:extLst>
  </p:cSld>
  <p:clrMapOvr>
    <a:masterClrMapping/>
  </p:clrMapOvr>
  <p:transition spd="med">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New Template_Announcement">
    <p:spTree>
      <p:nvGrpSpPr>
        <p:cNvPr id="1" name=""/>
        <p:cNvGrpSpPr/>
        <p:nvPr/>
      </p:nvGrpSpPr>
      <p:grpSpPr>
        <a:xfrm>
          <a:off x="0" y="0"/>
          <a:ext cx="0" cy="0"/>
          <a:chOff x="0" y="0"/>
          <a:chExt cx="0" cy="0"/>
        </a:xfrm>
      </p:grpSpPr>
      <p:sp>
        <p:nvSpPr>
          <p:cNvPr id="15" name="Rectangle 14"/>
          <p:cNvSpPr/>
          <p:nvPr userDrawn="1"/>
        </p:nvSpPr>
        <p:spPr>
          <a:xfrm>
            <a:off x="-2" y="1159938"/>
            <a:ext cx="9144000" cy="2971800"/>
          </a:xfrm>
          <a:prstGeom prst="rect">
            <a:avLst/>
          </a:prstGeom>
          <a:gradFill flip="none" rotWithShape="1">
            <a:gsLst>
              <a:gs pos="0">
                <a:srgbClr val="B3B3B3"/>
              </a:gs>
              <a:gs pos="100000">
                <a:srgbClr val="F3F3F3"/>
              </a:gs>
            </a:gsLst>
            <a:lin ang="16200000" scaled="0"/>
            <a:tileRect/>
          </a:gradFill>
          <a:ln>
            <a:noFill/>
          </a:ln>
          <a:effectLst>
            <a:outerShdw blurRad="152400" dist="63500" dir="78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9"/>
          <p:cNvSpPr>
            <a:spLocks noGrp="1"/>
          </p:cNvSpPr>
          <p:nvPr>
            <p:ph type="body" sz="quarter" idx="11" hasCustomPrompt="1"/>
          </p:nvPr>
        </p:nvSpPr>
        <p:spPr>
          <a:xfrm>
            <a:off x="804347" y="1459241"/>
            <a:ext cx="5029186" cy="2410019"/>
          </a:xfrm>
        </p:spPr>
        <p:txBody>
          <a:bodyPr anchor="t" anchorCtr="0">
            <a:noAutofit/>
          </a:bodyPr>
          <a:lstStyle>
            <a:lvl1pPr marL="0" marR="0" indent="0" algn="l" defTabSz="228600" rtl="0" eaLnBrk="1" fontAlgn="auto" latinLnBrk="0" hangingPunct="1">
              <a:lnSpc>
                <a:spcPct val="80000"/>
              </a:lnSpc>
              <a:spcBef>
                <a:spcPts val="0"/>
              </a:spcBef>
              <a:spcAft>
                <a:spcPts val="0"/>
              </a:spcAft>
              <a:buClr>
                <a:srgbClr val="FF0000"/>
              </a:buClr>
              <a:buSzPct val="85000"/>
              <a:buFont typeface="Wingdings" pitchFamily="2" charset="2"/>
              <a:buNone/>
              <a:tabLst/>
              <a:defRPr sz="4400" b="1" cap="all" baseline="0">
                <a:solidFill>
                  <a:schemeClr val="tx1"/>
                </a:solidFill>
              </a:defRPr>
            </a:lvl1pPr>
          </a:lstStyle>
          <a:p>
            <a:pPr marL="0" marR="0" lvl="0" indent="0" algn="l" defTabSz="228600" rtl="0" eaLnBrk="1" fontAlgn="auto" latinLnBrk="0" hangingPunct="1">
              <a:lnSpc>
                <a:spcPct val="80000"/>
              </a:lnSpc>
              <a:spcBef>
                <a:spcPts val="0"/>
              </a:spcBef>
              <a:spcAft>
                <a:spcPts val="0"/>
              </a:spcAft>
              <a:buClr>
                <a:srgbClr val="FF0000"/>
              </a:buClr>
              <a:buSzPct val="85000"/>
              <a:buFont typeface="Wingdings" pitchFamily="2" charset="2"/>
              <a:buNone/>
              <a:tabLst/>
              <a:defRPr/>
            </a:pPr>
            <a:r>
              <a:rPr lang="en-US" dirty="0" smtClean="0"/>
              <a:t>CLICK TO EDIT </a:t>
            </a:r>
            <a:br>
              <a:rPr lang="en-US" dirty="0" smtClean="0"/>
            </a:br>
            <a:r>
              <a:rPr lang="en-US" dirty="0" smtClean="0"/>
              <a:t>MASTER TEXT</a:t>
            </a:r>
          </a:p>
          <a:p>
            <a:pPr marL="0" marR="0" lvl="0" indent="0" algn="l" defTabSz="228600" rtl="0" eaLnBrk="1" fontAlgn="auto" latinLnBrk="0" hangingPunct="1">
              <a:lnSpc>
                <a:spcPct val="80000"/>
              </a:lnSpc>
              <a:spcBef>
                <a:spcPts val="0"/>
              </a:spcBef>
              <a:spcAft>
                <a:spcPts val="0"/>
              </a:spcAft>
              <a:buClr>
                <a:srgbClr val="FF0000"/>
              </a:buClr>
              <a:buSzPct val="85000"/>
              <a:buFont typeface="Wingdings" pitchFamily="2" charset="2"/>
              <a:buNone/>
              <a:tabLst/>
              <a:defRPr/>
            </a:pPr>
            <a:endParaRPr lang="en-US" dirty="0" smtClean="0"/>
          </a:p>
        </p:txBody>
      </p:sp>
      <p:sp>
        <p:nvSpPr>
          <p:cNvPr id="12" name="Picture Placeholder 11"/>
          <p:cNvSpPr>
            <a:spLocks noGrp="1"/>
          </p:cNvSpPr>
          <p:nvPr>
            <p:ph type="pic" sz="quarter" idx="12" hasCustomPrompt="1"/>
          </p:nvPr>
        </p:nvSpPr>
        <p:spPr>
          <a:xfrm>
            <a:off x="5941222" y="0"/>
            <a:ext cx="3064933" cy="4629150"/>
          </a:xfrm>
          <a:ln>
            <a:noFill/>
          </a:ln>
          <a:effectLst/>
        </p:spPr>
        <p:txBody>
          <a:bodyPr anchor="ctr" anchorCtr="0"/>
          <a:lstStyle>
            <a:lvl1pPr marL="0" indent="0" algn="ctr">
              <a:buNone/>
              <a:defRPr>
                <a:ln>
                  <a:noFill/>
                </a:ln>
                <a:solidFill>
                  <a:schemeClr val="tx1"/>
                </a:solidFill>
              </a:defRPr>
            </a:lvl1pPr>
          </a:lstStyle>
          <a:p>
            <a:r>
              <a:rPr lang="en-US" dirty="0" smtClean="0"/>
              <a:t>Insert Picture Here</a:t>
            </a:r>
            <a:endParaRPr lang="en-US" dirty="0"/>
          </a:p>
        </p:txBody>
      </p:sp>
      <p:grpSp>
        <p:nvGrpSpPr>
          <p:cNvPr id="9" name="Group 8"/>
          <p:cNvGrpSpPr/>
          <p:nvPr userDrawn="1"/>
        </p:nvGrpSpPr>
        <p:grpSpPr>
          <a:xfrm>
            <a:off x="0" y="4629150"/>
            <a:ext cx="9144000" cy="168275"/>
            <a:chOff x="0" y="4629150"/>
            <a:chExt cx="9144000" cy="168275"/>
          </a:xfrm>
        </p:grpSpPr>
        <p:pic>
          <p:nvPicPr>
            <p:cNvPr id="11" name="Picture 25" descr="Red Ba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4629150"/>
              <a:ext cx="9144000" cy="168275"/>
            </a:xfrm>
            <a:prstGeom prst="rect">
              <a:avLst/>
            </a:prstGeom>
            <a:solidFill>
              <a:schemeClr val="accent1"/>
            </a:solidFill>
            <a:ln>
              <a:noFill/>
            </a:ln>
            <a:extLst/>
          </p:spPr>
        </p:pic>
        <p:pic>
          <p:nvPicPr>
            <p:cNvPr id="13" name="Picture 20" descr="Oracle WHITE"/>
            <p:cNvPicPr>
              <a:picLocks noChangeArrowheads="1"/>
            </p:cNvPicPr>
            <p:nvPr userDrawn="1"/>
          </p:nvPicPr>
          <p:blipFill>
            <a:blip r:embed="rId3" cstate="print"/>
            <a:srcRect/>
            <a:stretch>
              <a:fillRect/>
            </a:stretch>
          </p:blipFill>
          <p:spPr bwMode="auto">
            <a:xfrm>
              <a:off x="8015479" y="4668926"/>
              <a:ext cx="704056" cy="88722"/>
            </a:xfrm>
            <a:prstGeom prst="rect">
              <a:avLst/>
            </a:prstGeom>
            <a:noFill/>
            <a:ln w="9525">
              <a:noFill/>
              <a:miter lim="800000"/>
              <a:headEnd/>
              <a:tailEnd/>
            </a:ln>
          </p:spPr>
        </p:pic>
      </p:grpSp>
    </p:spTree>
    <p:extLst>
      <p:ext uri="{BB962C8B-B14F-4D97-AF65-F5344CB8AC3E}">
        <p14:creationId xmlns="" xmlns:p14="http://schemas.microsoft.com/office/powerpoint/2010/main" val="119266002"/>
      </p:ext>
    </p:extLst>
  </p:cSld>
  <p:clrMapOvr>
    <a:masterClrMapping/>
  </p:clrMapOvr>
  <p:transition spd="med">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New Template_Announcement Key Features">
    <p:spTree>
      <p:nvGrpSpPr>
        <p:cNvPr id="1" name=""/>
        <p:cNvGrpSpPr/>
        <p:nvPr/>
      </p:nvGrpSpPr>
      <p:grpSpPr>
        <a:xfrm>
          <a:off x="0" y="0"/>
          <a:ext cx="0" cy="0"/>
          <a:chOff x="0" y="0"/>
          <a:chExt cx="0" cy="0"/>
        </a:xfrm>
      </p:grpSpPr>
      <p:sp>
        <p:nvSpPr>
          <p:cNvPr id="9" name="Rectangle 8"/>
          <p:cNvSpPr/>
          <p:nvPr userDrawn="1"/>
        </p:nvSpPr>
        <p:spPr>
          <a:xfrm>
            <a:off x="2990088" y="1159938"/>
            <a:ext cx="6153912" cy="2971800"/>
          </a:xfrm>
          <a:prstGeom prst="rect">
            <a:avLst/>
          </a:prstGeom>
          <a:gradFill flip="none" rotWithShape="1">
            <a:gsLst>
              <a:gs pos="0">
                <a:srgbClr val="B3B3B3"/>
              </a:gs>
              <a:gs pos="100000">
                <a:srgbClr val="F3F3F3"/>
              </a:gs>
            </a:gsLst>
            <a:lin ang="16200000" scaled="0"/>
            <a:tileRect/>
          </a:gradFill>
          <a:ln>
            <a:noFill/>
          </a:ln>
          <a:effectLst>
            <a:outerShdw blurRad="152400" dist="63500" dir="36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9"/>
          <p:cNvSpPr>
            <a:spLocks noGrp="1"/>
          </p:cNvSpPr>
          <p:nvPr>
            <p:ph type="body" sz="quarter" idx="11"/>
          </p:nvPr>
        </p:nvSpPr>
        <p:spPr>
          <a:xfrm>
            <a:off x="3443821" y="1430281"/>
            <a:ext cx="5369979" cy="2523657"/>
          </a:xfrm>
        </p:spPr>
        <p:txBody>
          <a:bodyPr anchor="t" anchorCtr="0"/>
          <a:lstStyle>
            <a:lvl1pPr marL="0" indent="0">
              <a:buNone/>
              <a:defRPr sz="2400" b="0" cap="all" baseline="0">
                <a:solidFill>
                  <a:schemeClr val="tx1"/>
                </a:solidFill>
              </a:defRPr>
            </a:lvl1pPr>
          </a:lstStyle>
          <a:p>
            <a:pPr lvl="0"/>
            <a:r>
              <a:rPr lang="en-GB" smtClean="0"/>
              <a:t>Click to edit Master text styles</a:t>
            </a:r>
          </a:p>
        </p:txBody>
      </p:sp>
      <p:sp>
        <p:nvSpPr>
          <p:cNvPr id="8" name="Title 1"/>
          <p:cNvSpPr>
            <a:spLocks noGrp="1"/>
          </p:cNvSpPr>
          <p:nvPr>
            <p:ph type="title"/>
          </p:nvPr>
        </p:nvSpPr>
        <p:spPr>
          <a:xfrm>
            <a:off x="804347" y="245538"/>
            <a:ext cx="8229586" cy="770462"/>
          </a:xfrm>
        </p:spPr>
        <p:txBody>
          <a:bodyPr anchor="t" anchorCtr="0"/>
          <a:lstStyle>
            <a:lvl1pPr>
              <a:defRPr/>
            </a:lvl1pPr>
          </a:lstStyle>
          <a:p>
            <a:r>
              <a:rPr lang="en-GB" smtClean="0"/>
              <a:t>Click to edit Master title style</a:t>
            </a:r>
            <a:endParaRPr lang="en-US" dirty="0"/>
          </a:p>
        </p:txBody>
      </p:sp>
      <p:sp>
        <p:nvSpPr>
          <p:cNvPr id="6" name="Picture Placeholder 11"/>
          <p:cNvSpPr>
            <a:spLocks noGrp="1"/>
          </p:cNvSpPr>
          <p:nvPr>
            <p:ph type="pic" sz="quarter" idx="13" hasCustomPrompt="1"/>
          </p:nvPr>
        </p:nvSpPr>
        <p:spPr>
          <a:xfrm>
            <a:off x="6351" y="1159936"/>
            <a:ext cx="2944368" cy="2971800"/>
          </a:xfrm>
          <a:ln>
            <a:noFill/>
          </a:ln>
          <a:effectLst>
            <a:reflection stA="30000" endPos="4000" dir="5400000" sy="-100000" algn="bl" rotWithShape="0"/>
          </a:effectLst>
        </p:spPr>
        <p:txBody>
          <a:bodyPr anchor="ctr" anchorCtr="0"/>
          <a:lstStyle>
            <a:lvl1pPr marL="0" indent="0" algn="ctr">
              <a:buNone/>
              <a:defRPr>
                <a:ln>
                  <a:noFill/>
                </a:ln>
                <a:solidFill>
                  <a:schemeClr val="tx1"/>
                </a:solidFill>
              </a:defRPr>
            </a:lvl1pPr>
          </a:lstStyle>
          <a:p>
            <a:r>
              <a:rPr lang="en-US" dirty="0" smtClean="0"/>
              <a:t>Insert Picture Here</a:t>
            </a:r>
            <a:endParaRPr lang="en-US" dirty="0"/>
          </a:p>
        </p:txBody>
      </p:sp>
    </p:spTree>
    <p:extLst>
      <p:ext uri="{BB962C8B-B14F-4D97-AF65-F5344CB8AC3E}">
        <p14:creationId xmlns="" xmlns:p14="http://schemas.microsoft.com/office/powerpoint/2010/main" val="1889750251"/>
      </p:ext>
    </p:extLst>
  </p:cSld>
  <p:clrMapOvr>
    <a:masterClrMapping/>
  </p:clrMapOvr>
  <p:transition spd="med">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w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lt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04347" y="245538"/>
            <a:ext cx="8229590" cy="406395"/>
          </a:xfrm>
          <a:prstGeom prst="rect">
            <a:avLst/>
          </a:prstGeom>
        </p:spPr>
        <p:txBody>
          <a:bodyPr vert="horz" lIns="0" tIns="0" rIns="0" bIns="0" rtlCol="0" anchor="t" anchorCtr="0">
            <a:noAutofit/>
          </a:bodyPr>
          <a:lstStyle/>
          <a:p>
            <a:r>
              <a:rPr lang="en-GB" smtClean="0"/>
              <a:t>Click to edit Master title style</a:t>
            </a:r>
            <a:endParaRPr lang="en-US" dirty="0"/>
          </a:p>
        </p:txBody>
      </p:sp>
      <p:sp>
        <p:nvSpPr>
          <p:cNvPr id="3" name="Text Placeholder 2"/>
          <p:cNvSpPr>
            <a:spLocks noGrp="1"/>
          </p:cNvSpPr>
          <p:nvPr>
            <p:ph type="body" idx="1"/>
          </p:nvPr>
        </p:nvSpPr>
        <p:spPr>
          <a:xfrm>
            <a:off x="804347" y="1523585"/>
            <a:ext cx="8229600" cy="2929889"/>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pic>
        <p:nvPicPr>
          <p:cNvPr id="13" name="Picture 20" descr="Oracle WHITE"/>
          <p:cNvPicPr>
            <a:picLocks noChangeArrowheads="1"/>
          </p:cNvPicPr>
          <p:nvPr/>
        </p:nvPicPr>
        <p:blipFill>
          <a:blip r:embed="rId20" cstate="print"/>
          <a:srcRect/>
          <a:stretch>
            <a:fillRect/>
          </a:stretch>
        </p:blipFill>
        <p:spPr bwMode="auto">
          <a:xfrm>
            <a:off x="8015479" y="4668926"/>
            <a:ext cx="704056" cy="88722"/>
          </a:xfrm>
          <a:prstGeom prst="rect">
            <a:avLst/>
          </a:prstGeom>
          <a:noFill/>
          <a:ln w="9525">
            <a:noFill/>
            <a:miter lim="800000"/>
            <a:headEnd/>
            <a:tailEnd/>
          </a:ln>
        </p:spPr>
      </p:pic>
      <p:grpSp>
        <p:nvGrpSpPr>
          <p:cNvPr id="5" name="Group 4"/>
          <p:cNvGrpSpPr/>
          <p:nvPr/>
        </p:nvGrpSpPr>
        <p:grpSpPr>
          <a:xfrm>
            <a:off x="0" y="4629150"/>
            <a:ext cx="9144000" cy="168275"/>
            <a:chOff x="0" y="4629150"/>
            <a:chExt cx="9144000" cy="168275"/>
          </a:xfrm>
        </p:grpSpPr>
        <p:pic>
          <p:nvPicPr>
            <p:cNvPr id="9" name="Picture 25" descr="Red Bar"/>
            <p:cNvPicPr>
              <a:picLocks noChangeAspect="1" noChangeArrowheads="1"/>
            </p:cNvPicPr>
            <p:nvPr/>
          </p:nvPicPr>
          <p:blipFill>
            <a:blip r:embed="rId21" cstate="print">
              <a:extLst>
                <a:ext uri="{28A0092B-C50C-407E-A947-70E740481C1C}">
                  <a14:useLocalDpi xmlns="" xmlns:a14="http://schemas.microsoft.com/office/drawing/2010/main" val="0"/>
                </a:ext>
              </a:extLst>
            </a:blip>
            <a:srcRect/>
            <a:stretch>
              <a:fillRect/>
            </a:stretch>
          </p:blipFill>
          <p:spPr bwMode="auto">
            <a:xfrm>
              <a:off x="0" y="4629150"/>
              <a:ext cx="9144000" cy="168275"/>
            </a:xfrm>
            <a:prstGeom prst="rect">
              <a:avLst/>
            </a:prstGeom>
            <a:solidFill>
              <a:schemeClr val="accent1"/>
            </a:solidFill>
            <a:ln>
              <a:noFill/>
            </a:ln>
            <a:extLst/>
          </p:spPr>
        </p:pic>
        <p:pic>
          <p:nvPicPr>
            <p:cNvPr id="18" name="Picture 20" descr="Oracle WHITE"/>
            <p:cNvPicPr>
              <a:picLocks noChangeArrowheads="1"/>
            </p:cNvPicPr>
            <p:nvPr userDrawn="1"/>
          </p:nvPicPr>
          <p:blipFill>
            <a:blip r:embed="rId20" cstate="print"/>
            <a:srcRect/>
            <a:stretch>
              <a:fillRect/>
            </a:stretch>
          </p:blipFill>
          <p:spPr bwMode="auto">
            <a:xfrm>
              <a:off x="8015479" y="4668926"/>
              <a:ext cx="704056" cy="88722"/>
            </a:xfrm>
            <a:prstGeom prst="rect">
              <a:avLst/>
            </a:prstGeom>
            <a:noFill/>
            <a:ln w="9525">
              <a:noFill/>
              <a:miter lim="800000"/>
              <a:headEnd/>
              <a:tailEnd/>
            </a:ln>
          </p:spPr>
        </p:pic>
      </p:grpSp>
      <p:sp>
        <p:nvSpPr>
          <p:cNvPr id="20" name="Rectangle 19"/>
          <p:cNvSpPr/>
          <p:nvPr/>
        </p:nvSpPr>
        <p:spPr>
          <a:xfrm>
            <a:off x="356299" y="4883819"/>
            <a:ext cx="278705" cy="184666"/>
          </a:xfrm>
          <a:prstGeom prst="rect">
            <a:avLst/>
          </a:prstGeom>
        </p:spPr>
        <p:txBody>
          <a:bodyPr wrap="none">
            <a:spAutoFit/>
          </a:bodyPr>
          <a:lstStyle/>
          <a:p>
            <a:pPr algn="r"/>
            <a:fld id="{6A5A4AC0-1BEC-FE47-8A68-418BE237F8CE}" type="slidenum">
              <a:rPr lang="en-US" sz="600" smtClean="0">
                <a:solidFill>
                  <a:schemeClr val="tx1"/>
                </a:solidFill>
              </a:rPr>
              <a:pPr algn="r"/>
              <a:t>‹#›</a:t>
            </a:fld>
            <a:endParaRPr lang="en-US" sz="600" dirty="0">
              <a:solidFill>
                <a:schemeClr val="tx1"/>
              </a:solidFill>
            </a:endParaRPr>
          </a:p>
        </p:txBody>
      </p:sp>
      <p:sp>
        <p:nvSpPr>
          <p:cNvPr id="21" name="Rectangle 20"/>
          <p:cNvSpPr/>
          <p:nvPr/>
        </p:nvSpPr>
        <p:spPr>
          <a:xfrm>
            <a:off x="0" y="0"/>
            <a:ext cx="576072" cy="557784"/>
          </a:xfrm>
          <a:prstGeom prst="rect">
            <a:avLst/>
          </a:prstGeom>
          <a:gradFill flip="none" rotWithShape="1">
            <a:gsLst>
              <a:gs pos="20000">
                <a:srgbClr val="AA0000"/>
              </a:gs>
              <a:gs pos="90000">
                <a:srgbClr val="FF1414"/>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p:cNvGrpSpPr/>
          <p:nvPr userDrawn="1"/>
        </p:nvGrpSpPr>
        <p:grpSpPr>
          <a:xfrm>
            <a:off x="601968" y="4927450"/>
            <a:ext cx="2296617" cy="218542"/>
            <a:chOff x="597807" y="4913790"/>
            <a:chExt cx="2296617" cy="218542"/>
          </a:xfrm>
        </p:grpSpPr>
        <p:sp>
          <p:nvSpPr>
            <p:cNvPr id="23" name="Text Box 14"/>
            <p:cNvSpPr txBox="1">
              <a:spLocks noChangeArrowheads="1"/>
            </p:cNvSpPr>
            <p:nvPr userDrawn="1"/>
          </p:nvSpPr>
          <p:spPr bwMode="auto">
            <a:xfrm>
              <a:off x="631886" y="4913790"/>
              <a:ext cx="2261446" cy="2185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marL="0" marR="0" indent="0" algn="l" defTabSz="342851" rtl="0" eaLnBrk="1" fontAlgn="base" latinLnBrk="0" hangingPunct="1">
                <a:lnSpc>
                  <a:spcPct val="100000"/>
                </a:lnSpc>
                <a:spcBef>
                  <a:spcPts val="0"/>
                </a:spcBef>
                <a:spcAft>
                  <a:spcPct val="0"/>
                </a:spcAft>
                <a:buClr>
                  <a:schemeClr val="accent1"/>
                </a:buClr>
                <a:buSzTx/>
                <a:buFont typeface="Arial"/>
                <a:buNone/>
                <a:tabLst/>
                <a:defRPr/>
              </a:pPr>
              <a:r>
                <a:rPr lang="en-US" sz="600" dirty="0" smtClean="0">
                  <a:solidFill>
                    <a:schemeClr val="tx1"/>
                  </a:solidFill>
                </a:rPr>
                <a:t>Copyright</a:t>
              </a:r>
              <a:r>
                <a:rPr lang="en-US" sz="600" baseline="0" dirty="0" smtClean="0">
                  <a:solidFill>
                    <a:schemeClr val="tx1"/>
                  </a:solidFill>
                </a:rPr>
                <a:t> </a:t>
              </a:r>
              <a:r>
                <a:rPr lang="en-US" sz="600" dirty="0" smtClean="0">
                  <a:solidFill>
                    <a:schemeClr val="tx1"/>
                  </a:solidFill>
                </a:rPr>
                <a:t>©</a:t>
              </a:r>
              <a:r>
                <a:rPr lang="en-US" sz="600" baseline="0" dirty="0" smtClean="0">
                  <a:solidFill>
                    <a:schemeClr val="tx1"/>
                  </a:solidFill>
                </a:rPr>
                <a:t> 2013, Oracle and/or its affiliates. All rights reserved.</a:t>
              </a:r>
              <a:endParaRPr lang="en-US" sz="600" dirty="0" smtClean="0">
                <a:solidFill>
                  <a:schemeClr val="tx1"/>
                </a:solidFill>
              </a:endParaRPr>
            </a:p>
          </p:txBody>
        </p:sp>
        <p:cxnSp>
          <p:nvCxnSpPr>
            <p:cNvPr id="24" name="Straight Connector 23"/>
            <p:cNvCxnSpPr/>
            <p:nvPr userDrawn="1"/>
          </p:nvCxnSpPr>
          <p:spPr>
            <a:xfrm flipH="1">
              <a:off x="597807" y="4935973"/>
              <a:ext cx="1092" cy="96623"/>
            </a:xfrm>
            <a:prstGeom prst="line">
              <a:avLst/>
            </a:prstGeom>
            <a:ln w="6350" cmpd="sng">
              <a:solidFill>
                <a:schemeClr val="tx1"/>
              </a:solidFill>
            </a:ln>
          </p:spPr>
          <p:style>
            <a:lnRef idx="1">
              <a:schemeClr val="dk1"/>
            </a:lnRef>
            <a:fillRef idx="0">
              <a:schemeClr val="dk1"/>
            </a:fillRef>
            <a:effectRef idx="0">
              <a:schemeClr val="dk1"/>
            </a:effectRef>
            <a:fontRef idx="minor">
              <a:schemeClr val="tx1"/>
            </a:fontRef>
          </p:style>
        </p:cxnSp>
        <p:cxnSp>
          <p:nvCxnSpPr>
            <p:cNvPr id="26" name="Straight Connector 25"/>
            <p:cNvCxnSpPr/>
            <p:nvPr userDrawn="1"/>
          </p:nvCxnSpPr>
          <p:spPr>
            <a:xfrm flipH="1">
              <a:off x="2893332" y="4935973"/>
              <a:ext cx="1092" cy="96623"/>
            </a:xfrm>
            <a:prstGeom prst="line">
              <a:avLst/>
            </a:prstGeom>
            <a:ln w="6350" cmpd="sng">
              <a:solidFill>
                <a:schemeClr val="tx1"/>
              </a:solidFill>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 xmlns:p14="http://schemas.microsoft.com/office/powerpoint/2010/main" val="3777729077"/>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 id="2147483767" r:id="rId12"/>
    <p:sldLayoutId id="2147483768" r:id="rId13"/>
    <p:sldLayoutId id="2147483769" r:id="rId14"/>
    <p:sldLayoutId id="2147483770" r:id="rId15"/>
    <p:sldLayoutId id="2147483771" r:id="rId16"/>
    <p:sldLayoutId id="2147483772" r:id="rId17"/>
    <p:sldLayoutId id="2147483773" r:id="rId18"/>
  </p:sldLayoutIdLst>
  <p:transition spd="med">
    <p:fade/>
  </p:transition>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2800" b="1" kern="1200">
          <a:solidFill>
            <a:schemeClr val="tx1"/>
          </a:solidFill>
          <a:latin typeface="Arial" pitchFamily="34" charset="0"/>
          <a:ea typeface="+mj-ea"/>
          <a:cs typeface="Arial" pitchFamily="34" charset="0"/>
        </a:defRPr>
      </a:lvl1pPr>
    </p:titleStyle>
    <p:bodyStyle>
      <a:lvl1pPr marL="228600" indent="-168275" algn="l" defTabSz="228600" rtl="0" eaLnBrk="1" latinLnBrk="0" hangingPunct="1">
        <a:spcBef>
          <a:spcPts val="0"/>
        </a:spcBef>
        <a:spcAft>
          <a:spcPts val="600"/>
        </a:spcAft>
        <a:buClr>
          <a:srgbClr val="FF0000"/>
        </a:buClr>
        <a:buSzPct val="85000"/>
        <a:buFont typeface="Wingdings" pitchFamily="2" charset="2"/>
        <a:buChar char="§"/>
        <a:tabLst/>
        <a:defRPr sz="2000" kern="1200">
          <a:solidFill>
            <a:schemeClr val="tx1"/>
          </a:solidFill>
          <a:latin typeface="Arial" pitchFamily="34" charset="0"/>
          <a:ea typeface="+mn-ea"/>
          <a:cs typeface="Arial" pitchFamily="34" charset="0"/>
        </a:defRPr>
      </a:lvl1pPr>
      <a:lvl2pPr marL="631825" indent="-228600" algn="l" defTabSz="228600" rtl="0" eaLnBrk="1" latinLnBrk="0" hangingPunct="1">
        <a:spcBef>
          <a:spcPts val="0"/>
        </a:spcBef>
        <a:spcAft>
          <a:spcPts val="600"/>
        </a:spcAft>
        <a:buSzPct val="85000"/>
        <a:buFont typeface="Arial" pitchFamily="34" charset="0"/>
        <a:buChar char="–"/>
        <a:defRPr sz="1800" kern="1200">
          <a:solidFill>
            <a:schemeClr val="tx1"/>
          </a:solidFill>
          <a:latin typeface="Arial" pitchFamily="34" charset="0"/>
          <a:ea typeface="+mn-ea"/>
          <a:cs typeface="Arial" pitchFamily="34" charset="0"/>
        </a:defRPr>
      </a:lvl2pPr>
      <a:lvl3pPr marL="974725" indent="-174625" algn="l" defTabSz="228600" rtl="0" eaLnBrk="1" latinLnBrk="0" hangingPunct="1">
        <a:spcBef>
          <a:spcPts val="0"/>
        </a:spcBef>
        <a:spcAft>
          <a:spcPts val="600"/>
        </a:spcAft>
        <a:buClr>
          <a:srgbClr val="FF0000"/>
        </a:buClr>
        <a:buSzPct val="85000"/>
        <a:buFont typeface="Wingdings" pitchFamily="2" charset="2"/>
        <a:buChar char="§"/>
        <a:defRPr sz="1800" kern="1200">
          <a:solidFill>
            <a:schemeClr val="tx1"/>
          </a:solidFill>
          <a:latin typeface="Arial" pitchFamily="34" charset="0"/>
          <a:ea typeface="+mn-ea"/>
          <a:cs typeface="Arial" pitchFamily="34" charset="0"/>
        </a:defRPr>
      </a:lvl3pPr>
      <a:lvl4pPr marL="1431925" indent="-228600" algn="l" defTabSz="228600" rtl="0" eaLnBrk="1" latinLnBrk="0" hangingPunct="1">
        <a:spcBef>
          <a:spcPts val="0"/>
        </a:spcBef>
        <a:spcAft>
          <a:spcPts val="600"/>
        </a:spcAft>
        <a:buSzPct val="85000"/>
        <a:buFont typeface="Arial" pitchFamily="34" charset="0"/>
        <a:buChar char="–"/>
        <a:defRPr sz="1800" kern="1200">
          <a:solidFill>
            <a:schemeClr val="tx1"/>
          </a:solidFill>
          <a:latin typeface="Arial" pitchFamily="34" charset="0"/>
          <a:ea typeface="+mn-ea"/>
          <a:cs typeface="Arial" pitchFamily="34" charset="0"/>
        </a:defRPr>
      </a:lvl4pPr>
      <a:lvl5pPr marL="1828800" indent="-168275" algn="l" defTabSz="914400" rtl="0" eaLnBrk="1" latinLnBrk="0" hangingPunct="1">
        <a:spcBef>
          <a:spcPts val="0"/>
        </a:spcBef>
        <a:spcAft>
          <a:spcPts val="600"/>
        </a:spcAft>
        <a:buClr>
          <a:srgbClr val="FF0000"/>
        </a:buClr>
        <a:buFont typeface="Arial" pitchFamily="34" charset="0"/>
        <a:buChar char="»"/>
        <a:defRPr sz="1400" kern="1200">
          <a:solidFill>
            <a:schemeClr val="tx2"/>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8" Type="http://schemas.openxmlformats.org/officeDocument/2006/relationships/image" Target="../media/image25.emf"/><Relationship Id="rId13" Type="http://schemas.openxmlformats.org/officeDocument/2006/relationships/image" Target="../media/image28.png"/><Relationship Id="rId3" Type="http://schemas.openxmlformats.org/officeDocument/2006/relationships/image" Target="../media/image36.png"/><Relationship Id="rId7" Type="http://schemas.openxmlformats.org/officeDocument/2006/relationships/image" Target="../media/image24.emf"/><Relationship Id="rId12" Type="http://schemas.openxmlformats.org/officeDocument/2006/relationships/image" Target="../media/image38.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3.emf"/><Relationship Id="rId11" Type="http://schemas.openxmlformats.org/officeDocument/2006/relationships/image" Target="../media/image37.emf"/><Relationship Id="rId5" Type="http://schemas.openxmlformats.org/officeDocument/2006/relationships/image" Target="../media/image19.png"/><Relationship Id="rId15" Type="http://schemas.openxmlformats.org/officeDocument/2006/relationships/image" Target="../media/image39.png"/><Relationship Id="rId10" Type="http://schemas.openxmlformats.org/officeDocument/2006/relationships/image" Target="../media/image27.emf"/><Relationship Id="rId4" Type="http://schemas.openxmlformats.org/officeDocument/2006/relationships/image" Target="../media/image17.png"/><Relationship Id="rId9" Type="http://schemas.openxmlformats.org/officeDocument/2006/relationships/image" Target="../media/image26.emf"/><Relationship Id="rId14" Type="http://schemas.openxmlformats.org/officeDocument/2006/relationships/image" Target="../media/image15.png"/></Relationships>
</file>

<file path=ppt/slides/_rels/slide11.xml.rels><?xml version="1.0" encoding="UTF-8" standalone="yes"?>
<Relationships xmlns="http://schemas.openxmlformats.org/package/2006/relationships"><Relationship Id="rId8" Type="http://schemas.openxmlformats.org/officeDocument/2006/relationships/image" Target="../media/image25.emf"/><Relationship Id="rId13" Type="http://schemas.openxmlformats.org/officeDocument/2006/relationships/image" Target="../media/image28.png"/><Relationship Id="rId3" Type="http://schemas.openxmlformats.org/officeDocument/2006/relationships/image" Target="../media/image36.png"/><Relationship Id="rId7" Type="http://schemas.openxmlformats.org/officeDocument/2006/relationships/image" Target="../media/image24.emf"/><Relationship Id="rId12" Type="http://schemas.openxmlformats.org/officeDocument/2006/relationships/image" Target="../media/image37.emf"/><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3.emf"/><Relationship Id="rId11" Type="http://schemas.openxmlformats.org/officeDocument/2006/relationships/image" Target="../media/image40.png"/><Relationship Id="rId5" Type="http://schemas.openxmlformats.org/officeDocument/2006/relationships/image" Target="../media/image19.png"/><Relationship Id="rId15" Type="http://schemas.openxmlformats.org/officeDocument/2006/relationships/image" Target="../media/image39.png"/><Relationship Id="rId10" Type="http://schemas.openxmlformats.org/officeDocument/2006/relationships/image" Target="../media/image27.emf"/><Relationship Id="rId4" Type="http://schemas.openxmlformats.org/officeDocument/2006/relationships/image" Target="../media/image17.png"/><Relationship Id="rId9" Type="http://schemas.openxmlformats.org/officeDocument/2006/relationships/image" Target="../media/image26.emf"/><Relationship Id="rId14" Type="http://schemas.openxmlformats.org/officeDocument/2006/relationships/image" Target="../media/image15.png"/></Relationships>
</file>

<file path=ppt/slides/_rels/slide12.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0.emf"/><Relationship Id="rId7" Type="http://schemas.openxmlformats.org/officeDocument/2006/relationships/image" Target="../media/image32.png"/><Relationship Id="rId12"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18.xml"/><Relationship Id="rId6" Type="http://schemas.openxmlformats.org/officeDocument/2006/relationships/image" Target="../media/image41.png"/><Relationship Id="rId11" Type="http://schemas.openxmlformats.org/officeDocument/2006/relationships/image" Target="../media/image23.emf"/><Relationship Id="rId5" Type="http://schemas.openxmlformats.org/officeDocument/2006/relationships/image" Target="../media/image30.png"/><Relationship Id="rId10" Type="http://schemas.openxmlformats.org/officeDocument/2006/relationships/image" Target="../media/image28.png"/><Relationship Id="rId4" Type="http://schemas.openxmlformats.org/officeDocument/2006/relationships/image" Target="../media/image17.png"/><Relationship Id="rId9" Type="http://schemas.microsoft.com/office/2007/relationships/hdphoto" Target="../media/hdphoto5.wdp"/></Relationships>
</file>

<file path=ppt/slides/_rels/slide13.xml.rels><?xml version="1.0" encoding="UTF-8" standalone="yes"?>
<Relationships xmlns="http://schemas.openxmlformats.org/package/2006/relationships"><Relationship Id="rId8" Type="http://schemas.openxmlformats.org/officeDocument/2006/relationships/image" Target="../media/image33.png"/><Relationship Id="rId13" Type="http://schemas.openxmlformats.org/officeDocument/2006/relationships/image" Target="../media/image24.emf"/><Relationship Id="rId3" Type="http://schemas.openxmlformats.org/officeDocument/2006/relationships/image" Target="../media/image20.emf"/><Relationship Id="rId7" Type="http://schemas.openxmlformats.org/officeDocument/2006/relationships/image" Target="../media/image32.png"/><Relationship Id="rId12"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18.xml"/><Relationship Id="rId6" Type="http://schemas.openxmlformats.org/officeDocument/2006/relationships/image" Target="../media/image41.png"/><Relationship Id="rId11" Type="http://schemas.openxmlformats.org/officeDocument/2006/relationships/image" Target="../media/image23.emf"/><Relationship Id="rId5" Type="http://schemas.openxmlformats.org/officeDocument/2006/relationships/image" Target="../media/image30.png"/><Relationship Id="rId10" Type="http://schemas.openxmlformats.org/officeDocument/2006/relationships/image" Target="../media/image28.png"/><Relationship Id="rId4" Type="http://schemas.openxmlformats.org/officeDocument/2006/relationships/image" Target="../media/image17.png"/><Relationship Id="rId9" Type="http://schemas.microsoft.com/office/2007/relationships/hdphoto" Target="../media/hdphoto5.wdp"/><Relationship Id="rId14" Type="http://schemas.openxmlformats.org/officeDocument/2006/relationships/image" Target="../media/image35.emf"/></Relationships>
</file>

<file path=ppt/slides/_rels/slide14.xml.rels><?xml version="1.0" encoding="UTF-8" standalone="yes"?>
<Relationships xmlns="http://schemas.openxmlformats.org/package/2006/relationships"><Relationship Id="rId8" Type="http://schemas.openxmlformats.org/officeDocument/2006/relationships/image" Target="../media/image33.png"/><Relationship Id="rId13" Type="http://schemas.openxmlformats.org/officeDocument/2006/relationships/image" Target="../media/image24.emf"/><Relationship Id="rId3" Type="http://schemas.openxmlformats.org/officeDocument/2006/relationships/image" Target="../media/image20.emf"/><Relationship Id="rId7" Type="http://schemas.openxmlformats.org/officeDocument/2006/relationships/image" Target="../media/image32.png"/><Relationship Id="rId12" Type="http://schemas.openxmlformats.org/officeDocument/2006/relationships/image" Target="../media/image15.png"/><Relationship Id="rId17" Type="http://schemas.openxmlformats.org/officeDocument/2006/relationships/image" Target="../media/image34.emf"/><Relationship Id="rId2" Type="http://schemas.openxmlformats.org/officeDocument/2006/relationships/notesSlide" Target="../notesSlides/notesSlide12.xml"/><Relationship Id="rId16" Type="http://schemas.openxmlformats.org/officeDocument/2006/relationships/image" Target="../media/image26.emf"/><Relationship Id="rId1" Type="http://schemas.openxmlformats.org/officeDocument/2006/relationships/slideLayout" Target="../slideLayouts/slideLayout18.xml"/><Relationship Id="rId6" Type="http://schemas.openxmlformats.org/officeDocument/2006/relationships/image" Target="../media/image41.png"/><Relationship Id="rId11" Type="http://schemas.openxmlformats.org/officeDocument/2006/relationships/image" Target="../media/image23.emf"/><Relationship Id="rId5" Type="http://schemas.openxmlformats.org/officeDocument/2006/relationships/image" Target="../media/image30.png"/><Relationship Id="rId15" Type="http://schemas.openxmlformats.org/officeDocument/2006/relationships/image" Target="../media/image25.emf"/><Relationship Id="rId10" Type="http://schemas.openxmlformats.org/officeDocument/2006/relationships/image" Target="../media/image28.png"/><Relationship Id="rId4" Type="http://schemas.openxmlformats.org/officeDocument/2006/relationships/image" Target="../media/image17.png"/><Relationship Id="rId9" Type="http://schemas.microsoft.com/office/2007/relationships/hdphoto" Target="../media/hdphoto5.wdp"/><Relationship Id="rId14" Type="http://schemas.openxmlformats.org/officeDocument/2006/relationships/image" Target="../media/image35.emf"/></Relationships>
</file>

<file path=ppt/slides/_rels/slide15.xml.rels><?xml version="1.0" encoding="UTF-8" standalone="yes"?>
<Relationships xmlns="http://schemas.openxmlformats.org/package/2006/relationships"><Relationship Id="rId8" Type="http://schemas.openxmlformats.org/officeDocument/2006/relationships/image" Target="../media/image33.png"/><Relationship Id="rId13" Type="http://schemas.openxmlformats.org/officeDocument/2006/relationships/image" Target="../media/image24.emf"/><Relationship Id="rId18" Type="http://schemas.openxmlformats.org/officeDocument/2006/relationships/image" Target="../media/image40.png"/><Relationship Id="rId3" Type="http://schemas.openxmlformats.org/officeDocument/2006/relationships/image" Target="../media/image20.emf"/><Relationship Id="rId7" Type="http://schemas.openxmlformats.org/officeDocument/2006/relationships/image" Target="../media/image32.png"/><Relationship Id="rId12" Type="http://schemas.openxmlformats.org/officeDocument/2006/relationships/image" Target="../media/image15.png"/><Relationship Id="rId17" Type="http://schemas.openxmlformats.org/officeDocument/2006/relationships/image" Target="../media/image34.emf"/><Relationship Id="rId2" Type="http://schemas.openxmlformats.org/officeDocument/2006/relationships/notesSlide" Target="../notesSlides/notesSlide13.xml"/><Relationship Id="rId16" Type="http://schemas.openxmlformats.org/officeDocument/2006/relationships/image" Target="../media/image26.emf"/><Relationship Id="rId1" Type="http://schemas.openxmlformats.org/officeDocument/2006/relationships/slideLayout" Target="../slideLayouts/slideLayout18.xml"/><Relationship Id="rId6" Type="http://schemas.openxmlformats.org/officeDocument/2006/relationships/image" Target="../media/image41.png"/><Relationship Id="rId11" Type="http://schemas.openxmlformats.org/officeDocument/2006/relationships/image" Target="../media/image23.emf"/><Relationship Id="rId5" Type="http://schemas.openxmlformats.org/officeDocument/2006/relationships/image" Target="../media/image30.png"/><Relationship Id="rId15" Type="http://schemas.openxmlformats.org/officeDocument/2006/relationships/image" Target="../media/image25.emf"/><Relationship Id="rId10" Type="http://schemas.openxmlformats.org/officeDocument/2006/relationships/image" Target="../media/image28.png"/><Relationship Id="rId4" Type="http://schemas.openxmlformats.org/officeDocument/2006/relationships/image" Target="../media/image17.png"/><Relationship Id="rId9" Type="http://schemas.microsoft.com/office/2007/relationships/hdphoto" Target="../media/hdphoto5.wdp"/><Relationship Id="rId14" Type="http://schemas.openxmlformats.org/officeDocument/2006/relationships/image" Target="../media/image35.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9.png"/><Relationship Id="rId4" Type="http://schemas.microsoft.com/office/2007/relationships/hdphoto" Target="../media/hdphoto1.wdp"/></Relationships>
</file>

<file path=ppt/slides/_rels/slide19.xml.rels><?xml version="1.0" encoding="UTF-8" standalone="yes"?>
<Relationships xmlns="http://schemas.openxmlformats.org/package/2006/relationships"><Relationship Id="rId3" Type="http://schemas.openxmlformats.org/officeDocument/2006/relationships/image" Target="../media/image42.jpeg"/><Relationship Id="rId7"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3.png"/><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2.jpeg"/><Relationship Id="rId7" Type="http://schemas.openxmlformats.org/officeDocument/2006/relationships/image" Target="../media/image45.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3.png"/><Relationship Id="rId4" Type="http://schemas.microsoft.com/office/2007/relationships/hdphoto" Target="../media/hdphoto1.wdp"/><Relationship Id="rId9" Type="http://schemas.openxmlformats.org/officeDocument/2006/relationships/image" Target="../media/image46.gif"/></Relationships>
</file>

<file path=ppt/slides/_rels/slide21.xml.rels><?xml version="1.0" encoding="UTF-8" standalone="yes"?>
<Relationships xmlns="http://schemas.openxmlformats.org/package/2006/relationships"><Relationship Id="rId3" Type="http://schemas.openxmlformats.org/officeDocument/2006/relationships/image" Target="../media/image42.jpeg"/><Relationship Id="rId7"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3.png"/><Relationship Id="rId4" Type="http://schemas.microsoft.com/office/2007/relationships/hdphoto" Target="../media/hdphoto1.wdp"/></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29.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49.gif"/><Relationship Id="rId5" Type="http://schemas.openxmlformats.org/officeDocument/2006/relationships/image" Target="../media/image48.gif"/><Relationship Id="rId4" Type="http://schemas.openxmlformats.org/officeDocument/2006/relationships/image" Target="../media/image47.gif"/></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48.gif"/><Relationship Id="rId4" Type="http://schemas.openxmlformats.org/officeDocument/2006/relationships/image" Target="../media/image47.gif"/></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notesSlide" Target="../notesSlides/notesSlide21.xml"/><Relationship Id="rId7" Type="http://schemas.openxmlformats.org/officeDocument/2006/relationships/image" Target="../media/image52.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51.png"/><Relationship Id="rId5" Type="http://schemas.openxmlformats.org/officeDocument/2006/relationships/image" Target="../media/image9.png"/><Relationship Id="rId4" Type="http://schemas.openxmlformats.org/officeDocument/2006/relationships/oleObject" Target="../embeddings/oleObject1.bin"/></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2.png"/><Relationship Id="rId7"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13.png"/><Relationship Id="rId4" Type="http://schemas.openxmlformats.org/officeDocument/2006/relationships/image" Target="../media/image8.png"/><Relationship Id="rId9" Type="http://schemas.openxmlformats.org/officeDocument/2006/relationships/image" Target="../media/image10.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image" Target="../media/image59.emf"/><Relationship Id="rId3" Type="http://schemas.openxmlformats.org/officeDocument/2006/relationships/image" Target="../media/image54.emf"/><Relationship Id="rId7" Type="http://schemas.openxmlformats.org/officeDocument/2006/relationships/image" Target="../media/image58.emf"/><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57.emf"/><Relationship Id="rId5" Type="http://schemas.openxmlformats.org/officeDocument/2006/relationships/image" Target="../media/image56.emf"/><Relationship Id="rId10" Type="http://schemas.openxmlformats.org/officeDocument/2006/relationships/image" Target="../media/image61.png"/><Relationship Id="rId4" Type="http://schemas.openxmlformats.org/officeDocument/2006/relationships/image" Target="../media/image55.emf"/><Relationship Id="rId9" Type="http://schemas.openxmlformats.org/officeDocument/2006/relationships/image" Target="../media/image60.png"/></Relationships>
</file>

<file path=ppt/slides/_rels/slide34.xml.rels><?xml version="1.0" encoding="UTF-8" standalone="yes"?>
<Relationships xmlns="http://schemas.openxmlformats.org/package/2006/relationships"><Relationship Id="rId3" Type="http://schemas.openxmlformats.org/officeDocument/2006/relationships/image" Target="../media/image62.emf"/><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65.emf"/><Relationship Id="rId5" Type="http://schemas.openxmlformats.org/officeDocument/2006/relationships/image" Target="../media/image64.emf"/><Relationship Id="rId4" Type="http://schemas.openxmlformats.org/officeDocument/2006/relationships/image" Target="../media/image63.e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66.emf"/><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0.png"/></Relationships>
</file>

<file path=ppt/slides/_rels/slide37.xml.rels><?xml version="1.0" encoding="UTF-8" standalone="yes"?>
<Relationships xmlns="http://schemas.openxmlformats.org/package/2006/relationships"><Relationship Id="rId3" Type="http://schemas.openxmlformats.org/officeDocument/2006/relationships/image" Target="../media/image69.emf"/><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71.png"/><Relationship Id="rId5" Type="http://schemas.openxmlformats.org/officeDocument/2006/relationships/image" Target="../media/image68.png"/><Relationship Id="rId4" Type="http://schemas.openxmlformats.org/officeDocument/2006/relationships/image" Target="../media/image70.emf"/></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s>
</file>

<file path=ppt/slides/_rels/slide42.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s>
</file>

<file path=ppt/slides/_rels/slide43.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3" Type="http://schemas.openxmlformats.org/officeDocument/2006/relationships/image" Target="../media/image62.emf"/><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image" Target="../media/image65.emf"/><Relationship Id="rId5" Type="http://schemas.openxmlformats.org/officeDocument/2006/relationships/image" Target="../media/image63.emf"/><Relationship Id="rId4" Type="http://schemas.openxmlformats.org/officeDocument/2006/relationships/image" Target="../media/image64.emf"/></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8" Type="http://schemas.openxmlformats.org/officeDocument/2006/relationships/image" Target="../media/image21.emf"/><Relationship Id="rId13" Type="http://schemas.openxmlformats.org/officeDocument/2006/relationships/image" Target="../media/image26.emf"/><Relationship Id="rId3" Type="http://schemas.openxmlformats.org/officeDocument/2006/relationships/image" Target="../media/image16.png"/><Relationship Id="rId7" Type="http://schemas.openxmlformats.org/officeDocument/2006/relationships/image" Target="../media/image20.emf"/><Relationship Id="rId12" Type="http://schemas.openxmlformats.org/officeDocument/2006/relationships/image" Target="../media/image25.emf"/><Relationship Id="rId17" Type="http://schemas.openxmlformats.org/officeDocument/2006/relationships/image" Target="../media/image29.png"/><Relationship Id="rId2" Type="http://schemas.openxmlformats.org/officeDocument/2006/relationships/notesSlide" Target="../notesSlides/notesSlide3.xml"/><Relationship Id="rId16"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9.png"/><Relationship Id="rId11" Type="http://schemas.openxmlformats.org/officeDocument/2006/relationships/image" Target="../media/image24.emf"/><Relationship Id="rId5" Type="http://schemas.openxmlformats.org/officeDocument/2006/relationships/image" Target="../media/image18.png"/><Relationship Id="rId15" Type="http://schemas.openxmlformats.org/officeDocument/2006/relationships/image" Target="../media/image28.png"/><Relationship Id="rId10" Type="http://schemas.openxmlformats.org/officeDocument/2006/relationships/image" Target="../media/image23.emf"/><Relationship Id="rId4" Type="http://schemas.openxmlformats.org/officeDocument/2006/relationships/image" Target="../media/image17.png"/><Relationship Id="rId9" Type="http://schemas.openxmlformats.org/officeDocument/2006/relationships/image" Target="../media/image22.emf"/><Relationship Id="rId14" Type="http://schemas.openxmlformats.org/officeDocument/2006/relationships/image" Target="../media/image27.emf"/></Relationships>
</file>

<file path=ppt/slides/_rels/slide6.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0.emf"/><Relationship Id="rId7" Type="http://schemas.openxmlformats.org/officeDocument/2006/relationships/image" Target="../media/image32.png"/><Relationship Id="rId12"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18.xml"/><Relationship Id="rId6" Type="http://schemas.openxmlformats.org/officeDocument/2006/relationships/image" Target="../media/image31.png"/><Relationship Id="rId11" Type="http://schemas.openxmlformats.org/officeDocument/2006/relationships/image" Target="../media/image23.emf"/><Relationship Id="rId5" Type="http://schemas.openxmlformats.org/officeDocument/2006/relationships/image" Target="../media/image30.png"/><Relationship Id="rId10" Type="http://schemas.openxmlformats.org/officeDocument/2006/relationships/image" Target="../media/image28.png"/><Relationship Id="rId4" Type="http://schemas.openxmlformats.org/officeDocument/2006/relationships/image" Target="../media/image17.png"/><Relationship Id="rId9" Type="http://schemas.microsoft.com/office/2007/relationships/hdphoto" Target="../media/hdphoto5.wdp"/></Relationships>
</file>

<file path=ppt/slides/_rels/slide7.xml.rels><?xml version="1.0" encoding="UTF-8" standalone="yes"?>
<Relationships xmlns="http://schemas.openxmlformats.org/package/2006/relationships"><Relationship Id="rId8" Type="http://schemas.openxmlformats.org/officeDocument/2006/relationships/image" Target="../media/image33.png"/><Relationship Id="rId13" Type="http://schemas.openxmlformats.org/officeDocument/2006/relationships/image" Target="../media/image24.emf"/><Relationship Id="rId3" Type="http://schemas.openxmlformats.org/officeDocument/2006/relationships/image" Target="../media/image20.emf"/><Relationship Id="rId7" Type="http://schemas.openxmlformats.org/officeDocument/2006/relationships/image" Target="../media/image32.png"/><Relationship Id="rId12" Type="http://schemas.openxmlformats.org/officeDocument/2006/relationships/image" Target="../media/image15.png"/><Relationship Id="rId2" Type="http://schemas.openxmlformats.org/officeDocument/2006/relationships/notesSlide" Target="../notesSlides/notesSlide5.xml"/><Relationship Id="rId16" Type="http://schemas.openxmlformats.org/officeDocument/2006/relationships/image" Target="../media/image35.emf"/><Relationship Id="rId1" Type="http://schemas.openxmlformats.org/officeDocument/2006/relationships/slideLayout" Target="../slideLayouts/slideLayout18.xml"/><Relationship Id="rId6" Type="http://schemas.openxmlformats.org/officeDocument/2006/relationships/image" Target="../media/image31.png"/><Relationship Id="rId11" Type="http://schemas.openxmlformats.org/officeDocument/2006/relationships/image" Target="../media/image23.emf"/><Relationship Id="rId5" Type="http://schemas.openxmlformats.org/officeDocument/2006/relationships/image" Target="../media/image30.png"/><Relationship Id="rId15" Type="http://schemas.openxmlformats.org/officeDocument/2006/relationships/image" Target="../media/image34.emf"/><Relationship Id="rId10" Type="http://schemas.openxmlformats.org/officeDocument/2006/relationships/image" Target="../media/image28.png"/><Relationship Id="rId4" Type="http://schemas.openxmlformats.org/officeDocument/2006/relationships/image" Target="../media/image17.png"/><Relationship Id="rId9" Type="http://schemas.microsoft.com/office/2007/relationships/hdphoto" Target="../media/hdphoto5.wdp"/><Relationship Id="rId14" Type="http://schemas.openxmlformats.org/officeDocument/2006/relationships/image" Target="../media/image25.emf"/></Relationships>
</file>

<file path=ppt/slides/_rels/slide8.xml.rels><?xml version="1.0" encoding="UTF-8" standalone="yes"?>
<Relationships xmlns="http://schemas.openxmlformats.org/package/2006/relationships"><Relationship Id="rId8" Type="http://schemas.openxmlformats.org/officeDocument/2006/relationships/image" Target="../media/image33.png"/><Relationship Id="rId13" Type="http://schemas.openxmlformats.org/officeDocument/2006/relationships/image" Target="../media/image24.emf"/><Relationship Id="rId18" Type="http://schemas.openxmlformats.org/officeDocument/2006/relationships/image" Target="../media/image26.emf"/><Relationship Id="rId3" Type="http://schemas.openxmlformats.org/officeDocument/2006/relationships/image" Target="../media/image20.emf"/><Relationship Id="rId7" Type="http://schemas.openxmlformats.org/officeDocument/2006/relationships/image" Target="../media/image32.png"/><Relationship Id="rId12" Type="http://schemas.openxmlformats.org/officeDocument/2006/relationships/image" Target="../media/image15.png"/><Relationship Id="rId17" Type="http://schemas.openxmlformats.org/officeDocument/2006/relationships/image" Target="../media/image29.png"/><Relationship Id="rId2" Type="http://schemas.openxmlformats.org/officeDocument/2006/relationships/notesSlide" Target="../notesSlides/notesSlide6.xml"/><Relationship Id="rId16" Type="http://schemas.openxmlformats.org/officeDocument/2006/relationships/image" Target="../media/image35.emf"/><Relationship Id="rId1" Type="http://schemas.openxmlformats.org/officeDocument/2006/relationships/slideLayout" Target="../slideLayouts/slideLayout18.xml"/><Relationship Id="rId6" Type="http://schemas.openxmlformats.org/officeDocument/2006/relationships/image" Target="../media/image31.png"/><Relationship Id="rId11" Type="http://schemas.openxmlformats.org/officeDocument/2006/relationships/image" Target="../media/image23.emf"/><Relationship Id="rId5" Type="http://schemas.openxmlformats.org/officeDocument/2006/relationships/image" Target="../media/image30.png"/><Relationship Id="rId15" Type="http://schemas.openxmlformats.org/officeDocument/2006/relationships/image" Target="../media/image34.emf"/><Relationship Id="rId10" Type="http://schemas.openxmlformats.org/officeDocument/2006/relationships/image" Target="../media/image28.png"/><Relationship Id="rId4" Type="http://schemas.openxmlformats.org/officeDocument/2006/relationships/image" Target="../media/image17.png"/><Relationship Id="rId9" Type="http://schemas.microsoft.com/office/2007/relationships/hdphoto" Target="../media/hdphoto5.wdp"/><Relationship Id="rId14" Type="http://schemas.openxmlformats.org/officeDocument/2006/relationships/image" Target="../media/image25.em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4"/>
          <p:cNvPicPr>
            <a:picLocks noChangeAspect="1" noChangeArrowheads="1"/>
          </p:cNvPicPr>
          <p:nvPr/>
        </p:nvPicPr>
        <p:blipFill>
          <a:blip r:embed="rId3" cstate="print"/>
          <a:srcRect l="1857" r="1857"/>
          <a:stretch>
            <a:fillRect/>
          </a:stretch>
        </p:blipFill>
        <p:spPr bwMode="auto">
          <a:xfrm>
            <a:off x="5895833" y="0"/>
            <a:ext cx="3248167" cy="5143500"/>
          </a:xfrm>
          <a:prstGeom prst="rect">
            <a:avLst/>
          </a:prstGeom>
          <a:noFill/>
          <a:ln w="9525">
            <a:noFill/>
            <a:miter lim="800000"/>
            <a:headEnd/>
            <a:tailEnd/>
          </a:ln>
        </p:spPr>
      </p:pic>
      <p:sp>
        <p:nvSpPr>
          <p:cNvPr id="5" name="Title 4"/>
          <p:cNvSpPr>
            <a:spLocks noGrp="1"/>
          </p:cNvSpPr>
          <p:nvPr>
            <p:ph type="title"/>
          </p:nvPr>
        </p:nvSpPr>
        <p:spPr/>
        <p:txBody>
          <a:bodyPr/>
          <a:lstStyle/>
          <a:p>
            <a:r>
              <a:rPr lang="ru-RU" dirty="0" smtClean="0"/>
              <a:t>Максимальная надежность с Oracle Database 12с</a:t>
            </a:r>
            <a:endParaRPr lang="en-US" dirty="0"/>
          </a:p>
        </p:txBody>
      </p:sp>
      <p:sp>
        <p:nvSpPr>
          <p:cNvPr id="6" name="Text Placeholder 5"/>
          <p:cNvSpPr>
            <a:spLocks noGrp="1"/>
          </p:cNvSpPr>
          <p:nvPr>
            <p:ph type="body" sz="quarter" idx="13"/>
          </p:nvPr>
        </p:nvSpPr>
        <p:spPr>
          <a:xfrm>
            <a:off x="450849" y="3092401"/>
            <a:ext cx="5027083" cy="1048124"/>
          </a:xfrm>
        </p:spPr>
        <p:txBody>
          <a:bodyPr/>
          <a:lstStyle/>
          <a:p>
            <a:r>
              <a:rPr lang="ru-RU" dirty="0" smtClean="0"/>
              <a:t>Андрей Забелин</a:t>
            </a:r>
            <a:endParaRPr lang="en-US" dirty="0" smtClean="0"/>
          </a:p>
          <a:p>
            <a:endParaRPr lang="en-US" dirty="0" smtClean="0"/>
          </a:p>
          <a:p>
            <a:r>
              <a:rPr lang="en-US" dirty="0" smtClean="0"/>
              <a:t>andrey.zabelin@oracle.com</a:t>
            </a:r>
            <a:endParaRPr lang="en-US" dirty="0"/>
          </a:p>
        </p:txBody>
      </p:sp>
      <p:pic>
        <p:nvPicPr>
          <p:cNvPr id="12" name="Picture 11" descr="Binary Stream.png"/>
          <p:cNvPicPr>
            <a:picLocks noChangeAspect="1"/>
          </p:cNvPicPr>
          <p:nvPr/>
        </p:nvPicPr>
        <p:blipFill>
          <a:blip r:embed="rId4" cstate="print">
            <a:duotone>
              <a:prstClr val="black"/>
              <a:schemeClr val="accent1">
                <a:tint val="45000"/>
                <a:satMod val="400000"/>
              </a:schemeClr>
            </a:duotone>
            <a:extLst>
              <a:ext uri="{28A0092B-C50C-407E-A947-70E740481C1C}">
                <a14:useLocalDpi xmlns="" xmlns:a14="http://schemas.microsoft.com/office/drawing/2010/main" val="0"/>
              </a:ext>
            </a:extLst>
          </a:blip>
          <a:stretch>
            <a:fillRect/>
          </a:stretch>
        </p:blipFill>
        <p:spPr>
          <a:xfrm rot="3219336" flipV="1">
            <a:off x="6731448" y="2789106"/>
            <a:ext cx="1625716" cy="146347"/>
          </a:xfrm>
          <a:prstGeom prst="rect">
            <a:avLst/>
          </a:prstGeom>
        </p:spPr>
      </p:pic>
      <p:pic>
        <p:nvPicPr>
          <p:cNvPr id="9" name="Picture 8" descr="12c Cluster.png"/>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6065072" y="420146"/>
            <a:ext cx="1764000" cy="2420033"/>
          </a:xfrm>
          <a:prstGeom prst="rect">
            <a:avLst/>
          </a:prstGeom>
        </p:spPr>
      </p:pic>
      <p:pic>
        <p:nvPicPr>
          <p:cNvPr id="10" name="Picture 9" descr="12c Cluster.png"/>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7003636" y="2682805"/>
            <a:ext cx="1764000" cy="2420033"/>
          </a:xfrm>
          <a:prstGeom prst="rect">
            <a:avLst/>
          </a:prstGeom>
        </p:spPr>
      </p:pic>
      <p:pic>
        <p:nvPicPr>
          <p:cNvPr id="14" name="Picture 13" descr="O_Database12c_clr.bmp"/>
          <p:cNvPicPr>
            <a:picLocks noChangeAspect="1"/>
          </p:cNvPicPr>
          <p:nvPr/>
        </p:nvPicPr>
        <p:blipFill>
          <a:blip r:embed="rId6" cstate="print"/>
          <a:stretch>
            <a:fillRect/>
          </a:stretch>
        </p:blipFill>
        <p:spPr>
          <a:xfrm>
            <a:off x="7792225" y="0"/>
            <a:ext cx="1351775" cy="420146"/>
          </a:xfrm>
          <a:prstGeom prst="rect">
            <a:avLst/>
          </a:prstGeom>
        </p:spPr>
      </p:pic>
    </p:spTree>
    <p:extLst>
      <p:ext uri="{BB962C8B-B14F-4D97-AF65-F5344CB8AC3E}">
        <p14:creationId xmlns="" xmlns:p14="http://schemas.microsoft.com/office/powerpoint/2010/main" val="1210633642"/>
      </p:ext>
    </p:extLst>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p:cNvPicPr>
            <a:picLocks noChangeAspect="1"/>
          </p:cNvPicPr>
          <p:nvPr/>
        </p:nvPicPr>
        <p:blipFill>
          <a:blip r:embed="rId3" cstate="print"/>
          <a:stretch>
            <a:fillRect/>
          </a:stretch>
        </p:blipFill>
        <p:spPr>
          <a:xfrm>
            <a:off x="1256873" y="2745795"/>
            <a:ext cx="1815246" cy="1815246"/>
          </a:xfrm>
          <a:prstGeom prst="rect">
            <a:avLst/>
          </a:prstGeom>
        </p:spPr>
      </p:pic>
      <p:sp>
        <p:nvSpPr>
          <p:cNvPr id="24578" name="Title 1"/>
          <p:cNvSpPr>
            <a:spLocks noGrp="1"/>
          </p:cNvSpPr>
          <p:nvPr>
            <p:ph type="title"/>
          </p:nvPr>
        </p:nvSpPr>
        <p:spPr/>
        <p:txBody>
          <a:bodyPr/>
          <a:lstStyle/>
          <a:p>
            <a:r>
              <a:rPr lang="en-US" dirty="0" smtClean="0"/>
              <a:t>Transaction Guard  </a:t>
            </a:r>
            <a:br>
              <a:rPr lang="en-US" dirty="0" smtClean="0"/>
            </a:br>
            <a:r>
              <a:rPr lang="en-US" sz="1300" dirty="0" smtClean="0">
                <a:solidFill>
                  <a:schemeClr val="tx2"/>
                </a:solidFill>
              </a:rPr>
              <a:t/>
            </a:r>
            <a:br>
              <a:rPr lang="en-US" sz="1300" dirty="0" smtClean="0">
                <a:solidFill>
                  <a:schemeClr val="tx2"/>
                </a:solidFill>
              </a:rPr>
            </a:br>
            <a:r>
              <a:rPr lang="en-US" sz="1500" dirty="0" smtClean="0"/>
              <a:t/>
            </a:r>
            <a:br>
              <a:rPr lang="en-US" sz="1500" dirty="0" smtClean="0"/>
            </a:br>
            <a:endParaRPr lang="en-US" sz="1800" dirty="0" smtClean="0">
              <a:solidFill>
                <a:schemeClr val="tx2"/>
              </a:solidFill>
            </a:endParaRPr>
          </a:p>
        </p:txBody>
      </p:sp>
      <p:sp>
        <p:nvSpPr>
          <p:cNvPr id="34" name="Text Placeholder 33"/>
          <p:cNvSpPr>
            <a:spLocks noGrp="1"/>
          </p:cNvSpPr>
          <p:nvPr>
            <p:ph type="body" sz="quarter" idx="13"/>
          </p:nvPr>
        </p:nvSpPr>
        <p:spPr/>
        <p:txBody>
          <a:bodyPr/>
          <a:lstStyle/>
          <a:p>
            <a:r>
              <a:rPr lang="ru-RU" dirty="0" smtClean="0">
                <a:solidFill>
                  <a:srgbClr val="FF0000"/>
                </a:solidFill>
              </a:rPr>
              <a:t>Предоставляет информацию о результате выполнения </a:t>
            </a:r>
            <a:r>
              <a:rPr lang="en-US" dirty="0" smtClean="0">
                <a:solidFill>
                  <a:srgbClr val="FF0000"/>
                </a:solidFill>
              </a:rPr>
              <a:t>COMMIT</a:t>
            </a:r>
            <a:endParaRPr lang="en-US" dirty="0" smtClean="0">
              <a:solidFill>
                <a:schemeClr val="tx2"/>
              </a:solidFill>
            </a:endParaRPr>
          </a:p>
        </p:txBody>
      </p:sp>
      <p:sp>
        <p:nvSpPr>
          <p:cNvPr id="38" name="Rectangle 37"/>
          <p:cNvSpPr/>
          <p:nvPr/>
        </p:nvSpPr>
        <p:spPr bwMode="auto">
          <a:xfrm>
            <a:off x="6449968" y="3314702"/>
            <a:ext cx="999995" cy="903089"/>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4580" name="Content Placeholder 2"/>
          <p:cNvSpPr txBox="1">
            <a:spLocks/>
          </p:cNvSpPr>
          <p:nvPr/>
        </p:nvSpPr>
        <p:spPr bwMode="auto">
          <a:xfrm>
            <a:off x="4451313" y="1098202"/>
            <a:ext cx="4283253" cy="3462839"/>
          </a:xfrm>
          <a:prstGeom prst="rect">
            <a:avLst/>
          </a:prstGeom>
          <a:noFill/>
          <a:ln w="0">
            <a:solidFill>
              <a:schemeClr val="bg1"/>
            </a:solidFill>
            <a:miter lim="800000"/>
            <a:headEnd/>
            <a:tailEnd/>
          </a:ln>
        </p:spPr>
        <p:txBody>
          <a:bodyPr lIns="91380" tIns="45690" rIns="91380" bIns="45690"/>
          <a:lstStyle>
            <a:defPPr>
              <a:defRPr lang="en-US"/>
            </a:defPPr>
            <a:lvl3pPr marL="571500" lvl="2" indent="-168275" defTabSz="228600">
              <a:spcAft>
                <a:spcPts val="600"/>
              </a:spcAft>
              <a:buClr>
                <a:srgbClr val="FF0000"/>
              </a:buClr>
              <a:buSzPct val="85000"/>
              <a:buFont typeface="Wingdings" pitchFamily="2" charset="2"/>
              <a:buChar char="§"/>
              <a:defRPr>
                <a:latin typeface="Arial" pitchFamily="34" charset="0"/>
                <a:cs typeface="Arial" pitchFamily="34" charset="0"/>
              </a:defRPr>
            </a:lvl3pPr>
          </a:lstStyle>
          <a:p>
            <a:pPr marL="742950" lvl="1" indent="-285750">
              <a:spcBef>
                <a:spcPts val="600"/>
              </a:spcBef>
              <a:buClr>
                <a:schemeClr val="accent1"/>
              </a:buClr>
              <a:buFont typeface="Wingdings" charset="2"/>
              <a:buChar char="§"/>
            </a:pPr>
            <a:r>
              <a:rPr lang="en-US" dirty="0" smtClean="0"/>
              <a:t>API </a:t>
            </a:r>
            <a:r>
              <a:rPr lang="ru-RU" dirty="0" smtClean="0"/>
              <a:t>, который «знает» о каждой транзакции</a:t>
            </a:r>
            <a:endParaRPr lang="en-US" dirty="0"/>
          </a:p>
          <a:p>
            <a:pPr marL="742950" lvl="1" indent="-285750">
              <a:spcBef>
                <a:spcPts val="600"/>
              </a:spcBef>
              <a:buClr>
                <a:schemeClr val="accent1"/>
              </a:buClr>
              <a:buFont typeface="Wingdings" charset="2"/>
              <a:buChar char="§"/>
            </a:pPr>
            <a:r>
              <a:rPr lang="ru-RU" dirty="0" smtClean="0"/>
              <a:t>Без </a:t>
            </a:r>
            <a:r>
              <a:rPr lang="en-US" dirty="0" smtClean="0"/>
              <a:t>Transaction Guard</a:t>
            </a:r>
            <a:r>
              <a:rPr lang="ru-RU" dirty="0" smtClean="0"/>
              <a:t> повтор транзакции может привести к логическим ошибкам</a:t>
            </a:r>
            <a:endParaRPr lang="en-US" dirty="0" smtClean="0"/>
          </a:p>
          <a:p>
            <a:pPr marL="742950" lvl="1" indent="-285750">
              <a:spcBef>
                <a:spcPts val="600"/>
              </a:spcBef>
              <a:buClr>
                <a:schemeClr val="accent1"/>
              </a:buClr>
              <a:buFont typeface="Wingdings" charset="2"/>
              <a:buChar char="§"/>
            </a:pPr>
            <a:r>
              <a:rPr lang="ru-RU" dirty="0" smtClean="0"/>
              <a:t>С </a:t>
            </a:r>
            <a:r>
              <a:rPr lang="en-US" dirty="0" smtClean="0"/>
              <a:t>Transaction Guard</a:t>
            </a:r>
            <a:r>
              <a:rPr lang="ru-RU" dirty="0" smtClean="0"/>
              <a:t> приложение корректно обрабатывает ситуацию возникновения ошибки</a:t>
            </a:r>
            <a:endParaRPr lang="en-US" dirty="0" smtClean="0"/>
          </a:p>
          <a:p>
            <a:pPr marL="742950" lvl="1" indent="-285750">
              <a:spcBef>
                <a:spcPts val="600"/>
              </a:spcBef>
              <a:buClr>
                <a:schemeClr val="accent1"/>
              </a:buClr>
              <a:buFont typeface="Wingdings" charset="2"/>
              <a:buChar char="§"/>
            </a:pPr>
            <a:r>
              <a:rPr lang="ru-RU" dirty="0" smtClean="0"/>
              <a:t>Прозрачно для </a:t>
            </a:r>
            <a:r>
              <a:rPr lang="en-US" dirty="0" smtClean="0"/>
              <a:t>Application Continuity</a:t>
            </a:r>
          </a:p>
        </p:txBody>
      </p:sp>
      <p:cxnSp>
        <p:nvCxnSpPr>
          <p:cNvPr id="47" name="Straight Connector 46"/>
          <p:cNvCxnSpPr/>
          <p:nvPr/>
        </p:nvCxnSpPr>
        <p:spPr bwMode="auto">
          <a:xfrm>
            <a:off x="4391349" y="1400175"/>
            <a:ext cx="0" cy="2600325"/>
          </a:xfrm>
          <a:prstGeom prst="line">
            <a:avLst/>
          </a:prstGeom>
          <a:ln w="12700">
            <a:solidFill>
              <a:schemeClr val="accent1"/>
            </a:solidFill>
            <a:headEnd type="none" w="med" len="med"/>
            <a:tailEnd type="none"/>
          </a:ln>
          <a:effectLst/>
        </p:spPr>
        <p:style>
          <a:lnRef idx="2">
            <a:schemeClr val="accent6"/>
          </a:lnRef>
          <a:fillRef idx="0">
            <a:schemeClr val="accent6"/>
          </a:fillRef>
          <a:effectRef idx="1">
            <a:schemeClr val="accent6"/>
          </a:effectRef>
          <a:fontRef idx="minor">
            <a:schemeClr val="tx1"/>
          </a:fontRef>
        </p:style>
      </p:cxnSp>
      <p:cxnSp>
        <p:nvCxnSpPr>
          <p:cNvPr id="61" name="Straight Connector 60"/>
          <p:cNvCxnSpPr/>
          <p:nvPr/>
        </p:nvCxnSpPr>
        <p:spPr bwMode="auto">
          <a:xfrm>
            <a:off x="4391349" y="1400175"/>
            <a:ext cx="0" cy="2600325"/>
          </a:xfrm>
          <a:prstGeom prst="line">
            <a:avLst/>
          </a:prstGeom>
          <a:ln w="12700">
            <a:solidFill>
              <a:schemeClr val="accent1"/>
            </a:solidFill>
            <a:headEnd type="none" w="med" len="med"/>
            <a:tailEnd type="none"/>
          </a:ln>
          <a:effectLst/>
        </p:spPr>
        <p:style>
          <a:lnRef idx="2">
            <a:schemeClr val="accent6"/>
          </a:lnRef>
          <a:fillRef idx="0">
            <a:schemeClr val="accent6"/>
          </a:fillRef>
          <a:effectRef idx="1">
            <a:schemeClr val="accent6"/>
          </a:effectRef>
          <a:fontRef idx="minor">
            <a:schemeClr val="tx1"/>
          </a:fontRef>
        </p:style>
      </p:cxnSp>
      <p:pic>
        <p:nvPicPr>
          <p:cNvPr id="63" name="Picture 62"/>
          <p:cNvPicPr>
            <a:picLocks noChangeAspect="1"/>
          </p:cNvPicPr>
          <p:nvPr/>
        </p:nvPicPr>
        <p:blipFill>
          <a:blip r:embed="rId4" cstate="print">
            <a:duotone>
              <a:schemeClr val="accent2">
                <a:shade val="45000"/>
                <a:satMod val="135000"/>
              </a:schemeClr>
              <a:prstClr val="white"/>
            </a:duotone>
          </a:blip>
          <a:stretch>
            <a:fillRect/>
          </a:stretch>
        </p:blipFill>
        <p:spPr>
          <a:xfrm>
            <a:off x="1379898" y="1993413"/>
            <a:ext cx="1295226" cy="1211941"/>
          </a:xfrm>
          <a:prstGeom prst="rect">
            <a:avLst/>
          </a:prstGeom>
        </p:spPr>
      </p:pic>
      <p:cxnSp>
        <p:nvCxnSpPr>
          <p:cNvPr id="66" name="Straight Arrow Connector 65"/>
          <p:cNvCxnSpPr/>
          <p:nvPr/>
        </p:nvCxnSpPr>
        <p:spPr>
          <a:xfrm>
            <a:off x="1671484" y="3133569"/>
            <a:ext cx="286774" cy="26668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67" name="Picture 66"/>
          <p:cNvPicPr>
            <a:picLocks noChangeAspect="1"/>
          </p:cNvPicPr>
          <p:nvPr/>
        </p:nvPicPr>
        <p:blipFill>
          <a:blip r:embed="rId5" cstate="print"/>
          <a:stretch>
            <a:fillRect/>
          </a:stretch>
        </p:blipFill>
        <p:spPr>
          <a:xfrm>
            <a:off x="1379898" y="2531277"/>
            <a:ext cx="393016" cy="719006"/>
          </a:xfrm>
          <a:prstGeom prst="rect">
            <a:avLst/>
          </a:prstGeom>
        </p:spPr>
      </p:pic>
      <p:cxnSp>
        <p:nvCxnSpPr>
          <p:cNvPr id="70" name="Straight Arrow Connector 69"/>
          <p:cNvCxnSpPr/>
          <p:nvPr/>
        </p:nvCxnSpPr>
        <p:spPr>
          <a:xfrm>
            <a:off x="1651826" y="2318428"/>
            <a:ext cx="0" cy="35232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71" name="Straight Arrow Connector 70"/>
          <p:cNvCxnSpPr/>
          <p:nvPr/>
        </p:nvCxnSpPr>
        <p:spPr>
          <a:xfrm flipV="1">
            <a:off x="1535486" y="3187729"/>
            <a:ext cx="0" cy="40866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72" name="Straight Arrow Connector 71"/>
          <p:cNvCxnSpPr/>
          <p:nvPr/>
        </p:nvCxnSpPr>
        <p:spPr>
          <a:xfrm flipV="1">
            <a:off x="1535486" y="2262089"/>
            <a:ext cx="0" cy="40866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3" name="Arc 72"/>
          <p:cNvSpPr/>
          <p:nvPr/>
        </p:nvSpPr>
        <p:spPr>
          <a:xfrm rot="3297448" flipH="1">
            <a:off x="1537681" y="3318960"/>
            <a:ext cx="498055" cy="851622"/>
          </a:xfrm>
          <a:prstGeom prst="arc">
            <a:avLst>
              <a:gd name="adj1" fmla="val 17952370"/>
              <a:gd name="adj2" fmla="val 1435277"/>
            </a:avLst>
          </a:prstGeom>
          <a:ln>
            <a:tailEnd type="arrow"/>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pic>
        <p:nvPicPr>
          <p:cNvPr id="74" name="Picture 73"/>
          <p:cNvPicPr>
            <a:picLocks noChangeAspect="1"/>
          </p:cNvPicPr>
          <p:nvPr/>
        </p:nvPicPr>
        <p:blipFill>
          <a:blip r:embed="rId6" cstate="print"/>
          <a:stretch>
            <a:fillRect/>
          </a:stretch>
        </p:blipFill>
        <p:spPr>
          <a:xfrm>
            <a:off x="1671484" y="2388396"/>
            <a:ext cx="135574" cy="135574"/>
          </a:xfrm>
          <a:prstGeom prst="rect">
            <a:avLst/>
          </a:prstGeom>
        </p:spPr>
      </p:pic>
      <p:pic>
        <p:nvPicPr>
          <p:cNvPr id="75" name="Picture 74"/>
          <p:cNvPicPr>
            <a:picLocks noChangeAspect="1"/>
          </p:cNvPicPr>
          <p:nvPr/>
        </p:nvPicPr>
        <p:blipFill>
          <a:blip r:embed="rId7" cstate="print"/>
          <a:stretch>
            <a:fillRect/>
          </a:stretch>
        </p:blipFill>
        <p:spPr>
          <a:xfrm>
            <a:off x="1802732" y="3133569"/>
            <a:ext cx="144000" cy="144000"/>
          </a:xfrm>
          <a:prstGeom prst="rect">
            <a:avLst/>
          </a:prstGeom>
        </p:spPr>
      </p:pic>
      <p:pic>
        <p:nvPicPr>
          <p:cNvPr id="76" name="Picture 75"/>
          <p:cNvPicPr>
            <a:picLocks noChangeAspect="1"/>
          </p:cNvPicPr>
          <p:nvPr/>
        </p:nvPicPr>
        <p:blipFill>
          <a:blip r:embed="rId8" cstate="print"/>
          <a:stretch>
            <a:fillRect/>
          </a:stretch>
        </p:blipFill>
        <p:spPr>
          <a:xfrm>
            <a:off x="1730732" y="3478538"/>
            <a:ext cx="144000" cy="144000"/>
          </a:xfrm>
          <a:prstGeom prst="rect">
            <a:avLst/>
          </a:prstGeom>
        </p:spPr>
      </p:pic>
      <p:pic>
        <p:nvPicPr>
          <p:cNvPr id="77" name="Picture 76"/>
          <p:cNvPicPr>
            <a:picLocks noChangeAspect="1"/>
          </p:cNvPicPr>
          <p:nvPr/>
        </p:nvPicPr>
        <p:blipFill>
          <a:blip r:embed="rId9" cstate="print"/>
          <a:stretch>
            <a:fillRect/>
          </a:stretch>
        </p:blipFill>
        <p:spPr>
          <a:xfrm>
            <a:off x="1373814" y="3328254"/>
            <a:ext cx="144000" cy="144000"/>
          </a:xfrm>
          <a:prstGeom prst="rect">
            <a:avLst/>
          </a:prstGeom>
        </p:spPr>
      </p:pic>
      <p:pic>
        <p:nvPicPr>
          <p:cNvPr id="78" name="Picture 77"/>
          <p:cNvPicPr>
            <a:picLocks noChangeAspect="1"/>
          </p:cNvPicPr>
          <p:nvPr/>
        </p:nvPicPr>
        <p:blipFill>
          <a:blip r:embed="rId10" cstate="print"/>
          <a:stretch>
            <a:fillRect/>
          </a:stretch>
        </p:blipFill>
        <p:spPr>
          <a:xfrm>
            <a:off x="1355322" y="2459277"/>
            <a:ext cx="144000" cy="144000"/>
          </a:xfrm>
          <a:prstGeom prst="rect">
            <a:avLst/>
          </a:prstGeom>
        </p:spPr>
      </p:pic>
      <p:pic>
        <p:nvPicPr>
          <p:cNvPr id="29" name="Picture 28"/>
          <p:cNvPicPr>
            <a:picLocks noChangeAspect="1"/>
          </p:cNvPicPr>
          <p:nvPr/>
        </p:nvPicPr>
        <p:blipFill>
          <a:blip r:embed="rId11" cstate="print"/>
          <a:stretch>
            <a:fillRect/>
          </a:stretch>
        </p:blipFill>
        <p:spPr>
          <a:xfrm>
            <a:off x="1950813" y="3631609"/>
            <a:ext cx="396000" cy="449244"/>
          </a:xfrm>
          <a:prstGeom prst="rect">
            <a:avLst/>
          </a:prstGeom>
        </p:spPr>
      </p:pic>
      <p:pic>
        <p:nvPicPr>
          <p:cNvPr id="31" name="Picture 30" descr="Known Result.png"/>
          <p:cNvPicPr>
            <a:picLocks noChangeAspect="1"/>
          </p:cNvPicPr>
          <p:nvPr/>
        </p:nvPicPr>
        <p:blipFill>
          <a:blip r:embed="rId12" cstate="print">
            <a:extLst>
              <a:ext uri="{28A0092B-C50C-407E-A947-70E740481C1C}">
                <a14:useLocalDpi xmlns:a14="http://schemas.microsoft.com/office/drawing/2010/main" xmlns="" val="0"/>
              </a:ext>
            </a:extLst>
          </a:blip>
          <a:stretch>
            <a:fillRect/>
          </a:stretch>
        </p:blipFill>
        <p:spPr>
          <a:xfrm>
            <a:off x="1142151" y="975370"/>
            <a:ext cx="648000" cy="718130"/>
          </a:xfrm>
          <a:prstGeom prst="rect">
            <a:avLst/>
          </a:prstGeom>
        </p:spPr>
      </p:pic>
      <p:pic>
        <p:nvPicPr>
          <p:cNvPr id="32" name="Picture 31" descr="Blue Separator.png"/>
          <p:cNvPicPr>
            <a:picLocks noChangeAspect="1"/>
          </p:cNvPicPr>
          <p:nvPr/>
        </p:nvPicPr>
        <p:blipFill>
          <a:blip r:embed="rId13" cstate="print">
            <a:extLst>
              <a:ext uri="{28A0092B-C50C-407E-A947-70E740481C1C}">
                <a14:useLocalDpi xmlns:a14="http://schemas.microsoft.com/office/drawing/2010/main" xmlns="" val="0"/>
              </a:ext>
            </a:extLst>
          </a:blip>
          <a:stretch>
            <a:fillRect/>
          </a:stretch>
        </p:blipFill>
        <p:spPr>
          <a:xfrm>
            <a:off x="893272" y="1334835"/>
            <a:ext cx="2051999" cy="1196442"/>
          </a:xfrm>
          <a:prstGeom prst="rect">
            <a:avLst/>
          </a:prstGeom>
        </p:spPr>
      </p:pic>
      <p:pic>
        <p:nvPicPr>
          <p:cNvPr id="65" name="Picture 64" descr="EndUser.png"/>
          <p:cNvPicPr>
            <a:picLocks noChangeAspect="1"/>
          </p:cNvPicPr>
          <p:nvPr/>
        </p:nvPicPr>
        <p:blipFill>
          <a:blip r:embed="rId14" cstate="print">
            <a:extLst>
              <a:ext uri="{28A0092B-C50C-407E-A947-70E740481C1C}">
                <a14:useLocalDpi xmlns:a14="http://schemas.microsoft.com/office/drawing/2010/main" xmlns="" val="0"/>
              </a:ext>
            </a:extLst>
          </a:blip>
          <a:stretch>
            <a:fillRect/>
          </a:stretch>
        </p:blipFill>
        <p:spPr>
          <a:xfrm>
            <a:off x="1256873" y="1528426"/>
            <a:ext cx="505001" cy="702812"/>
          </a:xfrm>
          <a:prstGeom prst="rect">
            <a:avLst/>
          </a:prstGeom>
        </p:spPr>
      </p:pic>
      <p:pic>
        <p:nvPicPr>
          <p:cNvPr id="33" name="Picture 32" descr="Generic Non CDB.png"/>
          <p:cNvPicPr>
            <a:picLocks noChangeAspect="1"/>
          </p:cNvPicPr>
          <p:nvPr/>
        </p:nvPicPr>
        <p:blipFill>
          <a:blip r:embed="rId15" cstate="print">
            <a:extLst>
              <a:ext uri="{28A0092B-C50C-407E-A947-70E740481C1C}">
                <a14:useLocalDpi xmlns:a14="http://schemas.microsoft.com/office/drawing/2010/main" xmlns="" val="0"/>
              </a:ext>
            </a:extLst>
          </a:blip>
          <a:stretch>
            <a:fillRect/>
          </a:stretch>
        </p:blipFill>
        <p:spPr>
          <a:xfrm>
            <a:off x="1107195" y="3977484"/>
            <a:ext cx="432000" cy="640879"/>
          </a:xfrm>
          <a:prstGeom prst="rect">
            <a:avLst/>
          </a:prstGeom>
        </p:spPr>
      </p:pic>
      <p:sp>
        <p:nvSpPr>
          <p:cNvPr id="30" name="TextBox 29"/>
          <p:cNvSpPr txBox="1"/>
          <p:nvPr/>
        </p:nvSpPr>
        <p:spPr>
          <a:xfrm>
            <a:off x="3133511" y="2065306"/>
            <a:ext cx="1059906" cy="461665"/>
          </a:xfrm>
          <a:prstGeom prst="rect">
            <a:avLst/>
          </a:prstGeom>
          <a:noFill/>
        </p:spPr>
        <p:txBody>
          <a:bodyPr wrap="none" rtlCol="0">
            <a:spAutoFit/>
          </a:bodyPr>
          <a:lstStyle/>
          <a:p>
            <a:r>
              <a:rPr lang="ru-RU" sz="1200" dirty="0" smtClean="0">
                <a:solidFill>
                  <a:schemeClr val="tx2"/>
                </a:solidFill>
              </a:rPr>
              <a:t>Серверы </a:t>
            </a:r>
          </a:p>
          <a:p>
            <a:r>
              <a:rPr lang="ru-RU" sz="1200" dirty="0" smtClean="0">
                <a:solidFill>
                  <a:schemeClr val="tx2"/>
                </a:solidFill>
              </a:rPr>
              <a:t>приложений</a:t>
            </a:r>
            <a:endParaRPr lang="en-US" sz="1200" dirty="0" smtClean="0">
              <a:solidFill>
                <a:schemeClr val="tx2"/>
              </a:solidFill>
            </a:endParaRPr>
          </a:p>
        </p:txBody>
      </p:sp>
      <p:sp>
        <p:nvSpPr>
          <p:cNvPr id="39" name="TextBox 38"/>
          <p:cNvSpPr txBox="1"/>
          <p:nvPr/>
        </p:nvSpPr>
        <p:spPr>
          <a:xfrm>
            <a:off x="3123938" y="3071777"/>
            <a:ext cx="1074205" cy="276999"/>
          </a:xfrm>
          <a:prstGeom prst="rect">
            <a:avLst/>
          </a:prstGeom>
          <a:noFill/>
        </p:spPr>
        <p:txBody>
          <a:bodyPr wrap="none" rtlCol="0">
            <a:spAutoFit/>
          </a:bodyPr>
          <a:lstStyle/>
          <a:p>
            <a:r>
              <a:rPr lang="ru-RU" sz="1200" dirty="0" smtClean="0">
                <a:solidFill>
                  <a:schemeClr val="tx2"/>
                </a:solidFill>
              </a:rPr>
              <a:t>Серверы БД</a:t>
            </a:r>
            <a:endParaRPr lang="en-US" sz="1200" dirty="0" smtClean="0">
              <a:solidFill>
                <a:schemeClr val="tx2"/>
              </a:solidFill>
            </a:endParaRPr>
          </a:p>
        </p:txBody>
      </p:sp>
      <p:sp>
        <p:nvSpPr>
          <p:cNvPr id="40" name="TextBox 39"/>
          <p:cNvSpPr txBox="1"/>
          <p:nvPr/>
        </p:nvSpPr>
        <p:spPr>
          <a:xfrm>
            <a:off x="3135595" y="1606597"/>
            <a:ext cx="1180644" cy="276999"/>
          </a:xfrm>
          <a:prstGeom prst="rect">
            <a:avLst/>
          </a:prstGeom>
          <a:noFill/>
        </p:spPr>
        <p:txBody>
          <a:bodyPr wrap="none" rtlCol="0">
            <a:spAutoFit/>
          </a:bodyPr>
          <a:lstStyle/>
          <a:p>
            <a:r>
              <a:rPr lang="ru-RU" sz="1200" dirty="0" smtClean="0">
                <a:solidFill>
                  <a:schemeClr val="tx2"/>
                </a:solidFill>
              </a:rPr>
              <a:t>Пользователь</a:t>
            </a:r>
            <a:endParaRPr lang="en-US" sz="1200" dirty="0" smtClean="0">
              <a:solidFill>
                <a:schemeClr val="tx2"/>
              </a:solidFill>
            </a:endParaRPr>
          </a:p>
        </p:txBody>
      </p:sp>
    </p:spTree>
    <p:extLst>
      <p:ext uri="{BB962C8B-B14F-4D97-AF65-F5344CB8AC3E}">
        <p14:creationId xmlns:p14="http://schemas.microsoft.com/office/powerpoint/2010/main" xmlns="" val="3088474603"/>
      </p:ext>
    </p:extLst>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stretch>
            <a:fillRect/>
          </a:stretch>
        </p:blipFill>
        <p:spPr>
          <a:xfrm>
            <a:off x="1256873" y="2745795"/>
            <a:ext cx="1815246" cy="1815246"/>
          </a:xfrm>
          <a:prstGeom prst="rect">
            <a:avLst/>
          </a:prstGeom>
        </p:spPr>
      </p:pic>
      <p:sp>
        <p:nvSpPr>
          <p:cNvPr id="14338" name="Title 1"/>
          <p:cNvSpPr>
            <a:spLocks noGrp="1"/>
          </p:cNvSpPr>
          <p:nvPr>
            <p:ph type="title"/>
          </p:nvPr>
        </p:nvSpPr>
        <p:spPr/>
        <p:txBody>
          <a:bodyPr/>
          <a:lstStyle/>
          <a:p>
            <a:r>
              <a:rPr lang="en-US" dirty="0" smtClean="0">
                <a:solidFill>
                  <a:schemeClr val="tx1"/>
                </a:solidFill>
              </a:rPr>
              <a:t>Application Continuity </a:t>
            </a:r>
            <a:r>
              <a:rPr lang="en-US" sz="1800" dirty="0" smtClean="0">
                <a:solidFill>
                  <a:schemeClr val="tx1"/>
                </a:solidFill>
              </a:rPr>
              <a:t/>
            </a:r>
            <a:br>
              <a:rPr lang="en-US" sz="1800" dirty="0" smtClean="0">
                <a:solidFill>
                  <a:schemeClr val="tx1"/>
                </a:solidFill>
              </a:rPr>
            </a:br>
            <a:endParaRPr lang="en-US" sz="1800" dirty="0" smtClean="0">
              <a:solidFill>
                <a:srgbClr val="FF3300"/>
              </a:solidFill>
            </a:endParaRPr>
          </a:p>
        </p:txBody>
      </p:sp>
      <p:sp>
        <p:nvSpPr>
          <p:cNvPr id="32" name="Text Placeholder 31"/>
          <p:cNvSpPr>
            <a:spLocks noGrp="1"/>
          </p:cNvSpPr>
          <p:nvPr>
            <p:ph type="body" sz="quarter" idx="13"/>
          </p:nvPr>
        </p:nvSpPr>
        <p:spPr/>
        <p:txBody>
          <a:bodyPr/>
          <a:lstStyle/>
          <a:p>
            <a:r>
              <a:rPr lang="ru-RU" dirty="0" smtClean="0">
                <a:solidFill>
                  <a:srgbClr val="FF3300"/>
                </a:solidFill>
              </a:rPr>
              <a:t>Маскирует запланированное</a:t>
            </a:r>
            <a:r>
              <a:rPr lang="en-US" dirty="0" smtClean="0">
                <a:solidFill>
                  <a:srgbClr val="FF3300"/>
                </a:solidFill>
              </a:rPr>
              <a:t>/</a:t>
            </a:r>
            <a:r>
              <a:rPr lang="ru-RU" dirty="0" smtClean="0">
                <a:solidFill>
                  <a:srgbClr val="FF3300"/>
                </a:solidFill>
              </a:rPr>
              <a:t>незапланированное отключение</a:t>
            </a:r>
          </a:p>
        </p:txBody>
      </p:sp>
      <p:sp>
        <p:nvSpPr>
          <p:cNvPr id="14339" name="Content Placeholder 2"/>
          <p:cNvSpPr txBox="1">
            <a:spLocks/>
          </p:cNvSpPr>
          <p:nvPr/>
        </p:nvSpPr>
        <p:spPr bwMode="auto">
          <a:xfrm>
            <a:off x="4800600" y="1400176"/>
            <a:ext cx="4143431" cy="2577308"/>
          </a:xfrm>
          <a:prstGeom prst="rect">
            <a:avLst/>
          </a:prstGeom>
          <a:noFill/>
          <a:ln w="0">
            <a:solidFill>
              <a:schemeClr val="bg1"/>
            </a:solidFill>
            <a:miter lim="800000"/>
            <a:headEnd/>
            <a:tailEnd/>
          </a:ln>
        </p:spPr>
        <p:txBody>
          <a:bodyPr lIns="91380" tIns="45690" rIns="91380" bIns="45690"/>
          <a:lstStyle>
            <a:defPPr>
              <a:defRPr lang="en-US"/>
            </a:defPPr>
            <a:lvl2pPr marL="742950" lvl="1" indent="-285750">
              <a:buClr>
                <a:schemeClr val="accent1"/>
              </a:buClr>
              <a:buFont typeface="Wingdings" charset="2"/>
              <a:buChar char="§"/>
            </a:lvl2pPr>
            <a:lvl3pPr marL="571500" lvl="2" indent="-168275" defTabSz="228600">
              <a:spcAft>
                <a:spcPts val="600"/>
              </a:spcAft>
              <a:buClr>
                <a:srgbClr val="FF0000"/>
              </a:buClr>
              <a:buSzPct val="85000"/>
              <a:buFont typeface="Wingdings" pitchFamily="2" charset="2"/>
              <a:buChar char="§"/>
              <a:defRPr>
                <a:latin typeface="Arial" pitchFamily="34" charset="0"/>
                <a:cs typeface="Arial" pitchFamily="34" charset="0"/>
              </a:defRPr>
            </a:lvl3pPr>
          </a:lstStyle>
          <a:p>
            <a:pPr marL="285750" indent="-285750">
              <a:spcBef>
                <a:spcPts val="1200"/>
              </a:spcBef>
              <a:buClr>
                <a:schemeClr val="accent1"/>
              </a:buClr>
              <a:buFont typeface="Wingdings" charset="2"/>
              <a:buChar char="§"/>
            </a:pPr>
            <a:r>
              <a:rPr lang="ru-RU" dirty="0" smtClean="0"/>
              <a:t>Повторяет все вызовы к БД </a:t>
            </a:r>
          </a:p>
          <a:p>
            <a:pPr marL="285750" indent="-285750">
              <a:spcBef>
                <a:spcPts val="1200"/>
              </a:spcBef>
              <a:buClr>
                <a:schemeClr val="accent1"/>
              </a:buClr>
              <a:buFont typeface="Wingdings" charset="2"/>
              <a:buChar char="§"/>
            </a:pPr>
            <a:r>
              <a:rPr lang="ru-RU" dirty="0" smtClean="0"/>
              <a:t>Маскирует большинство ошибок ПО, систем хранения, сети,«железа»</a:t>
            </a:r>
            <a:endParaRPr lang="en-US" dirty="0"/>
          </a:p>
          <a:p>
            <a:pPr marL="285750" indent="-285750">
              <a:spcBef>
                <a:spcPts val="1200"/>
              </a:spcBef>
              <a:buClr>
                <a:schemeClr val="accent1"/>
              </a:buClr>
              <a:buFont typeface="Wingdings" charset="2"/>
              <a:buChar char="§"/>
            </a:pPr>
            <a:r>
              <a:rPr lang="ru-RU" dirty="0" smtClean="0"/>
              <a:t>Не требуется трудоёмкая разработка обработки ошибок приложения</a:t>
            </a:r>
            <a:endParaRPr lang="en-US" dirty="0"/>
          </a:p>
          <a:p>
            <a:endParaRPr lang="en-US" dirty="0"/>
          </a:p>
        </p:txBody>
      </p:sp>
      <p:cxnSp>
        <p:nvCxnSpPr>
          <p:cNvPr id="75" name="Straight Connector 74"/>
          <p:cNvCxnSpPr/>
          <p:nvPr/>
        </p:nvCxnSpPr>
        <p:spPr bwMode="auto">
          <a:xfrm>
            <a:off x="4391349" y="1400175"/>
            <a:ext cx="0" cy="2600325"/>
          </a:xfrm>
          <a:prstGeom prst="line">
            <a:avLst/>
          </a:prstGeom>
          <a:ln w="12700">
            <a:solidFill>
              <a:schemeClr val="accent1"/>
            </a:solidFill>
            <a:headEnd type="none" w="med" len="med"/>
            <a:tailEnd type="none"/>
          </a:ln>
          <a:effectLst/>
        </p:spPr>
        <p:style>
          <a:lnRef idx="2">
            <a:schemeClr val="accent6"/>
          </a:lnRef>
          <a:fillRef idx="0">
            <a:schemeClr val="accent6"/>
          </a:fillRef>
          <a:effectRef idx="1">
            <a:schemeClr val="accent6"/>
          </a:effectRef>
          <a:fontRef idx="minor">
            <a:schemeClr val="tx1"/>
          </a:fontRef>
        </p:style>
      </p:cxnSp>
      <p:cxnSp>
        <p:nvCxnSpPr>
          <p:cNvPr id="79" name="Straight Connector 78"/>
          <p:cNvCxnSpPr/>
          <p:nvPr/>
        </p:nvCxnSpPr>
        <p:spPr bwMode="auto">
          <a:xfrm>
            <a:off x="4391349" y="1400175"/>
            <a:ext cx="0" cy="2600325"/>
          </a:xfrm>
          <a:prstGeom prst="line">
            <a:avLst/>
          </a:prstGeom>
          <a:ln w="12700">
            <a:solidFill>
              <a:schemeClr val="accent1"/>
            </a:solidFill>
            <a:headEnd type="none" w="med" len="med"/>
            <a:tailEnd type="none"/>
          </a:ln>
          <a:effectLst/>
        </p:spPr>
        <p:style>
          <a:lnRef idx="2">
            <a:schemeClr val="accent6"/>
          </a:lnRef>
          <a:fillRef idx="0">
            <a:schemeClr val="accent6"/>
          </a:fillRef>
          <a:effectRef idx="1">
            <a:schemeClr val="accent6"/>
          </a:effectRef>
          <a:fontRef idx="minor">
            <a:schemeClr val="tx1"/>
          </a:fontRef>
        </p:style>
      </p:cxnSp>
      <p:pic>
        <p:nvPicPr>
          <p:cNvPr id="80" name="Picture 79"/>
          <p:cNvPicPr>
            <a:picLocks noChangeAspect="1"/>
          </p:cNvPicPr>
          <p:nvPr/>
        </p:nvPicPr>
        <p:blipFill>
          <a:blip r:embed="rId4" cstate="print">
            <a:duotone>
              <a:schemeClr val="accent2">
                <a:shade val="45000"/>
                <a:satMod val="135000"/>
              </a:schemeClr>
              <a:prstClr val="white"/>
            </a:duotone>
          </a:blip>
          <a:stretch>
            <a:fillRect/>
          </a:stretch>
        </p:blipFill>
        <p:spPr>
          <a:xfrm>
            <a:off x="1379898" y="1993413"/>
            <a:ext cx="1295226" cy="1211941"/>
          </a:xfrm>
          <a:prstGeom prst="rect">
            <a:avLst/>
          </a:prstGeom>
        </p:spPr>
      </p:pic>
      <p:cxnSp>
        <p:nvCxnSpPr>
          <p:cNvPr id="83" name="Straight Arrow Connector 82"/>
          <p:cNvCxnSpPr/>
          <p:nvPr/>
        </p:nvCxnSpPr>
        <p:spPr>
          <a:xfrm>
            <a:off x="1671484" y="3133569"/>
            <a:ext cx="286774" cy="26668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84" name="Picture 83"/>
          <p:cNvPicPr>
            <a:picLocks noChangeAspect="1"/>
          </p:cNvPicPr>
          <p:nvPr/>
        </p:nvPicPr>
        <p:blipFill>
          <a:blip r:embed="rId5" cstate="print"/>
          <a:stretch>
            <a:fillRect/>
          </a:stretch>
        </p:blipFill>
        <p:spPr>
          <a:xfrm>
            <a:off x="1379898" y="2531277"/>
            <a:ext cx="393016" cy="719006"/>
          </a:xfrm>
          <a:prstGeom prst="rect">
            <a:avLst/>
          </a:prstGeom>
        </p:spPr>
      </p:pic>
      <p:cxnSp>
        <p:nvCxnSpPr>
          <p:cNvPr id="85" name="Straight Arrow Connector 84"/>
          <p:cNvCxnSpPr/>
          <p:nvPr/>
        </p:nvCxnSpPr>
        <p:spPr>
          <a:xfrm>
            <a:off x="1651826" y="2318428"/>
            <a:ext cx="0" cy="35232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6" name="Straight Arrow Connector 85"/>
          <p:cNvCxnSpPr/>
          <p:nvPr/>
        </p:nvCxnSpPr>
        <p:spPr>
          <a:xfrm flipV="1">
            <a:off x="1535486" y="3187729"/>
            <a:ext cx="0" cy="40866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7" name="Straight Arrow Connector 86"/>
          <p:cNvCxnSpPr/>
          <p:nvPr/>
        </p:nvCxnSpPr>
        <p:spPr>
          <a:xfrm flipV="1">
            <a:off x="1535486" y="2262089"/>
            <a:ext cx="0" cy="40866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8" name="Arc 87"/>
          <p:cNvSpPr/>
          <p:nvPr/>
        </p:nvSpPr>
        <p:spPr>
          <a:xfrm rot="3297448" flipH="1">
            <a:off x="1537681" y="3318960"/>
            <a:ext cx="498055" cy="851622"/>
          </a:xfrm>
          <a:prstGeom prst="arc">
            <a:avLst>
              <a:gd name="adj1" fmla="val 17952370"/>
              <a:gd name="adj2" fmla="val 1435277"/>
            </a:avLst>
          </a:prstGeom>
          <a:ln>
            <a:tailEnd type="arrow"/>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pic>
        <p:nvPicPr>
          <p:cNvPr id="89" name="Picture 88"/>
          <p:cNvPicPr>
            <a:picLocks noChangeAspect="1"/>
          </p:cNvPicPr>
          <p:nvPr/>
        </p:nvPicPr>
        <p:blipFill>
          <a:blip r:embed="rId6" cstate="print"/>
          <a:stretch>
            <a:fillRect/>
          </a:stretch>
        </p:blipFill>
        <p:spPr>
          <a:xfrm>
            <a:off x="1671484" y="2388396"/>
            <a:ext cx="135574" cy="135574"/>
          </a:xfrm>
          <a:prstGeom prst="rect">
            <a:avLst/>
          </a:prstGeom>
        </p:spPr>
      </p:pic>
      <p:pic>
        <p:nvPicPr>
          <p:cNvPr id="90" name="Picture 89"/>
          <p:cNvPicPr>
            <a:picLocks noChangeAspect="1"/>
          </p:cNvPicPr>
          <p:nvPr/>
        </p:nvPicPr>
        <p:blipFill>
          <a:blip r:embed="rId7" cstate="print"/>
          <a:stretch>
            <a:fillRect/>
          </a:stretch>
        </p:blipFill>
        <p:spPr>
          <a:xfrm>
            <a:off x="1802732" y="3133569"/>
            <a:ext cx="144000" cy="144000"/>
          </a:xfrm>
          <a:prstGeom prst="rect">
            <a:avLst/>
          </a:prstGeom>
        </p:spPr>
      </p:pic>
      <p:pic>
        <p:nvPicPr>
          <p:cNvPr id="91" name="Picture 90"/>
          <p:cNvPicPr>
            <a:picLocks noChangeAspect="1"/>
          </p:cNvPicPr>
          <p:nvPr/>
        </p:nvPicPr>
        <p:blipFill>
          <a:blip r:embed="rId8" cstate="print"/>
          <a:stretch>
            <a:fillRect/>
          </a:stretch>
        </p:blipFill>
        <p:spPr>
          <a:xfrm>
            <a:off x="1730732" y="3478538"/>
            <a:ext cx="144000" cy="144000"/>
          </a:xfrm>
          <a:prstGeom prst="rect">
            <a:avLst/>
          </a:prstGeom>
        </p:spPr>
      </p:pic>
      <p:pic>
        <p:nvPicPr>
          <p:cNvPr id="92" name="Picture 91"/>
          <p:cNvPicPr>
            <a:picLocks noChangeAspect="1"/>
          </p:cNvPicPr>
          <p:nvPr/>
        </p:nvPicPr>
        <p:blipFill>
          <a:blip r:embed="rId9" cstate="print"/>
          <a:stretch>
            <a:fillRect/>
          </a:stretch>
        </p:blipFill>
        <p:spPr>
          <a:xfrm>
            <a:off x="1373814" y="3328254"/>
            <a:ext cx="144000" cy="144000"/>
          </a:xfrm>
          <a:prstGeom prst="rect">
            <a:avLst/>
          </a:prstGeom>
        </p:spPr>
      </p:pic>
      <p:pic>
        <p:nvPicPr>
          <p:cNvPr id="93" name="Picture 92"/>
          <p:cNvPicPr>
            <a:picLocks noChangeAspect="1"/>
          </p:cNvPicPr>
          <p:nvPr/>
        </p:nvPicPr>
        <p:blipFill>
          <a:blip r:embed="rId10" cstate="print"/>
          <a:stretch>
            <a:fillRect/>
          </a:stretch>
        </p:blipFill>
        <p:spPr>
          <a:xfrm>
            <a:off x="1355322" y="2459277"/>
            <a:ext cx="144000" cy="144000"/>
          </a:xfrm>
          <a:prstGeom prst="rect">
            <a:avLst/>
          </a:prstGeom>
        </p:spPr>
      </p:pic>
      <p:pic>
        <p:nvPicPr>
          <p:cNvPr id="94" name="Picture 93" descr="MessageBoard_Success.png"/>
          <p:cNvPicPr>
            <a:picLocks noChangeAspect="1"/>
          </p:cNvPicPr>
          <p:nvPr/>
        </p:nvPicPr>
        <p:blipFill>
          <a:blip r:embed="rId11" cstate="print">
            <a:extLst>
              <a:ext uri="{28A0092B-C50C-407E-A947-70E740481C1C}">
                <a14:useLocalDpi xmlns:a14="http://schemas.microsoft.com/office/drawing/2010/main" xmlns="" val="0"/>
              </a:ext>
            </a:extLst>
          </a:blip>
          <a:stretch>
            <a:fillRect/>
          </a:stretch>
        </p:blipFill>
        <p:spPr>
          <a:xfrm>
            <a:off x="1149015" y="1128302"/>
            <a:ext cx="648000" cy="543745"/>
          </a:xfrm>
          <a:prstGeom prst="rect">
            <a:avLst/>
          </a:prstGeom>
        </p:spPr>
      </p:pic>
      <p:pic>
        <p:nvPicPr>
          <p:cNvPr id="95" name="Picture 94"/>
          <p:cNvPicPr>
            <a:picLocks noChangeAspect="1"/>
          </p:cNvPicPr>
          <p:nvPr/>
        </p:nvPicPr>
        <p:blipFill>
          <a:blip r:embed="rId12" cstate="print"/>
          <a:stretch>
            <a:fillRect/>
          </a:stretch>
        </p:blipFill>
        <p:spPr>
          <a:xfrm>
            <a:off x="1950813" y="3631609"/>
            <a:ext cx="396000" cy="449244"/>
          </a:xfrm>
          <a:prstGeom prst="rect">
            <a:avLst/>
          </a:prstGeom>
        </p:spPr>
      </p:pic>
      <p:cxnSp>
        <p:nvCxnSpPr>
          <p:cNvPr id="96" name="Straight Arrow Connector 95"/>
          <p:cNvCxnSpPr/>
          <p:nvPr/>
        </p:nvCxnSpPr>
        <p:spPr>
          <a:xfrm>
            <a:off x="1667565" y="3205354"/>
            <a:ext cx="8245" cy="29128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99" name="TextBox 98"/>
          <p:cNvSpPr txBox="1"/>
          <p:nvPr/>
        </p:nvSpPr>
        <p:spPr>
          <a:xfrm>
            <a:off x="311446" y="3246585"/>
            <a:ext cx="925253" cy="400110"/>
          </a:xfrm>
          <a:prstGeom prst="rect">
            <a:avLst/>
          </a:prstGeom>
          <a:noFill/>
        </p:spPr>
        <p:txBody>
          <a:bodyPr wrap="none" rtlCol="0">
            <a:spAutoFit/>
          </a:bodyPr>
          <a:lstStyle/>
          <a:p>
            <a:r>
              <a:rPr lang="ru-RU" sz="1000" dirty="0" smtClean="0">
                <a:solidFill>
                  <a:schemeClr val="tx2"/>
                </a:solidFill>
              </a:rPr>
              <a:t>Транзакция </a:t>
            </a:r>
          </a:p>
          <a:p>
            <a:r>
              <a:rPr lang="ru-RU" sz="1000" dirty="0" smtClean="0">
                <a:solidFill>
                  <a:schemeClr val="tx2"/>
                </a:solidFill>
              </a:rPr>
              <a:t>повторяется</a:t>
            </a:r>
            <a:endParaRPr lang="en-US" sz="1000" dirty="0" smtClean="0">
              <a:solidFill>
                <a:schemeClr val="tx2"/>
              </a:solidFill>
            </a:endParaRPr>
          </a:p>
        </p:txBody>
      </p:sp>
      <p:pic>
        <p:nvPicPr>
          <p:cNvPr id="30" name="Picture 29" descr="Blue Separator.png"/>
          <p:cNvPicPr>
            <a:picLocks noChangeAspect="1"/>
          </p:cNvPicPr>
          <p:nvPr/>
        </p:nvPicPr>
        <p:blipFill>
          <a:blip r:embed="rId13" cstate="print">
            <a:extLst>
              <a:ext uri="{28A0092B-C50C-407E-A947-70E740481C1C}">
                <a14:useLocalDpi xmlns:a14="http://schemas.microsoft.com/office/drawing/2010/main" xmlns="" val="0"/>
              </a:ext>
            </a:extLst>
          </a:blip>
          <a:stretch>
            <a:fillRect/>
          </a:stretch>
        </p:blipFill>
        <p:spPr>
          <a:xfrm>
            <a:off x="893272" y="1334835"/>
            <a:ext cx="2051999" cy="1196442"/>
          </a:xfrm>
          <a:prstGeom prst="rect">
            <a:avLst/>
          </a:prstGeom>
        </p:spPr>
      </p:pic>
      <p:pic>
        <p:nvPicPr>
          <p:cNvPr id="82" name="Picture 81" descr="EndUser.png"/>
          <p:cNvPicPr>
            <a:picLocks noChangeAspect="1"/>
          </p:cNvPicPr>
          <p:nvPr/>
        </p:nvPicPr>
        <p:blipFill>
          <a:blip r:embed="rId14" cstate="print">
            <a:extLst>
              <a:ext uri="{28A0092B-C50C-407E-A947-70E740481C1C}">
                <a14:useLocalDpi xmlns:a14="http://schemas.microsoft.com/office/drawing/2010/main" xmlns="" val="0"/>
              </a:ext>
            </a:extLst>
          </a:blip>
          <a:stretch>
            <a:fillRect/>
          </a:stretch>
        </p:blipFill>
        <p:spPr>
          <a:xfrm>
            <a:off x="1256873" y="1528426"/>
            <a:ext cx="505001" cy="702812"/>
          </a:xfrm>
          <a:prstGeom prst="rect">
            <a:avLst/>
          </a:prstGeom>
        </p:spPr>
      </p:pic>
      <p:pic>
        <p:nvPicPr>
          <p:cNvPr id="5" name="Picture 4" descr="Generic Non CDB.png"/>
          <p:cNvPicPr>
            <a:picLocks noChangeAspect="1"/>
          </p:cNvPicPr>
          <p:nvPr/>
        </p:nvPicPr>
        <p:blipFill>
          <a:blip r:embed="rId15" cstate="print">
            <a:extLst>
              <a:ext uri="{28A0092B-C50C-407E-A947-70E740481C1C}">
                <a14:useLocalDpi xmlns:a14="http://schemas.microsoft.com/office/drawing/2010/main" xmlns="" val="0"/>
              </a:ext>
            </a:extLst>
          </a:blip>
          <a:stretch>
            <a:fillRect/>
          </a:stretch>
        </p:blipFill>
        <p:spPr>
          <a:xfrm>
            <a:off x="1107195" y="3977484"/>
            <a:ext cx="432000" cy="640879"/>
          </a:xfrm>
          <a:prstGeom prst="rect">
            <a:avLst/>
          </a:prstGeom>
        </p:spPr>
      </p:pic>
      <p:sp>
        <p:nvSpPr>
          <p:cNvPr id="31" name="TextBox 30"/>
          <p:cNvSpPr txBox="1"/>
          <p:nvPr/>
        </p:nvSpPr>
        <p:spPr>
          <a:xfrm>
            <a:off x="3133511" y="2065306"/>
            <a:ext cx="1059906" cy="461665"/>
          </a:xfrm>
          <a:prstGeom prst="rect">
            <a:avLst/>
          </a:prstGeom>
          <a:noFill/>
        </p:spPr>
        <p:txBody>
          <a:bodyPr wrap="none" rtlCol="0">
            <a:spAutoFit/>
          </a:bodyPr>
          <a:lstStyle/>
          <a:p>
            <a:r>
              <a:rPr lang="ru-RU" sz="1200" dirty="0" smtClean="0">
                <a:solidFill>
                  <a:schemeClr val="tx2"/>
                </a:solidFill>
              </a:rPr>
              <a:t>Серверы </a:t>
            </a:r>
          </a:p>
          <a:p>
            <a:r>
              <a:rPr lang="ru-RU" sz="1200" dirty="0" smtClean="0">
                <a:solidFill>
                  <a:schemeClr val="tx2"/>
                </a:solidFill>
              </a:rPr>
              <a:t>приложений</a:t>
            </a:r>
            <a:endParaRPr lang="en-US" sz="1200" dirty="0" smtClean="0">
              <a:solidFill>
                <a:schemeClr val="tx2"/>
              </a:solidFill>
            </a:endParaRPr>
          </a:p>
        </p:txBody>
      </p:sp>
      <p:sp>
        <p:nvSpPr>
          <p:cNvPr id="36" name="TextBox 35"/>
          <p:cNvSpPr txBox="1"/>
          <p:nvPr/>
        </p:nvSpPr>
        <p:spPr>
          <a:xfrm>
            <a:off x="3123938" y="3071777"/>
            <a:ext cx="1074205" cy="276999"/>
          </a:xfrm>
          <a:prstGeom prst="rect">
            <a:avLst/>
          </a:prstGeom>
          <a:noFill/>
        </p:spPr>
        <p:txBody>
          <a:bodyPr wrap="none" rtlCol="0">
            <a:spAutoFit/>
          </a:bodyPr>
          <a:lstStyle/>
          <a:p>
            <a:r>
              <a:rPr lang="ru-RU" sz="1200" dirty="0" smtClean="0">
                <a:solidFill>
                  <a:schemeClr val="tx2"/>
                </a:solidFill>
              </a:rPr>
              <a:t>Серверы БД</a:t>
            </a:r>
            <a:endParaRPr lang="en-US" sz="1200" dirty="0" smtClean="0">
              <a:solidFill>
                <a:schemeClr val="tx2"/>
              </a:solidFill>
            </a:endParaRPr>
          </a:p>
        </p:txBody>
      </p:sp>
      <p:sp>
        <p:nvSpPr>
          <p:cNvPr id="37" name="TextBox 36"/>
          <p:cNvSpPr txBox="1"/>
          <p:nvPr/>
        </p:nvSpPr>
        <p:spPr>
          <a:xfrm>
            <a:off x="3135595" y="1606597"/>
            <a:ext cx="1180644" cy="276999"/>
          </a:xfrm>
          <a:prstGeom prst="rect">
            <a:avLst/>
          </a:prstGeom>
          <a:noFill/>
        </p:spPr>
        <p:txBody>
          <a:bodyPr wrap="none" rtlCol="0">
            <a:spAutoFit/>
          </a:bodyPr>
          <a:lstStyle/>
          <a:p>
            <a:r>
              <a:rPr lang="ru-RU" sz="1200" dirty="0" smtClean="0">
                <a:solidFill>
                  <a:schemeClr val="tx2"/>
                </a:solidFill>
              </a:rPr>
              <a:t>Пользователь</a:t>
            </a:r>
            <a:endParaRPr lang="en-US" sz="1200" dirty="0" smtClean="0">
              <a:solidFill>
                <a:schemeClr val="tx2"/>
              </a:solidFill>
            </a:endParaRPr>
          </a:p>
        </p:txBody>
      </p:sp>
    </p:spTree>
    <p:extLst>
      <p:ext uri="{BB962C8B-B14F-4D97-AF65-F5344CB8AC3E}">
        <p14:creationId xmlns:p14="http://schemas.microsoft.com/office/powerpoint/2010/main" xmlns="" val="2620387081"/>
      </p:ext>
    </p:extLst>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dirty="0" smtClean="0"/>
              <a:t>Application Continuity</a:t>
            </a:r>
            <a:endParaRPr lang="en-US" sz="2000" dirty="0">
              <a:solidFill>
                <a:schemeClr val="tx2"/>
              </a:solidFill>
            </a:endParaRPr>
          </a:p>
        </p:txBody>
      </p:sp>
      <p:sp>
        <p:nvSpPr>
          <p:cNvPr id="79" name="TextBox 78"/>
          <p:cNvSpPr txBox="1"/>
          <p:nvPr/>
        </p:nvSpPr>
        <p:spPr>
          <a:xfrm>
            <a:off x="693868" y="605457"/>
            <a:ext cx="4273406" cy="400105"/>
          </a:xfrm>
          <a:prstGeom prst="rect">
            <a:avLst/>
          </a:prstGeom>
          <a:noFill/>
        </p:spPr>
        <p:txBody>
          <a:bodyPr wrap="none" lIns="91436" tIns="45718" rIns="91436" bIns="45718" rtlCol="0">
            <a:spAutoFit/>
          </a:bodyPr>
          <a:lstStyle/>
          <a:p>
            <a:r>
              <a:rPr lang="ru-RU" sz="2000" dirty="0" smtClean="0">
                <a:solidFill>
                  <a:srgbClr val="FF0000"/>
                </a:solidFill>
              </a:rPr>
              <a:t>Надёжное повторение транзакции</a:t>
            </a:r>
            <a:endParaRPr lang="en-US" sz="2000" dirty="0">
              <a:solidFill>
                <a:schemeClr val="tx2"/>
              </a:solidFill>
            </a:endParaRPr>
          </a:p>
        </p:txBody>
      </p:sp>
      <p:pic>
        <p:nvPicPr>
          <p:cNvPr id="20" name="Picture 19"/>
          <p:cNvPicPr>
            <a:picLocks noChangeAspect="1"/>
          </p:cNvPicPr>
          <p:nvPr/>
        </p:nvPicPr>
        <p:blipFill>
          <a:blip r:embed="rId3" cstate="print"/>
          <a:stretch>
            <a:fillRect/>
          </a:stretch>
        </p:blipFill>
        <p:spPr>
          <a:xfrm>
            <a:off x="4292600" y="2146301"/>
            <a:ext cx="546100" cy="850900"/>
          </a:xfrm>
          <a:prstGeom prst="rect">
            <a:avLst/>
          </a:prstGeom>
        </p:spPr>
      </p:pic>
      <p:grpSp>
        <p:nvGrpSpPr>
          <p:cNvPr id="2" name="Group 83"/>
          <p:cNvGrpSpPr/>
          <p:nvPr/>
        </p:nvGrpSpPr>
        <p:grpSpPr>
          <a:xfrm>
            <a:off x="2895601" y="2311400"/>
            <a:ext cx="832125" cy="752475"/>
            <a:chOff x="2895600" y="2311400"/>
            <a:chExt cx="832125" cy="752475"/>
          </a:xfrm>
        </p:grpSpPr>
        <p:cxnSp>
          <p:nvCxnSpPr>
            <p:cNvPr id="8" name="Straight Connector 7"/>
            <p:cNvCxnSpPr/>
            <p:nvPr/>
          </p:nvCxnSpPr>
          <p:spPr>
            <a:xfrm flipH="1">
              <a:off x="3429000" y="2329908"/>
              <a:ext cx="298725" cy="622842"/>
            </a:xfrm>
            <a:prstGeom prst="line">
              <a:avLst/>
            </a:prstGeom>
          </p:spPr>
          <p:style>
            <a:lnRef idx="1">
              <a:schemeClr val="accent2"/>
            </a:lnRef>
            <a:fillRef idx="0">
              <a:schemeClr val="accent2"/>
            </a:fillRef>
            <a:effectRef idx="0">
              <a:schemeClr val="accent2"/>
            </a:effectRef>
            <a:fontRef idx="minor">
              <a:schemeClr val="tx1"/>
            </a:fontRef>
          </p:style>
        </p:cxnSp>
        <p:cxnSp>
          <p:nvCxnSpPr>
            <p:cNvPr id="47" name="Straight Connector 46"/>
            <p:cNvCxnSpPr/>
            <p:nvPr/>
          </p:nvCxnSpPr>
          <p:spPr>
            <a:xfrm flipH="1">
              <a:off x="3416300" y="2480667"/>
              <a:ext cx="51033" cy="475258"/>
            </a:xfrm>
            <a:prstGeom prst="line">
              <a:avLst/>
            </a:prstGeom>
          </p:spPr>
          <p:style>
            <a:lnRef idx="1">
              <a:schemeClr val="accent2"/>
            </a:lnRef>
            <a:fillRef idx="0">
              <a:schemeClr val="accent2"/>
            </a:fillRef>
            <a:effectRef idx="0">
              <a:schemeClr val="accent2"/>
            </a:effectRef>
            <a:fontRef idx="minor">
              <a:schemeClr val="tx1"/>
            </a:fontRef>
          </p:style>
        </p:cxnSp>
        <p:cxnSp>
          <p:nvCxnSpPr>
            <p:cNvPr id="48" name="Straight Connector 47"/>
            <p:cNvCxnSpPr/>
            <p:nvPr/>
          </p:nvCxnSpPr>
          <p:spPr>
            <a:xfrm>
              <a:off x="3184097" y="2658836"/>
              <a:ext cx="222678" cy="297089"/>
            </a:xfrm>
            <a:prstGeom prst="line">
              <a:avLst/>
            </a:prstGeom>
          </p:spPr>
          <p:style>
            <a:lnRef idx="1">
              <a:schemeClr val="accent2"/>
            </a:lnRef>
            <a:fillRef idx="0">
              <a:schemeClr val="accent2"/>
            </a:fillRef>
            <a:effectRef idx="0">
              <a:schemeClr val="accent2"/>
            </a:effectRef>
            <a:fontRef idx="minor">
              <a:schemeClr val="tx1"/>
            </a:fontRef>
          </p:style>
        </p:cxnSp>
        <p:cxnSp>
          <p:nvCxnSpPr>
            <p:cNvPr id="63" name="Straight Connector 62"/>
            <p:cNvCxnSpPr/>
            <p:nvPr/>
          </p:nvCxnSpPr>
          <p:spPr>
            <a:xfrm>
              <a:off x="2901522" y="2811236"/>
              <a:ext cx="521128" cy="144689"/>
            </a:xfrm>
            <a:prstGeom prst="line">
              <a:avLst/>
            </a:prstGeom>
          </p:spPr>
          <p:style>
            <a:lnRef idx="1">
              <a:schemeClr val="accent2"/>
            </a:lnRef>
            <a:fillRef idx="0">
              <a:schemeClr val="accent2"/>
            </a:fillRef>
            <a:effectRef idx="0">
              <a:schemeClr val="accent2"/>
            </a:effectRef>
            <a:fontRef idx="minor">
              <a:schemeClr val="tx1"/>
            </a:fontRef>
          </p:style>
        </p:cxnSp>
        <p:cxnSp>
          <p:nvCxnSpPr>
            <p:cNvPr id="65" name="Straight Connector 64"/>
            <p:cNvCxnSpPr/>
            <p:nvPr/>
          </p:nvCxnSpPr>
          <p:spPr>
            <a:xfrm flipH="1">
              <a:off x="3209926" y="2489200"/>
              <a:ext cx="250824" cy="571500"/>
            </a:xfrm>
            <a:prstGeom prst="line">
              <a:avLst/>
            </a:prstGeom>
          </p:spPr>
          <p:style>
            <a:lnRef idx="1">
              <a:schemeClr val="accent2"/>
            </a:lnRef>
            <a:fillRef idx="0">
              <a:schemeClr val="accent2"/>
            </a:fillRef>
            <a:effectRef idx="0">
              <a:schemeClr val="accent2"/>
            </a:effectRef>
            <a:fontRef idx="minor">
              <a:schemeClr val="tx1"/>
            </a:fontRef>
          </p:style>
        </p:cxnSp>
        <p:cxnSp>
          <p:nvCxnSpPr>
            <p:cNvPr id="68" name="Straight Connector 67"/>
            <p:cNvCxnSpPr/>
            <p:nvPr/>
          </p:nvCxnSpPr>
          <p:spPr>
            <a:xfrm>
              <a:off x="3181350" y="2657475"/>
              <a:ext cx="15876" cy="406400"/>
            </a:xfrm>
            <a:prstGeom prst="line">
              <a:avLst/>
            </a:prstGeom>
          </p:spPr>
          <p:style>
            <a:lnRef idx="1">
              <a:schemeClr val="accent2"/>
            </a:lnRef>
            <a:fillRef idx="0">
              <a:schemeClr val="accent2"/>
            </a:fillRef>
            <a:effectRef idx="0">
              <a:schemeClr val="accent2"/>
            </a:effectRef>
            <a:fontRef idx="minor">
              <a:schemeClr val="tx1"/>
            </a:fontRef>
          </p:style>
        </p:cxnSp>
        <p:cxnSp>
          <p:nvCxnSpPr>
            <p:cNvPr id="69" name="Straight Connector 68"/>
            <p:cNvCxnSpPr/>
            <p:nvPr/>
          </p:nvCxnSpPr>
          <p:spPr>
            <a:xfrm>
              <a:off x="2895600" y="2806700"/>
              <a:ext cx="292100" cy="257175"/>
            </a:xfrm>
            <a:prstGeom prst="line">
              <a:avLst/>
            </a:prstGeom>
          </p:spPr>
          <p:style>
            <a:lnRef idx="1">
              <a:schemeClr val="accent2"/>
            </a:lnRef>
            <a:fillRef idx="0">
              <a:schemeClr val="accent2"/>
            </a:fillRef>
            <a:effectRef idx="0">
              <a:schemeClr val="accent2"/>
            </a:effectRef>
            <a:fontRef idx="minor">
              <a:schemeClr val="tx1"/>
            </a:fontRef>
          </p:style>
        </p:cxnSp>
        <p:cxnSp>
          <p:nvCxnSpPr>
            <p:cNvPr id="70" name="Straight Connector 69"/>
            <p:cNvCxnSpPr/>
            <p:nvPr/>
          </p:nvCxnSpPr>
          <p:spPr>
            <a:xfrm flipH="1">
              <a:off x="3203575" y="2311400"/>
              <a:ext cx="520700" cy="752475"/>
            </a:xfrm>
            <a:prstGeom prst="line">
              <a:avLst/>
            </a:prstGeom>
          </p:spPr>
          <p:style>
            <a:lnRef idx="1">
              <a:schemeClr val="accent2"/>
            </a:lnRef>
            <a:fillRef idx="0">
              <a:schemeClr val="accent2"/>
            </a:fillRef>
            <a:effectRef idx="0">
              <a:schemeClr val="accent2"/>
            </a:effectRef>
            <a:fontRef idx="minor">
              <a:schemeClr val="tx1"/>
            </a:fontRef>
          </p:style>
        </p:cxnSp>
      </p:grpSp>
      <p:pic>
        <p:nvPicPr>
          <p:cNvPr id="16" name="Picture 15"/>
          <p:cNvPicPr>
            <a:picLocks noChangeAspect="1"/>
          </p:cNvPicPr>
          <p:nvPr/>
        </p:nvPicPr>
        <p:blipFill>
          <a:blip r:embed="rId4" cstate="print">
            <a:duotone>
              <a:schemeClr val="accent2">
                <a:shade val="45000"/>
                <a:satMod val="135000"/>
              </a:schemeClr>
              <a:prstClr val="white"/>
            </a:duotone>
          </a:blip>
          <a:stretch>
            <a:fillRect/>
          </a:stretch>
        </p:blipFill>
        <p:spPr>
          <a:xfrm>
            <a:off x="2645314" y="1783286"/>
            <a:ext cx="1295226" cy="1211941"/>
          </a:xfrm>
          <a:prstGeom prst="rect">
            <a:avLst/>
          </a:prstGeom>
        </p:spPr>
      </p:pic>
      <p:pic>
        <p:nvPicPr>
          <p:cNvPr id="46" name="Picture 45" descr="NewServer.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flipH="1">
            <a:off x="2646153" y="2317005"/>
            <a:ext cx="368300" cy="678509"/>
          </a:xfrm>
          <a:prstGeom prst="rect">
            <a:avLst/>
          </a:prstGeom>
        </p:spPr>
      </p:pic>
      <p:cxnSp>
        <p:nvCxnSpPr>
          <p:cNvPr id="86" name="Straight Connector 85"/>
          <p:cNvCxnSpPr/>
          <p:nvPr/>
        </p:nvCxnSpPr>
        <p:spPr>
          <a:xfrm flipH="1">
            <a:off x="2720976" y="3044586"/>
            <a:ext cx="474477" cy="432040"/>
          </a:xfrm>
          <a:prstGeom prst="line">
            <a:avLst/>
          </a:prstGeom>
        </p:spPr>
        <p:style>
          <a:lnRef idx="1">
            <a:schemeClr val="accent2"/>
          </a:lnRef>
          <a:fillRef idx="0">
            <a:schemeClr val="accent2"/>
          </a:fillRef>
          <a:effectRef idx="0">
            <a:schemeClr val="accent2"/>
          </a:effectRef>
          <a:fontRef idx="minor">
            <a:schemeClr val="tx1"/>
          </a:fontRef>
        </p:style>
      </p:cxnSp>
      <p:cxnSp>
        <p:nvCxnSpPr>
          <p:cNvPr id="92" name="Straight Connector 91"/>
          <p:cNvCxnSpPr/>
          <p:nvPr/>
        </p:nvCxnSpPr>
        <p:spPr>
          <a:xfrm flipH="1">
            <a:off x="3435351" y="2882901"/>
            <a:ext cx="333375" cy="22225"/>
          </a:xfrm>
          <a:prstGeom prst="line">
            <a:avLst/>
          </a:prstGeom>
        </p:spPr>
        <p:style>
          <a:lnRef idx="1">
            <a:schemeClr val="accent2"/>
          </a:lnRef>
          <a:fillRef idx="0">
            <a:schemeClr val="accent2"/>
          </a:fillRef>
          <a:effectRef idx="0">
            <a:schemeClr val="accent2"/>
          </a:effectRef>
          <a:fontRef idx="minor">
            <a:schemeClr val="tx1"/>
          </a:fontRef>
        </p:style>
      </p:cxnSp>
      <p:cxnSp>
        <p:nvCxnSpPr>
          <p:cNvPr id="96" name="Straight Connector 95"/>
          <p:cNvCxnSpPr/>
          <p:nvPr/>
        </p:nvCxnSpPr>
        <p:spPr>
          <a:xfrm flipH="1">
            <a:off x="3070226" y="3054350"/>
            <a:ext cx="120652" cy="238125"/>
          </a:xfrm>
          <a:prstGeom prst="line">
            <a:avLst/>
          </a:prstGeom>
        </p:spPr>
        <p:style>
          <a:lnRef idx="1">
            <a:schemeClr val="accent2"/>
          </a:lnRef>
          <a:fillRef idx="0">
            <a:schemeClr val="accent2"/>
          </a:fillRef>
          <a:effectRef idx="0">
            <a:schemeClr val="accent2"/>
          </a:effectRef>
          <a:fontRef idx="minor">
            <a:schemeClr val="tx1"/>
          </a:fontRef>
        </p:style>
      </p:cxnSp>
      <p:pic>
        <p:nvPicPr>
          <p:cNvPr id="42" name="Picture 41" descr="Cluster 12c.png"/>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2654299" y="2770701"/>
            <a:ext cx="1346200" cy="1850147"/>
          </a:xfrm>
          <a:prstGeom prst="rect">
            <a:avLst/>
          </a:prstGeom>
        </p:spPr>
      </p:pic>
      <p:pic>
        <p:nvPicPr>
          <p:cNvPr id="6" name="Picture 5" descr="FiberSwitch.png"/>
          <p:cNvPicPr>
            <a:picLocks noChangeAspect="1"/>
          </p:cNvPicPr>
          <p:nvPr/>
        </p:nvPicPr>
        <p:blipFill>
          <a:blip r:embed="rId7" cstate="print">
            <a:duotone>
              <a:schemeClr val="accent2">
                <a:shade val="45000"/>
                <a:satMod val="135000"/>
              </a:schemeClr>
              <a:prstClr val="white"/>
            </a:duotone>
            <a:extLst>
              <a:ext uri="{28A0092B-C50C-407E-A947-70E740481C1C}">
                <a14:useLocalDpi xmlns:a14="http://schemas.microsoft.com/office/drawing/2010/main" xmlns="" val="0"/>
              </a:ext>
            </a:extLst>
          </a:blip>
          <a:stretch>
            <a:fillRect/>
          </a:stretch>
        </p:blipFill>
        <p:spPr>
          <a:xfrm>
            <a:off x="3275463" y="2837683"/>
            <a:ext cx="324993" cy="236113"/>
          </a:xfrm>
          <a:prstGeom prst="rect">
            <a:avLst/>
          </a:prstGeom>
        </p:spPr>
      </p:pic>
      <p:pic>
        <p:nvPicPr>
          <p:cNvPr id="45" name="Picture 44" descr="FiberSwitch.png"/>
          <p:cNvPicPr>
            <a:picLocks noChangeAspect="1"/>
          </p:cNvPicPr>
          <p:nvPr/>
        </p:nvPicPr>
        <p:blipFill>
          <a:blip r:embed="rId8" cstate="print">
            <a:extLst>
              <a:ext uri="{BEBA8EAE-BF5A-486C-A8C5-ECC9F3942E4B}">
                <a14:imgProps xmlns:a14="http://schemas.microsoft.com/office/drawing/2010/main" xmlns="">
                  <a14:imgLayer r:embed="rId9">
                    <a14:imgEffect>
                      <a14:saturation sat="0"/>
                    </a14:imgEffect>
                  </a14:imgLayer>
                </a14:imgProps>
              </a:ext>
              <a:ext uri="{28A0092B-C50C-407E-A947-70E740481C1C}">
                <a14:useLocalDpi xmlns:a14="http://schemas.microsoft.com/office/drawing/2010/main" xmlns="" val="0"/>
              </a:ext>
            </a:extLst>
          </a:blip>
          <a:stretch>
            <a:fillRect/>
          </a:stretch>
        </p:blipFill>
        <p:spPr>
          <a:xfrm>
            <a:off x="3042480" y="2974736"/>
            <a:ext cx="324993" cy="236113"/>
          </a:xfrm>
          <a:prstGeom prst="rect">
            <a:avLst/>
          </a:prstGeom>
        </p:spPr>
      </p:pic>
      <p:cxnSp>
        <p:nvCxnSpPr>
          <p:cNvPr id="105" name="Straight Arrow Connector 104"/>
          <p:cNvCxnSpPr/>
          <p:nvPr/>
        </p:nvCxnSpPr>
        <p:spPr>
          <a:xfrm>
            <a:off x="2839581" y="2039753"/>
            <a:ext cx="0" cy="35232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43" name="Picture 42" descr="Blue Separator.png"/>
          <p:cNvPicPr>
            <a:picLocks noChangeAspect="1"/>
          </p:cNvPicPr>
          <p:nvPr/>
        </p:nvPicPr>
        <p:blipFill>
          <a:blip r:embed="rId10" cstate="print">
            <a:extLst>
              <a:ext uri="{28A0092B-C50C-407E-A947-70E740481C1C}">
                <a14:useLocalDpi xmlns:a14="http://schemas.microsoft.com/office/drawing/2010/main" xmlns="" val="0"/>
              </a:ext>
            </a:extLst>
          </a:blip>
          <a:stretch>
            <a:fillRect/>
          </a:stretch>
        </p:blipFill>
        <p:spPr>
          <a:xfrm>
            <a:off x="2158689" y="1124707"/>
            <a:ext cx="2051999" cy="1196442"/>
          </a:xfrm>
          <a:prstGeom prst="rect">
            <a:avLst/>
          </a:prstGeom>
        </p:spPr>
      </p:pic>
      <p:pic>
        <p:nvPicPr>
          <p:cNvPr id="106" name="Picture 105"/>
          <p:cNvPicPr>
            <a:picLocks noChangeAspect="1"/>
          </p:cNvPicPr>
          <p:nvPr/>
        </p:nvPicPr>
        <p:blipFill>
          <a:blip r:embed="rId11" cstate="print"/>
          <a:stretch>
            <a:fillRect/>
          </a:stretch>
        </p:blipFill>
        <p:spPr>
          <a:xfrm>
            <a:off x="3037402" y="2635092"/>
            <a:ext cx="135574" cy="135574"/>
          </a:xfrm>
          <a:prstGeom prst="rect">
            <a:avLst/>
          </a:prstGeom>
        </p:spPr>
      </p:pic>
      <p:pic>
        <p:nvPicPr>
          <p:cNvPr id="33" name="Picture 32" descr="EndUser.png"/>
          <p:cNvPicPr>
            <a:picLocks noChangeAspect="1"/>
          </p:cNvPicPr>
          <p:nvPr/>
        </p:nvPicPr>
        <p:blipFill>
          <a:blip r:embed="rId12" cstate="print">
            <a:extLst>
              <a:ext uri="{28A0092B-C50C-407E-A947-70E740481C1C}">
                <a14:useLocalDpi xmlns:a14="http://schemas.microsoft.com/office/drawing/2010/main" xmlns="" val="0"/>
              </a:ext>
            </a:extLst>
          </a:blip>
          <a:stretch>
            <a:fillRect/>
          </a:stretch>
        </p:blipFill>
        <p:spPr>
          <a:xfrm>
            <a:off x="2522290" y="1318299"/>
            <a:ext cx="505001" cy="702812"/>
          </a:xfrm>
          <a:prstGeom prst="rect">
            <a:avLst/>
          </a:prstGeom>
        </p:spPr>
      </p:pic>
      <p:grpSp>
        <p:nvGrpSpPr>
          <p:cNvPr id="3" name="Group 29"/>
          <p:cNvGrpSpPr/>
          <p:nvPr/>
        </p:nvGrpSpPr>
        <p:grpSpPr>
          <a:xfrm>
            <a:off x="3074458" y="1068546"/>
            <a:ext cx="5240260" cy="891318"/>
            <a:chOff x="3032915" y="1155049"/>
            <a:chExt cx="5240260" cy="891318"/>
          </a:xfrm>
        </p:grpSpPr>
        <p:grpSp>
          <p:nvGrpSpPr>
            <p:cNvPr id="4" name="Group 34"/>
            <p:cNvGrpSpPr/>
            <p:nvPr/>
          </p:nvGrpSpPr>
          <p:grpSpPr>
            <a:xfrm>
              <a:off x="5163549" y="1155049"/>
              <a:ext cx="3109626" cy="891318"/>
              <a:chOff x="2043469" y="1358882"/>
              <a:chExt cx="3109626" cy="891318"/>
            </a:xfrm>
          </p:grpSpPr>
          <p:sp>
            <p:nvSpPr>
              <p:cNvPr id="37" name="Rounded Rectangle 36"/>
              <p:cNvSpPr/>
              <p:nvPr/>
            </p:nvSpPr>
            <p:spPr>
              <a:xfrm>
                <a:off x="2053921" y="1358882"/>
                <a:ext cx="3099174" cy="89131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p:cNvSpPr txBox="1"/>
              <p:nvPr/>
            </p:nvSpPr>
            <p:spPr>
              <a:xfrm>
                <a:off x="2043469" y="1364108"/>
                <a:ext cx="3088721" cy="584775"/>
              </a:xfrm>
              <a:prstGeom prst="rect">
                <a:avLst/>
              </a:prstGeom>
              <a:noFill/>
            </p:spPr>
            <p:txBody>
              <a:bodyPr wrap="square" rtlCol="0">
                <a:spAutoFit/>
              </a:bodyPr>
              <a:lstStyle/>
              <a:p>
                <a:r>
                  <a:rPr lang="ru-RU" sz="1600" dirty="0" smtClean="0">
                    <a:solidFill>
                      <a:schemeClr val="tx2"/>
                    </a:solidFill>
                  </a:rPr>
                  <a:t>Пользователь выбирает товар и оплачивает его через </a:t>
                </a:r>
                <a:r>
                  <a:rPr lang="en-US" sz="1600" dirty="0" smtClean="0">
                    <a:solidFill>
                      <a:schemeClr val="tx2"/>
                    </a:solidFill>
                  </a:rPr>
                  <a:t>web</a:t>
                </a:r>
              </a:p>
            </p:txBody>
          </p:sp>
        </p:grpSp>
        <p:cxnSp>
          <p:nvCxnSpPr>
            <p:cNvPr id="36" name="Straight Connector 35"/>
            <p:cNvCxnSpPr>
              <a:stCxn id="38" idx="1"/>
            </p:cNvCxnSpPr>
            <p:nvPr/>
          </p:nvCxnSpPr>
          <p:spPr>
            <a:xfrm flipH="1">
              <a:off x="3032915" y="1452663"/>
              <a:ext cx="2130634" cy="246503"/>
            </a:xfrm>
            <a:prstGeom prst="line">
              <a:avLst/>
            </a:prstGeom>
            <a:ln w="38100" cmpd="sng">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grpSp>
      <p:grpSp>
        <p:nvGrpSpPr>
          <p:cNvPr id="5" name="Group 8192"/>
          <p:cNvGrpSpPr/>
          <p:nvPr/>
        </p:nvGrpSpPr>
        <p:grpSpPr>
          <a:xfrm>
            <a:off x="3243485" y="2086931"/>
            <a:ext cx="5106796" cy="1567826"/>
            <a:chOff x="3243485" y="2086931"/>
            <a:chExt cx="5106796" cy="1567826"/>
          </a:xfrm>
        </p:grpSpPr>
        <p:sp>
          <p:nvSpPr>
            <p:cNvPr id="110" name="Rounded Rectangle 109"/>
            <p:cNvSpPr/>
            <p:nvPr/>
          </p:nvSpPr>
          <p:spPr>
            <a:xfrm>
              <a:off x="5198919" y="2088951"/>
              <a:ext cx="3099174" cy="1565806"/>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TextBox 110"/>
            <p:cNvSpPr txBox="1"/>
            <p:nvPr/>
          </p:nvSpPr>
          <p:spPr>
            <a:xfrm>
              <a:off x="5261560" y="2086931"/>
              <a:ext cx="3088721" cy="1077218"/>
            </a:xfrm>
            <a:prstGeom prst="rect">
              <a:avLst/>
            </a:prstGeom>
            <a:noFill/>
          </p:spPr>
          <p:txBody>
            <a:bodyPr wrap="square" rtlCol="0">
              <a:spAutoFit/>
            </a:bodyPr>
            <a:lstStyle/>
            <a:p>
              <a:r>
                <a:rPr lang="ru-RU" sz="1600" dirty="0" smtClean="0">
                  <a:solidFill>
                    <a:schemeClr val="tx2"/>
                  </a:solidFill>
                </a:rPr>
                <a:t>Транзакция  пользователя отправляется через сервер приложений в БД, где создаётся транзакция БД</a:t>
              </a:r>
              <a:endParaRPr lang="en-US" sz="1600" dirty="0">
                <a:solidFill>
                  <a:schemeClr val="tx2"/>
                </a:solidFill>
              </a:endParaRPr>
            </a:p>
          </p:txBody>
        </p:sp>
        <p:cxnSp>
          <p:nvCxnSpPr>
            <p:cNvPr id="109" name="Straight Connector 108"/>
            <p:cNvCxnSpPr>
              <a:stCxn id="110" idx="1"/>
            </p:cNvCxnSpPr>
            <p:nvPr/>
          </p:nvCxnSpPr>
          <p:spPr>
            <a:xfrm flipH="1" flipV="1">
              <a:off x="3243485" y="2713657"/>
              <a:ext cx="1955434" cy="158197"/>
            </a:xfrm>
            <a:prstGeom prst="line">
              <a:avLst/>
            </a:prstGeom>
            <a:ln w="38100" cmpd="sng">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grpSp>
      <p:cxnSp>
        <p:nvCxnSpPr>
          <p:cNvPr id="119" name="Straight Arrow Connector 118"/>
          <p:cNvCxnSpPr/>
          <p:nvPr/>
        </p:nvCxnSpPr>
        <p:spPr>
          <a:xfrm>
            <a:off x="2936900" y="2827483"/>
            <a:ext cx="286774" cy="26668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1" name="Straight Arrow Connector 120"/>
          <p:cNvCxnSpPr/>
          <p:nvPr/>
        </p:nvCxnSpPr>
        <p:spPr>
          <a:xfrm flipH="1">
            <a:off x="2836908" y="3197916"/>
            <a:ext cx="287801" cy="3106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1" name="TextBox 40"/>
          <p:cNvSpPr txBox="1"/>
          <p:nvPr/>
        </p:nvSpPr>
        <p:spPr>
          <a:xfrm>
            <a:off x="927100" y="2364798"/>
            <a:ext cx="1059906" cy="461665"/>
          </a:xfrm>
          <a:prstGeom prst="rect">
            <a:avLst/>
          </a:prstGeom>
          <a:noFill/>
        </p:spPr>
        <p:txBody>
          <a:bodyPr wrap="none" rtlCol="0">
            <a:spAutoFit/>
          </a:bodyPr>
          <a:lstStyle/>
          <a:p>
            <a:r>
              <a:rPr lang="ru-RU" sz="1200" dirty="0" smtClean="0">
                <a:solidFill>
                  <a:schemeClr val="tx2"/>
                </a:solidFill>
              </a:rPr>
              <a:t>Серверы </a:t>
            </a:r>
          </a:p>
          <a:p>
            <a:r>
              <a:rPr lang="ru-RU" sz="1200" dirty="0" smtClean="0">
                <a:solidFill>
                  <a:schemeClr val="tx2"/>
                </a:solidFill>
              </a:rPr>
              <a:t>приложений</a:t>
            </a:r>
            <a:endParaRPr lang="en-US" sz="1200" dirty="0" smtClean="0">
              <a:solidFill>
                <a:schemeClr val="tx2"/>
              </a:solidFill>
            </a:endParaRPr>
          </a:p>
        </p:txBody>
      </p:sp>
      <p:sp>
        <p:nvSpPr>
          <p:cNvPr id="49" name="TextBox 48"/>
          <p:cNvSpPr txBox="1"/>
          <p:nvPr/>
        </p:nvSpPr>
        <p:spPr>
          <a:xfrm>
            <a:off x="917527" y="3371269"/>
            <a:ext cx="1074205" cy="276999"/>
          </a:xfrm>
          <a:prstGeom prst="rect">
            <a:avLst/>
          </a:prstGeom>
          <a:noFill/>
        </p:spPr>
        <p:txBody>
          <a:bodyPr wrap="none" rtlCol="0">
            <a:spAutoFit/>
          </a:bodyPr>
          <a:lstStyle/>
          <a:p>
            <a:r>
              <a:rPr lang="ru-RU" sz="1200" dirty="0" smtClean="0">
                <a:solidFill>
                  <a:schemeClr val="tx2"/>
                </a:solidFill>
              </a:rPr>
              <a:t>Серверы БД</a:t>
            </a:r>
            <a:endParaRPr lang="en-US" sz="1200" dirty="0" smtClean="0">
              <a:solidFill>
                <a:schemeClr val="tx2"/>
              </a:solidFill>
            </a:endParaRPr>
          </a:p>
        </p:txBody>
      </p:sp>
      <p:sp>
        <p:nvSpPr>
          <p:cNvPr id="50" name="TextBox 49"/>
          <p:cNvSpPr txBox="1"/>
          <p:nvPr/>
        </p:nvSpPr>
        <p:spPr>
          <a:xfrm>
            <a:off x="929184" y="1906089"/>
            <a:ext cx="1180644" cy="276999"/>
          </a:xfrm>
          <a:prstGeom prst="rect">
            <a:avLst/>
          </a:prstGeom>
          <a:noFill/>
        </p:spPr>
        <p:txBody>
          <a:bodyPr wrap="none" rtlCol="0">
            <a:spAutoFit/>
          </a:bodyPr>
          <a:lstStyle/>
          <a:p>
            <a:r>
              <a:rPr lang="ru-RU" sz="1200" dirty="0" smtClean="0">
                <a:solidFill>
                  <a:schemeClr val="tx2"/>
                </a:solidFill>
              </a:rPr>
              <a:t>Пользователь</a:t>
            </a:r>
            <a:endParaRPr lang="en-US" sz="1200" dirty="0" smtClean="0">
              <a:solidFill>
                <a:schemeClr val="tx2"/>
              </a:solidFill>
            </a:endParaRPr>
          </a:p>
        </p:txBody>
      </p:sp>
    </p:spTree>
    <p:extLst>
      <p:ext uri="{BB962C8B-B14F-4D97-AF65-F5344CB8AC3E}">
        <p14:creationId xmlns:p14="http://schemas.microsoft.com/office/powerpoint/2010/main" xmlns="" val="1532298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06"/>
                                        </p:tgtEl>
                                        <p:attrNameLst>
                                          <p:attrName>style.visibility</p:attrName>
                                        </p:attrNameLst>
                                      </p:cBhvr>
                                      <p:to>
                                        <p:strVal val="visible"/>
                                      </p:to>
                                    </p:set>
                                    <p:animEffect transition="in" filter="wipe(up)">
                                      <p:cBhvr>
                                        <p:cTn id="12" dur="500"/>
                                        <p:tgtEl>
                                          <p:spTgt spid="106"/>
                                        </p:tgtEl>
                                      </p:cBhvr>
                                    </p:animEffect>
                                  </p:childTnLst>
                                </p:cTn>
                              </p:par>
                              <p:par>
                                <p:cTn id="13" presetID="10"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par>
                                <p:cTn id="16" presetID="10" presetClass="exit" presetSubtype="0" fill="hold" nodeType="withEffect">
                                  <p:stCondLst>
                                    <p:cond delay="0"/>
                                  </p:stCondLst>
                                  <p:childTnLst>
                                    <p:animEffect transition="out" filter="fade">
                                      <p:cBhvr>
                                        <p:cTn id="17" dur="500"/>
                                        <p:tgtEl>
                                          <p:spTgt spid="3"/>
                                        </p:tgtEl>
                                      </p:cBhvr>
                                    </p:animEffect>
                                    <p:set>
                                      <p:cBhvr>
                                        <p:cTn id="18" dur="1" fill="hold">
                                          <p:stCondLst>
                                            <p:cond delay="499"/>
                                          </p:stCondLst>
                                        </p:cTn>
                                        <p:tgtEl>
                                          <p:spTgt spid="3"/>
                                        </p:tgtEl>
                                        <p:attrNameLst>
                                          <p:attrName>style.visibility</p:attrName>
                                        </p:attrNameLst>
                                      </p:cBhvr>
                                      <p:to>
                                        <p:strVal val="hidden"/>
                                      </p:to>
                                    </p:set>
                                  </p:childTnLst>
                                </p:cTn>
                              </p:par>
                              <p:par>
                                <p:cTn id="19" presetID="22" presetClass="entr" presetSubtype="1" fill="hold" nodeType="withEffect">
                                  <p:stCondLst>
                                    <p:cond delay="0"/>
                                  </p:stCondLst>
                                  <p:childTnLst>
                                    <p:set>
                                      <p:cBhvr>
                                        <p:cTn id="20" dur="1" fill="hold">
                                          <p:stCondLst>
                                            <p:cond delay="0"/>
                                          </p:stCondLst>
                                        </p:cTn>
                                        <p:tgtEl>
                                          <p:spTgt spid="105"/>
                                        </p:tgtEl>
                                        <p:attrNameLst>
                                          <p:attrName>style.visibility</p:attrName>
                                        </p:attrNameLst>
                                      </p:cBhvr>
                                      <p:to>
                                        <p:strVal val="visible"/>
                                      </p:to>
                                    </p:set>
                                    <p:animEffect transition="in" filter="wipe(up)">
                                      <p:cBhvr>
                                        <p:cTn id="21" dur="1000"/>
                                        <p:tgtEl>
                                          <p:spTgt spid="105"/>
                                        </p:tgtEl>
                                      </p:cBhvr>
                                    </p:animEffect>
                                  </p:childTnLst>
                                </p:cTn>
                              </p:par>
                            </p:childTnLst>
                          </p:cTn>
                        </p:par>
                        <p:par>
                          <p:cTn id="22" fill="hold">
                            <p:stCondLst>
                              <p:cond delay="1000"/>
                            </p:stCondLst>
                            <p:childTnLst>
                              <p:par>
                                <p:cTn id="23" presetID="22" presetClass="entr" presetSubtype="1" fill="hold" nodeType="afterEffect">
                                  <p:stCondLst>
                                    <p:cond delay="0"/>
                                  </p:stCondLst>
                                  <p:childTnLst>
                                    <p:set>
                                      <p:cBhvr>
                                        <p:cTn id="24" dur="1" fill="hold">
                                          <p:stCondLst>
                                            <p:cond delay="0"/>
                                          </p:stCondLst>
                                        </p:cTn>
                                        <p:tgtEl>
                                          <p:spTgt spid="119"/>
                                        </p:tgtEl>
                                        <p:attrNameLst>
                                          <p:attrName>style.visibility</p:attrName>
                                        </p:attrNameLst>
                                      </p:cBhvr>
                                      <p:to>
                                        <p:strVal val="visible"/>
                                      </p:to>
                                    </p:set>
                                    <p:animEffect transition="in" filter="wipe(up)">
                                      <p:cBhvr>
                                        <p:cTn id="25" dur="1000"/>
                                        <p:tgtEl>
                                          <p:spTgt spid="119"/>
                                        </p:tgtEl>
                                      </p:cBhvr>
                                    </p:animEffect>
                                  </p:childTnLst>
                                </p:cTn>
                              </p:par>
                            </p:childTnLst>
                          </p:cTn>
                        </p:par>
                        <p:par>
                          <p:cTn id="26" fill="hold">
                            <p:stCondLst>
                              <p:cond delay="2000"/>
                            </p:stCondLst>
                            <p:childTnLst>
                              <p:par>
                                <p:cTn id="27" presetID="22" presetClass="entr" presetSubtype="1" fill="hold" nodeType="afterEffect">
                                  <p:stCondLst>
                                    <p:cond delay="0"/>
                                  </p:stCondLst>
                                  <p:childTnLst>
                                    <p:set>
                                      <p:cBhvr>
                                        <p:cTn id="28" dur="1" fill="hold">
                                          <p:stCondLst>
                                            <p:cond delay="0"/>
                                          </p:stCondLst>
                                        </p:cTn>
                                        <p:tgtEl>
                                          <p:spTgt spid="121"/>
                                        </p:tgtEl>
                                        <p:attrNameLst>
                                          <p:attrName>style.visibility</p:attrName>
                                        </p:attrNameLst>
                                      </p:cBhvr>
                                      <p:to>
                                        <p:strVal val="visible"/>
                                      </p:to>
                                    </p:set>
                                    <p:animEffect transition="in" filter="wipe(up)">
                                      <p:cBhvr>
                                        <p:cTn id="29" dur="10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dirty="0"/>
              <a:t>Application Continuity</a:t>
            </a:r>
            <a:endParaRPr lang="en-US" sz="2000" dirty="0">
              <a:solidFill>
                <a:schemeClr val="tx2"/>
              </a:solidFill>
            </a:endParaRPr>
          </a:p>
        </p:txBody>
      </p:sp>
      <p:sp>
        <p:nvSpPr>
          <p:cNvPr id="79" name="TextBox 78"/>
          <p:cNvSpPr txBox="1"/>
          <p:nvPr/>
        </p:nvSpPr>
        <p:spPr>
          <a:xfrm>
            <a:off x="693868" y="605457"/>
            <a:ext cx="4273406" cy="400105"/>
          </a:xfrm>
          <a:prstGeom prst="rect">
            <a:avLst/>
          </a:prstGeom>
          <a:noFill/>
        </p:spPr>
        <p:txBody>
          <a:bodyPr wrap="none" lIns="91436" tIns="45718" rIns="91436" bIns="45718" rtlCol="0">
            <a:spAutoFit/>
          </a:bodyPr>
          <a:lstStyle/>
          <a:p>
            <a:r>
              <a:rPr lang="ru-RU" sz="2000" dirty="0" smtClean="0">
                <a:solidFill>
                  <a:srgbClr val="FF0000"/>
                </a:solidFill>
              </a:rPr>
              <a:t>Надёжное повторение транзакции</a:t>
            </a:r>
            <a:endParaRPr lang="en-US" sz="2000" dirty="0">
              <a:solidFill>
                <a:schemeClr val="tx2"/>
              </a:solidFill>
            </a:endParaRPr>
          </a:p>
        </p:txBody>
      </p:sp>
      <p:pic>
        <p:nvPicPr>
          <p:cNvPr id="20" name="Picture 19"/>
          <p:cNvPicPr>
            <a:picLocks noChangeAspect="1"/>
          </p:cNvPicPr>
          <p:nvPr/>
        </p:nvPicPr>
        <p:blipFill>
          <a:blip r:embed="rId3" cstate="print"/>
          <a:stretch>
            <a:fillRect/>
          </a:stretch>
        </p:blipFill>
        <p:spPr>
          <a:xfrm>
            <a:off x="4292600" y="2146301"/>
            <a:ext cx="546100" cy="850900"/>
          </a:xfrm>
          <a:prstGeom prst="rect">
            <a:avLst/>
          </a:prstGeom>
        </p:spPr>
      </p:pic>
      <p:grpSp>
        <p:nvGrpSpPr>
          <p:cNvPr id="2" name="Group 83"/>
          <p:cNvGrpSpPr/>
          <p:nvPr/>
        </p:nvGrpSpPr>
        <p:grpSpPr>
          <a:xfrm>
            <a:off x="2895601" y="2311400"/>
            <a:ext cx="832125" cy="752475"/>
            <a:chOff x="2895600" y="2311400"/>
            <a:chExt cx="832125" cy="752475"/>
          </a:xfrm>
        </p:grpSpPr>
        <p:cxnSp>
          <p:nvCxnSpPr>
            <p:cNvPr id="8" name="Straight Connector 7"/>
            <p:cNvCxnSpPr/>
            <p:nvPr/>
          </p:nvCxnSpPr>
          <p:spPr>
            <a:xfrm flipH="1">
              <a:off x="3429000" y="2329908"/>
              <a:ext cx="298725" cy="622842"/>
            </a:xfrm>
            <a:prstGeom prst="line">
              <a:avLst/>
            </a:prstGeom>
          </p:spPr>
          <p:style>
            <a:lnRef idx="1">
              <a:schemeClr val="accent2"/>
            </a:lnRef>
            <a:fillRef idx="0">
              <a:schemeClr val="accent2"/>
            </a:fillRef>
            <a:effectRef idx="0">
              <a:schemeClr val="accent2"/>
            </a:effectRef>
            <a:fontRef idx="minor">
              <a:schemeClr val="tx1"/>
            </a:fontRef>
          </p:style>
        </p:cxnSp>
        <p:cxnSp>
          <p:nvCxnSpPr>
            <p:cNvPr id="47" name="Straight Connector 46"/>
            <p:cNvCxnSpPr/>
            <p:nvPr/>
          </p:nvCxnSpPr>
          <p:spPr>
            <a:xfrm flipH="1">
              <a:off x="3416300" y="2480667"/>
              <a:ext cx="51033" cy="475258"/>
            </a:xfrm>
            <a:prstGeom prst="line">
              <a:avLst/>
            </a:prstGeom>
          </p:spPr>
          <p:style>
            <a:lnRef idx="1">
              <a:schemeClr val="accent2"/>
            </a:lnRef>
            <a:fillRef idx="0">
              <a:schemeClr val="accent2"/>
            </a:fillRef>
            <a:effectRef idx="0">
              <a:schemeClr val="accent2"/>
            </a:effectRef>
            <a:fontRef idx="minor">
              <a:schemeClr val="tx1"/>
            </a:fontRef>
          </p:style>
        </p:cxnSp>
        <p:cxnSp>
          <p:nvCxnSpPr>
            <p:cNvPr id="48" name="Straight Connector 47"/>
            <p:cNvCxnSpPr/>
            <p:nvPr/>
          </p:nvCxnSpPr>
          <p:spPr>
            <a:xfrm>
              <a:off x="3184097" y="2658836"/>
              <a:ext cx="222678" cy="297089"/>
            </a:xfrm>
            <a:prstGeom prst="line">
              <a:avLst/>
            </a:prstGeom>
          </p:spPr>
          <p:style>
            <a:lnRef idx="1">
              <a:schemeClr val="accent2"/>
            </a:lnRef>
            <a:fillRef idx="0">
              <a:schemeClr val="accent2"/>
            </a:fillRef>
            <a:effectRef idx="0">
              <a:schemeClr val="accent2"/>
            </a:effectRef>
            <a:fontRef idx="minor">
              <a:schemeClr val="tx1"/>
            </a:fontRef>
          </p:style>
        </p:cxnSp>
        <p:cxnSp>
          <p:nvCxnSpPr>
            <p:cNvPr id="63" name="Straight Connector 62"/>
            <p:cNvCxnSpPr/>
            <p:nvPr/>
          </p:nvCxnSpPr>
          <p:spPr>
            <a:xfrm>
              <a:off x="2901522" y="2811236"/>
              <a:ext cx="521128" cy="144689"/>
            </a:xfrm>
            <a:prstGeom prst="line">
              <a:avLst/>
            </a:prstGeom>
          </p:spPr>
          <p:style>
            <a:lnRef idx="1">
              <a:schemeClr val="accent2"/>
            </a:lnRef>
            <a:fillRef idx="0">
              <a:schemeClr val="accent2"/>
            </a:fillRef>
            <a:effectRef idx="0">
              <a:schemeClr val="accent2"/>
            </a:effectRef>
            <a:fontRef idx="minor">
              <a:schemeClr val="tx1"/>
            </a:fontRef>
          </p:style>
        </p:cxnSp>
        <p:cxnSp>
          <p:nvCxnSpPr>
            <p:cNvPr id="65" name="Straight Connector 64"/>
            <p:cNvCxnSpPr/>
            <p:nvPr/>
          </p:nvCxnSpPr>
          <p:spPr>
            <a:xfrm flipH="1">
              <a:off x="3209926" y="2489200"/>
              <a:ext cx="250824" cy="571500"/>
            </a:xfrm>
            <a:prstGeom prst="line">
              <a:avLst/>
            </a:prstGeom>
          </p:spPr>
          <p:style>
            <a:lnRef idx="1">
              <a:schemeClr val="accent2"/>
            </a:lnRef>
            <a:fillRef idx="0">
              <a:schemeClr val="accent2"/>
            </a:fillRef>
            <a:effectRef idx="0">
              <a:schemeClr val="accent2"/>
            </a:effectRef>
            <a:fontRef idx="minor">
              <a:schemeClr val="tx1"/>
            </a:fontRef>
          </p:style>
        </p:cxnSp>
        <p:cxnSp>
          <p:nvCxnSpPr>
            <p:cNvPr id="68" name="Straight Connector 67"/>
            <p:cNvCxnSpPr/>
            <p:nvPr/>
          </p:nvCxnSpPr>
          <p:spPr>
            <a:xfrm>
              <a:off x="3181350" y="2657475"/>
              <a:ext cx="15876" cy="406400"/>
            </a:xfrm>
            <a:prstGeom prst="line">
              <a:avLst/>
            </a:prstGeom>
          </p:spPr>
          <p:style>
            <a:lnRef idx="1">
              <a:schemeClr val="accent2"/>
            </a:lnRef>
            <a:fillRef idx="0">
              <a:schemeClr val="accent2"/>
            </a:fillRef>
            <a:effectRef idx="0">
              <a:schemeClr val="accent2"/>
            </a:effectRef>
            <a:fontRef idx="minor">
              <a:schemeClr val="tx1"/>
            </a:fontRef>
          </p:style>
        </p:cxnSp>
        <p:cxnSp>
          <p:nvCxnSpPr>
            <p:cNvPr id="69" name="Straight Connector 68"/>
            <p:cNvCxnSpPr/>
            <p:nvPr/>
          </p:nvCxnSpPr>
          <p:spPr>
            <a:xfrm>
              <a:off x="2895600" y="2806700"/>
              <a:ext cx="292100" cy="257175"/>
            </a:xfrm>
            <a:prstGeom prst="line">
              <a:avLst/>
            </a:prstGeom>
          </p:spPr>
          <p:style>
            <a:lnRef idx="1">
              <a:schemeClr val="accent2"/>
            </a:lnRef>
            <a:fillRef idx="0">
              <a:schemeClr val="accent2"/>
            </a:fillRef>
            <a:effectRef idx="0">
              <a:schemeClr val="accent2"/>
            </a:effectRef>
            <a:fontRef idx="minor">
              <a:schemeClr val="tx1"/>
            </a:fontRef>
          </p:style>
        </p:cxnSp>
        <p:cxnSp>
          <p:nvCxnSpPr>
            <p:cNvPr id="70" name="Straight Connector 69"/>
            <p:cNvCxnSpPr/>
            <p:nvPr/>
          </p:nvCxnSpPr>
          <p:spPr>
            <a:xfrm flipH="1">
              <a:off x="3203575" y="2311400"/>
              <a:ext cx="520700" cy="752475"/>
            </a:xfrm>
            <a:prstGeom prst="line">
              <a:avLst/>
            </a:prstGeom>
          </p:spPr>
          <p:style>
            <a:lnRef idx="1">
              <a:schemeClr val="accent2"/>
            </a:lnRef>
            <a:fillRef idx="0">
              <a:schemeClr val="accent2"/>
            </a:fillRef>
            <a:effectRef idx="0">
              <a:schemeClr val="accent2"/>
            </a:effectRef>
            <a:fontRef idx="minor">
              <a:schemeClr val="tx1"/>
            </a:fontRef>
          </p:style>
        </p:cxnSp>
      </p:grpSp>
      <p:pic>
        <p:nvPicPr>
          <p:cNvPr id="16" name="Picture 15"/>
          <p:cNvPicPr>
            <a:picLocks noChangeAspect="1"/>
          </p:cNvPicPr>
          <p:nvPr/>
        </p:nvPicPr>
        <p:blipFill>
          <a:blip r:embed="rId4" cstate="print">
            <a:duotone>
              <a:schemeClr val="accent2">
                <a:shade val="45000"/>
                <a:satMod val="135000"/>
              </a:schemeClr>
              <a:prstClr val="white"/>
            </a:duotone>
          </a:blip>
          <a:stretch>
            <a:fillRect/>
          </a:stretch>
        </p:blipFill>
        <p:spPr>
          <a:xfrm>
            <a:off x="2645314" y="1783286"/>
            <a:ext cx="1295226" cy="1211941"/>
          </a:xfrm>
          <a:prstGeom prst="rect">
            <a:avLst/>
          </a:prstGeom>
        </p:spPr>
      </p:pic>
      <p:pic>
        <p:nvPicPr>
          <p:cNvPr id="40" name="Picture 39" descr="NewServer.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flipH="1">
            <a:off x="2646153" y="2317005"/>
            <a:ext cx="368300" cy="678509"/>
          </a:xfrm>
          <a:prstGeom prst="rect">
            <a:avLst/>
          </a:prstGeom>
        </p:spPr>
      </p:pic>
      <p:cxnSp>
        <p:nvCxnSpPr>
          <p:cNvPr id="86" name="Straight Connector 85"/>
          <p:cNvCxnSpPr/>
          <p:nvPr/>
        </p:nvCxnSpPr>
        <p:spPr>
          <a:xfrm flipH="1">
            <a:off x="2720976" y="3044586"/>
            <a:ext cx="474477" cy="432040"/>
          </a:xfrm>
          <a:prstGeom prst="line">
            <a:avLst/>
          </a:prstGeom>
        </p:spPr>
        <p:style>
          <a:lnRef idx="1">
            <a:schemeClr val="accent2"/>
          </a:lnRef>
          <a:fillRef idx="0">
            <a:schemeClr val="accent2"/>
          </a:fillRef>
          <a:effectRef idx="0">
            <a:schemeClr val="accent2"/>
          </a:effectRef>
          <a:fontRef idx="minor">
            <a:schemeClr val="tx1"/>
          </a:fontRef>
        </p:style>
      </p:cxnSp>
      <p:cxnSp>
        <p:nvCxnSpPr>
          <p:cNvPr id="92" name="Straight Connector 91"/>
          <p:cNvCxnSpPr/>
          <p:nvPr/>
        </p:nvCxnSpPr>
        <p:spPr>
          <a:xfrm flipH="1">
            <a:off x="3435351" y="2882901"/>
            <a:ext cx="333375" cy="22225"/>
          </a:xfrm>
          <a:prstGeom prst="line">
            <a:avLst/>
          </a:prstGeom>
        </p:spPr>
        <p:style>
          <a:lnRef idx="1">
            <a:schemeClr val="accent2"/>
          </a:lnRef>
          <a:fillRef idx="0">
            <a:schemeClr val="accent2"/>
          </a:fillRef>
          <a:effectRef idx="0">
            <a:schemeClr val="accent2"/>
          </a:effectRef>
          <a:fontRef idx="minor">
            <a:schemeClr val="tx1"/>
          </a:fontRef>
        </p:style>
      </p:cxnSp>
      <p:cxnSp>
        <p:nvCxnSpPr>
          <p:cNvPr id="96" name="Straight Connector 95"/>
          <p:cNvCxnSpPr/>
          <p:nvPr/>
        </p:nvCxnSpPr>
        <p:spPr>
          <a:xfrm flipH="1">
            <a:off x="3070226" y="3054350"/>
            <a:ext cx="120652" cy="238125"/>
          </a:xfrm>
          <a:prstGeom prst="line">
            <a:avLst/>
          </a:prstGeom>
        </p:spPr>
        <p:style>
          <a:lnRef idx="1">
            <a:schemeClr val="accent2"/>
          </a:lnRef>
          <a:fillRef idx="0">
            <a:schemeClr val="accent2"/>
          </a:fillRef>
          <a:effectRef idx="0">
            <a:schemeClr val="accent2"/>
          </a:effectRef>
          <a:fontRef idx="minor">
            <a:schemeClr val="tx1"/>
          </a:fontRef>
        </p:style>
      </p:cxnSp>
      <p:pic>
        <p:nvPicPr>
          <p:cNvPr id="38" name="Picture 37" descr="Cluster 12c.png"/>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2654299" y="2770701"/>
            <a:ext cx="1346200" cy="1850147"/>
          </a:xfrm>
          <a:prstGeom prst="rect">
            <a:avLst/>
          </a:prstGeom>
        </p:spPr>
      </p:pic>
      <p:pic>
        <p:nvPicPr>
          <p:cNvPr id="6" name="Picture 5" descr="FiberSwitch.png"/>
          <p:cNvPicPr>
            <a:picLocks noChangeAspect="1"/>
          </p:cNvPicPr>
          <p:nvPr/>
        </p:nvPicPr>
        <p:blipFill>
          <a:blip r:embed="rId7" cstate="print">
            <a:duotone>
              <a:schemeClr val="accent2">
                <a:shade val="45000"/>
                <a:satMod val="135000"/>
              </a:schemeClr>
              <a:prstClr val="white"/>
            </a:duotone>
            <a:extLst>
              <a:ext uri="{28A0092B-C50C-407E-A947-70E740481C1C}">
                <a14:useLocalDpi xmlns:a14="http://schemas.microsoft.com/office/drawing/2010/main" xmlns="" val="0"/>
              </a:ext>
            </a:extLst>
          </a:blip>
          <a:stretch>
            <a:fillRect/>
          </a:stretch>
        </p:blipFill>
        <p:spPr>
          <a:xfrm>
            <a:off x="3275463" y="2837683"/>
            <a:ext cx="324993" cy="236113"/>
          </a:xfrm>
          <a:prstGeom prst="rect">
            <a:avLst/>
          </a:prstGeom>
        </p:spPr>
      </p:pic>
      <p:pic>
        <p:nvPicPr>
          <p:cNvPr id="45" name="Picture 44" descr="FiberSwitch.png"/>
          <p:cNvPicPr>
            <a:picLocks noChangeAspect="1"/>
          </p:cNvPicPr>
          <p:nvPr/>
        </p:nvPicPr>
        <p:blipFill>
          <a:blip r:embed="rId8" cstate="print">
            <a:extLst>
              <a:ext uri="{BEBA8EAE-BF5A-486C-A8C5-ECC9F3942E4B}">
                <a14:imgProps xmlns:a14="http://schemas.microsoft.com/office/drawing/2010/main" xmlns="">
                  <a14:imgLayer r:embed="rId9">
                    <a14:imgEffect>
                      <a14:saturation sat="0"/>
                    </a14:imgEffect>
                  </a14:imgLayer>
                </a14:imgProps>
              </a:ext>
              <a:ext uri="{28A0092B-C50C-407E-A947-70E740481C1C}">
                <a14:useLocalDpi xmlns:a14="http://schemas.microsoft.com/office/drawing/2010/main" xmlns="" val="0"/>
              </a:ext>
            </a:extLst>
          </a:blip>
          <a:stretch>
            <a:fillRect/>
          </a:stretch>
        </p:blipFill>
        <p:spPr>
          <a:xfrm>
            <a:off x="3042480" y="2974736"/>
            <a:ext cx="324993" cy="236113"/>
          </a:xfrm>
          <a:prstGeom prst="rect">
            <a:avLst/>
          </a:prstGeom>
        </p:spPr>
      </p:pic>
      <p:cxnSp>
        <p:nvCxnSpPr>
          <p:cNvPr id="105" name="Straight Arrow Connector 104"/>
          <p:cNvCxnSpPr/>
          <p:nvPr/>
        </p:nvCxnSpPr>
        <p:spPr>
          <a:xfrm>
            <a:off x="2839581" y="2039753"/>
            <a:ext cx="0" cy="35232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43" name="Picture 42" descr="Blue Separator.png"/>
          <p:cNvPicPr>
            <a:picLocks noChangeAspect="1"/>
          </p:cNvPicPr>
          <p:nvPr/>
        </p:nvPicPr>
        <p:blipFill>
          <a:blip r:embed="rId10" cstate="print">
            <a:extLst>
              <a:ext uri="{28A0092B-C50C-407E-A947-70E740481C1C}">
                <a14:useLocalDpi xmlns:a14="http://schemas.microsoft.com/office/drawing/2010/main" xmlns="" val="0"/>
              </a:ext>
            </a:extLst>
          </a:blip>
          <a:stretch>
            <a:fillRect/>
          </a:stretch>
        </p:blipFill>
        <p:spPr>
          <a:xfrm>
            <a:off x="2158689" y="1124707"/>
            <a:ext cx="2051999" cy="1196442"/>
          </a:xfrm>
          <a:prstGeom prst="rect">
            <a:avLst/>
          </a:prstGeom>
        </p:spPr>
      </p:pic>
      <p:pic>
        <p:nvPicPr>
          <p:cNvPr id="106" name="Picture 105"/>
          <p:cNvPicPr>
            <a:picLocks noChangeAspect="1"/>
          </p:cNvPicPr>
          <p:nvPr/>
        </p:nvPicPr>
        <p:blipFill>
          <a:blip r:embed="rId11" cstate="print"/>
          <a:stretch>
            <a:fillRect/>
          </a:stretch>
        </p:blipFill>
        <p:spPr>
          <a:xfrm>
            <a:off x="3037402" y="2635092"/>
            <a:ext cx="135574" cy="135574"/>
          </a:xfrm>
          <a:prstGeom prst="rect">
            <a:avLst/>
          </a:prstGeom>
        </p:spPr>
      </p:pic>
      <p:pic>
        <p:nvPicPr>
          <p:cNvPr id="33" name="Picture 32" descr="EndUser.png"/>
          <p:cNvPicPr>
            <a:picLocks noChangeAspect="1"/>
          </p:cNvPicPr>
          <p:nvPr/>
        </p:nvPicPr>
        <p:blipFill>
          <a:blip r:embed="rId12" cstate="print">
            <a:extLst>
              <a:ext uri="{28A0092B-C50C-407E-A947-70E740481C1C}">
                <a14:useLocalDpi xmlns:a14="http://schemas.microsoft.com/office/drawing/2010/main" xmlns="" val="0"/>
              </a:ext>
            </a:extLst>
          </a:blip>
          <a:stretch>
            <a:fillRect/>
          </a:stretch>
        </p:blipFill>
        <p:spPr>
          <a:xfrm>
            <a:off x="2522290" y="1318299"/>
            <a:ext cx="505001" cy="702812"/>
          </a:xfrm>
          <a:prstGeom prst="rect">
            <a:avLst/>
          </a:prstGeom>
        </p:spPr>
      </p:pic>
      <p:cxnSp>
        <p:nvCxnSpPr>
          <p:cNvPr id="119" name="Straight Arrow Connector 118"/>
          <p:cNvCxnSpPr/>
          <p:nvPr/>
        </p:nvCxnSpPr>
        <p:spPr>
          <a:xfrm>
            <a:off x="2936900" y="2827483"/>
            <a:ext cx="286774" cy="26668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120" name="Picture 119"/>
          <p:cNvPicPr>
            <a:picLocks noChangeAspect="1"/>
          </p:cNvPicPr>
          <p:nvPr/>
        </p:nvPicPr>
        <p:blipFill>
          <a:blip r:embed="rId13" cstate="print"/>
          <a:stretch>
            <a:fillRect/>
          </a:stretch>
        </p:blipFill>
        <p:spPr>
          <a:xfrm>
            <a:off x="3059204" y="3720963"/>
            <a:ext cx="144000" cy="144000"/>
          </a:xfrm>
          <a:prstGeom prst="rect">
            <a:avLst/>
          </a:prstGeom>
        </p:spPr>
      </p:pic>
      <p:cxnSp>
        <p:nvCxnSpPr>
          <p:cNvPr id="121" name="Straight Arrow Connector 120"/>
          <p:cNvCxnSpPr/>
          <p:nvPr/>
        </p:nvCxnSpPr>
        <p:spPr>
          <a:xfrm flipH="1">
            <a:off x="2836908" y="3197916"/>
            <a:ext cx="287801" cy="3106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8214" name="Picture 8213"/>
          <p:cNvPicPr>
            <a:picLocks noChangeAspect="1"/>
          </p:cNvPicPr>
          <p:nvPr/>
        </p:nvPicPr>
        <p:blipFill>
          <a:blip r:embed="rId14" cstate="print"/>
          <a:stretch>
            <a:fillRect/>
          </a:stretch>
        </p:blipFill>
        <p:spPr>
          <a:xfrm>
            <a:off x="2616952" y="3575078"/>
            <a:ext cx="412623" cy="412623"/>
          </a:xfrm>
          <a:prstGeom prst="rect">
            <a:avLst/>
          </a:prstGeom>
        </p:spPr>
      </p:pic>
      <p:grpSp>
        <p:nvGrpSpPr>
          <p:cNvPr id="3" name="Group 50"/>
          <p:cNvGrpSpPr/>
          <p:nvPr/>
        </p:nvGrpSpPr>
        <p:grpSpPr>
          <a:xfrm>
            <a:off x="3293736" y="2635092"/>
            <a:ext cx="5740201" cy="1494797"/>
            <a:chOff x="3025421" y="2086931"/>
            <a:chExt cx="5324860" cy="1358769"/>
          </a:xfrm>
        </p:grpSpPr>
        <p:sp>
          <p:nvSpPr>
            <p:cNvPr id="52" name="Rounded Rectangle 51"/>
            <p:cNvSpPr/>
            <p:nvPr/>
          </p:nvSpPr>
          <p:spPr>
            <a:xfrm>
              <a:off x="5198919" y="2088951"/>
              <a:ext cx="3099174" cy="1257177"/>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p:cNvSpPr txBox="1"/>
            <p:nvPr/>
          </p:nvSpPr>
          <p:spPr>
            <a:xfrm>
              <a:off x="5261560" y="2086931"/>
              <a:ext cx="3088721" cy="1358769"/>
            </a:xfrm>
            <a:prstGeom prst="rect">
              <a:avLst/>
            </a:prstGeom>
            <a:noFill/>
          </p:spPr>
          <p:txBody>
            <a:bodyPr wrap="square" rtlCol="0">
              <a:spAutoFit/>
            </a:bodyPr>
            <a:lstStyle/>
            <a:p>
              <a:pPr defTabSz="457200">
                <a:lnSpc>
                  <a:spcPct val="120000"/>
                </a:lnSpc>
                <a:defRPr/>
              </a:pPr>
              <a:r>
                <a:rPr lang="ru-RU" sz="1600" dirty="0" smtClean="0">
                  <a:solidFill>
                    <a:schemeClr val="tx2"/>
                  </a:solidFill>
                </a:rPr>
                <a:t>Происходит сбой инфраструктуры БД непосредственно перед фиксацией транзакции</a:t>
              </a:r>
            </a:p>
          </p:txBody>
        </p:sp>
        <p:cxnSp>
          <p:nvCxnSpPr>
            <p:cNvPr id="54" name="Straight Connector 53"/>
            <p:cNvCxnSpPr>
              <a:stCxn id="52" idx="1"/>
            </p:cNvCxnSpPr>
            <p:nvPr/>
          </p:nvCxnSpPr>
          <p:spPr>
            <a:xfrm flipH="1">
              <a:off x="3025421" y="2717540"/>
              <a:ext cx="2173498" cy="359782"/>
            </a:xfrm>
            <a:prstGeom prst="line">
              <a:avLst/>
            </a:prstGeom>
            <a:ln w="38100" cmpd="sng">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grpSp>
      <p:sp>
        <p:nvSpPr>
          <p:cNvPr id="39" name="TextBox 38"/>
          <p:cNvSpPr txBox="1"/>
          <p:nvPr/>
        </p:nvSpPr>
        <p:spPr>
          <a:xfrm>
            <a:off x="927100" y="2364798"/>
            <a:ext cx="1059906" cy="461665"/>
          </a:xfrm>
          <a:prstGeom prst="rect">
            <a:avLst/>
          </a:prstGeom>
          <a:noFill/>
        </p:spPr>
        <p:txBody>
          <a:bodyPr wrap="none" rtlCol="0">
            <a:spAutoFit/>
          </a:bodyPr>
          <a:lstStyle/>
          <a:p>
            <a:r>
              <a:rPr lang="ru-RU" sz="1200" dirty="0" smtClean="0">
                <a:solidFill>
                  <a:schemeClr val="tx2"/>
                </a:solidFill>
              </a:rPr>
              <a:t>Серверы </a:t>
            </a:r>
          </a:p>
          <a:p>
            <a:r>
              <a:rPr lang="ru-RU" sz="1200" dirty="0" smtClean="0">
                <a:solidFill>
                  <a:schemeClr val="tx2"/>
                </a:solidFill>
              </a:rPr>
              <a:t>приложений</a:t>
            </a:r>
            <a:endParaRPr lang="en-US" sz="1200" dirty="0" smtClean="0">
              <a:solidFill>
                <a:schemeClr val="tx2"/>
              </a:solidFill>
            </a:endParaRPr>
          </a:p>
        </p:txBody>
      </p:sp>
      <p:sp>
        <p:nvSpPr>
          <p:cNvPr id="41" name="TextBox 40"/>
          <p:cNvSpPr txBox="1"/>
          <p:nvPr/>
        </p:nvSpPr>
        <p:spPr>
          <a:xfrm>
            <a:off x="917527" y="3371269"/>
            <a:ext cx="1074205" cy="276999"/>
          </a:xfrm>
          <a:prstGeom prst="rect">
            <a:avLst/>
          </a:prstGeom>
          <a:noFill/>
        </p:spPr>
        <p:txBody>
          <a:bodyPr wrap="none" rtlCol="0">
            <a:spAutoFit/>
          </a:bodyPr>
          <a:lstStyle/>
          <a:p>
            <a:r>
              <a:rPr lang="ru-RU" sz="1200" dirty="0" smtClean="0">
                <a:solidFill>
                  <a:schemeClr val="tx2"/>
                </a:solidFill>
              </a:rPr>
              <a:t>Серверы БД</a:t>
            </a:r>
            <a:endParaRPr lang="en-US" sz="1200" dirty="0" smtClean="0">
              <a:solidFill>
                <a:schemeClr val="tx2"/>
              </a:solidFill>
            </a:endParaRPr>
          </a:p>
        </p:txBody>
      </p:sp>
      <p:sp>
        <p:nvSpPr>
          <p:cNvPr id="42" name="TextBox 41"/>
          <p:cNvSpPr txBox="1"/>
          <p:nvPr/>
        </p:nvSpPr>
        <p:spPr>
          <a:xfrm>
            <a:off x="929184" y="1906089"/>
            <a:ext cx="1180644" cy="276999"/>
          </a:xfrm>
          <a:prstGeom prst="rect">
            <a:avLst/>
          </a:prstGeom>
          <a:noFill/>
        </p:spPr>
        <p:txBody>
          <a:bodyPr wrap="none" rtlCol="0">
            <a:spAutoFit/>
          </a:bodyPr>
          <a:lstStyle/>
          <a:p>
            <a:r>
              <a:rPr lang="ru-RU" sz="1200" dirty="0" smtClean="0">
                <a:solidFill>
                  <a:schemeClr val="tx2"/>
                </a:solidFill>
              </a:rPr>
              <a:t>Пользователь</a:t>
            </a:r>
            <a:endParaRPr lang="en-US" sz="1200" dirty="0" smtClean="0">
              <a:solidFill>
                <a:schemeClr val="tx2"/>
              </a:solidFill>
            </a:endParaRPr>
          </a:p>
        </p:txBody>
      </p:sp>
    </p:spTree>
    <p:extLst>
      <p:ext uri="{BB962C8B-B14F-4D97-AF65-F5344CB8AC3E}">
        <p14:creationId xmlns:p14="http://schemas.microsoft.com/office/powerpoint/2010/main" xmlns="" val="189897620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0"/>
                                        </p:tgtEl>
                                        <p:attrNameLst>
                                          <p:attrName>style.visibility</p:attrName>
                                        </p:attrNameLst>
                                      </p:cBhvr>
                                      <p:to>
                                        <p:strVal val="visible"/>
                                      </p:to>
                                    </p:set>
                                    <p:animEffect transition="in" filter="fade">
                                      <p:cBhvr>
                                        <p:cTn id="7" dur="500"/>
                                        <p:tgtEl>
                                          <p:spTgt spid="120"/>
                                        </p:tgtEl>
                                      </p:cBhvr>
                                    </p:animEffect>
                                  </p:childTnLst>
                                </p:cTn>
                              </p:par>
                              <p:par>
                                <p:cTn id="8" presetID="10" presetClass="entr" presetSubtype="0" fill="hold" nodeType="withEffect">
                                  <p:stCondLst>
                                    <p:cond delay="0"/>
                                  </p:stCondLst>
                                  <p:childTnLst>
                                    <p:set>
                                      <p:cBhvr>
                                        <p:cTn id="9" dur="1" fill="hold">
                                          <p:stCondLst>
                                            <p:cond delay="0"/>
                                          </p:stCondLst>
                                        </p:cTn>
                                        <p:tgtEl>
                                          <p:spTgt spid="8214"/>
                                        </p:tgtEl>
                                        <p:attrNameLst>
                                          <p:attrName>style.visibility</p:attrName>
                                        </p:attrNameLst>
                                      </p:cBhvr>
                                      <p:to>
                                        <p:strVal val="visible"/>
                                      </p:to>
                                    </p:set>
                                    <p:animEffect transition="in" filter="fade">
                                      <p:cBhvr>
                                        <p:cTn id="10" dur="500"/>
                                        <p:tgtEl>
                                          <p:spTgt spid="8214"/>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dirty="0"/>
              <a:t>Application Continuity</a:t>
            </a:r>
            <a:endParaRPr lang="en-US" sz="2000" dirty="0">
              <a:solidFill>
                <a:schemeClr val="tx2"/>
              </a:solidFill>
            </a:endParaRPr>
          </a:p>
        </p:txBody>
      </p:sp>
      <p:sp>
        <p:nvSpPr>
          <p:cNvPr id="79" name="TextBox 78"/>
          <p:cNvSpPr txBox="1"/>
          <p:nvPr/>
        </p:nvSpPr>
        <p:spPr>
          <a:xfrm>
            <a:off x="693868" y="605457"/>
            <a:ext cx="4273406" cy="400105"/>
          </a:xfrm>
          <a:prstGeom prst="rect">
            <a:avLst/>
          </a:prstGeom>
          <a:noFill/>
        </p:spPr>
        <p:txBody>
          <a:bodyPr wrap="none" lIns="91436" tIns="45718" rIns="91436" bIns="45718" rtlCol="0">
            <a:spAutoFit/>
          </a:bodyPr>
          <a:lstStyle/>
          <a:p>
            <a:r>
              <a:rPr lang="ru-RU" sz="2000" dirty="0" smtClean="0">
                <a:solidFill>
                  <a:srgbClr val="FF0000"/>
                </a:solidFill>
              </a:rPr>
              <a:t>Надёжное повторение транзакции</a:t>
            </a:r>
            <a:endParaRPr lang="en-US" sz="2000" dirty="0">
              <a:solidFill>
                <a:schemeClr val="tx2"/>
              </a:solidFill>
            </a:endParaRPr>
          </a:p>
        </p:txBody>
      </p:sp>
      <p:pic>
        <p:nvPicPr>
          <p:cNvPr id="20" name="Picture 19"/>
          <p:cNvPicPr>
            <a:picLocks noChangeAspect="1"/>
          </p:cNvPicPr>
          <p:nvPr/>
        </p:nvPicPr>
        <p:blipFill>
          <a:blip r:embed="rId3" cstate="print"/>
          <a:stretch>
            <a:fillRect/>
          </a:stretch>
        </p:blipFill>
        <p:spPr>
          <a:xfrm>
            <a:off x="4292600" y="2146301"/>
            <a:ext cx="546100" cy="850900"/>
          </a:xfrm>
          <a:prstGeom prst="rect">
            <a:avLst/>
          </a:prstGeom>
        </p:spPr>
      </p:pic>
      <p:grpSp>
        <p:nvGrpSpPr>
          <p:cNvPr id="2" name="Group 83"/>
          <p:cNvGrpSpPr/>
          <p:nvPr/>
        </p:nvGrpSpPr>
        <p:grpSpPr>
          <a:xfrm>
            <a:off x="2895601" y="2311400"/>
            <a:ext cx="832125" cy="752475"/>
            <a:chOff x="2895600" y="2311400"/>
            <a:chExt cx="832125" cy="752475"/>
          </a:xfrm>
        </p:grpSpPr>
        <p:cxnSp>
          <p:nvCxnSpPr>
            <p:cNvPr id="8" name="Straight Connector 7"/>
            <p:cNvCxnSpPr/>
            <p:nvPr/>
          </p:nvCxnSpPr>
          <p:spPr>
            <a:xfrm flipH="1">
              <a:off x="3429000" y="2329908"/>
              <a:ext cx="298725" cy="622842"/>
            </a:xfrm>
            <a:prstGeom prst="line">
              <a:avLst/>
            </a:prstGeom>
          </p:spPr>
          <p:style>
            <a:lnRef idx="1">
              <a:schemeClr val="accent2"/>
            </a:lnRef>
            <a:fillRef idx="0">
              <a:schemeClr val="accent2"/>
            </a:fillRef>
            <a:effectRef idx="0">
              <a:schemeClr val="accent2"/>
            </a:effectRef>
            <a:fontRef idx="minor">
              <a:schemeClr val="tx1"/>
            </a:fontRef>
          </p:style>
        </p:cxnSp>
        <p:cxnSp>
          <p:nvCxnSpPr>
            <p:cNvPr id="47" name="Straight Connector 46"/>
            <p:cNvCxnSpPr/>
            <p:nvPr/>
          </p:nvCxnSpPr>
          <p:spPr>
            <a:xfrm flipH="1">
              <a:off x="3416300" y="2480667"/>
              <a:ext cx="51033" cy="475258"/>
            </a:xfrm>
            <a:prstGeom prst="line">
              <a:avLst/>
            </a:prstGeom>
          </p:spPr>
          <p:style>
            <a:lnRef idx="1">
              <a:schemeClr val="accent2"/>
            </a:lnRef>
            <a:fillRef idx="0">
              <a:schemeClr val="accent2"/>
            </a:fillRef>
            <a:effectRef idx="0">
              <a:schemeClr val="accent2"/>
            </a:effectRef>
            <a:fontRef idx="minor">
              <a:schemeClr val="tx1"/>
            </a:fontRef>
          </p:style>
        </p:cxnSp>
        <p:cxnSp>
          <p:nvCxnSpPr>
            <p:cNvPr id="48" name="Straight Connector 47"/>
            <p:cNvCxnSpPr/>
            <p:nvPr/>
          </p:nvCxnSpPr>
          <p:spPr>
            <a:xfrm>
              <a:off x="3184097" y="2658836"/>
              <a:ext cx="222678" cy="297089"/>
            </a:xfrm>
            <a:prstGeom prst="line">
              <a:avLst/>
            </a:prstGeom>
          </p:spPr>
          <p:style>
            <a:lnRef idx="1">
              <a:schemeClr val="accent2"/>
            </a:lnRef>
            <a:fillRef idx="0">
              <a:schemeClr val="accent2"/>
            </a:fillRef>
            <a:effectRef idx="0">
              <a:schemeClr val="accent2"/>
            </a:effectRef>
            <a:fontRef idx="minor">
              <a:schemeClr val="tx1"/>
            </a:fontRef>
          </p:style>
        </p:cxnSp>
        <p:cxnSp>
          <p:nvCxnSpPr>
            <p:cNvPr id="63" name="Straight Connector 62"/>
            <p:cNvCxnSpPr/>
            <p:nvPr/>
          </p:nvCxnSpPr>
          <p:spPr>
            <a:xfrm>
              <a:off x="2901522" y="2811236"/>
              <a:ext cx="521128" cy="144689"/>
            </a:xfrm>
            <a:prstGeom prst="line">
              <a:avLst/>
            </a:prstGeom>
          </p:spPr>
          <p:style>
            <a:lnRef idx="1">
              <a:schemeClr val="accent2"/>
            </a:lnRef>
            <a:fillRef idx="0">
              <a:schemeClr val="accent2"/>
            </a:fillRef>
            <a:effectRef idx="0">
              <a:schemeClr val="accent2"/>
            </a:effectRef>
            <a:fontRef idx="minor">
              <a:schemeClr val="tx1"/>
            </a:fontRef>
          </p:style>
        </p:cxnSp>
        <p:cxnSp>
          <p:nvCxnSpPr>
            <p:cNvPr id="65" name="Straight Connector 64"/>
            <p:cNvCxnSpPr/>
            <p:nvPr/>
          </p:nvCxnSpPr>
          <p:spPr>
            <a:xfrm flipH="1">
              <a:off x="3209926" y="2489200"/>
              <a:ext cx="250824" cy="571500"/>
            </a:xfrm>
            <a:prstGeom prst="line">
              <a:avLst/>
            </a:prstGeom>
          </p:spPr>
          <p:style>
            <a:lnRef idx="1">
              <a:schemeClr val="accent2"/>
            </a:lnRef>
            <a:fillRef idx="0">
              <a:schemeClr val="accent2"/>
            </a:fillRef>
            <a:effectRef idx="0">
              <a:schemeClr val="accent2"/>
            </a:effectRef>
            <a:fontRef idx="minor">
              <a:schemeClr val="tx1"/>
            </a:fontRef>
          </p:style>
        </p:cxnSp>
        <p:cxnSp>
          <p:nvCxnSpPr>
            <p:cNvPr id="68" name="Straight Connector 67"/>
            <p:cNvCxnSpPr/>
            <p:nvPr/>
          </p:nvCxnSpPr>
          <p:spPr>
            <a:xfrm>
              <a:off x="3181350" y="2657475"/>
              <a:ext cx="15876" cy="406400"/>
            </a:xfrm>
            <a:prstGeom prst="line">
              <a:avLst/>
            </a:prstGeom>
          </p:spPr>
          <p:style>
            <a:lnRef idx="1">
              <a:schemeClr val="accent2"/>
            </a:lnRef>
            <a:fillRef idx="0">
              <a:schemeClr val="accent2"/>
            </a:fillRef>
            <a:effectRef idx="0">
              <a:schemeClr val="accent2"/>
            </a:effectRef>
            <a:fontRef idx="minor">
              <a:schemeClr val="tx1"/>
            </a:fontRef>
          </p:style>
        </p:cxnSp>
        <p:cxnSp>
          <p:nvCxnSpPr>
            <p:cNvPr id="69" name="Straight Connector 68"/>
            <p:cNvCxnSpPr/>
            <p:nvPr/>
          </p:nvCxnSpPr>
          <p:spPr>
            <a:xfrm>
              <a:off x="2895600" y="2806700"/>
              <a:ext cx="292100" cy="257175"/>
            </a:xfrm>
            <a:prstGeom prst="line">
              <a:avLst/>
            </a:prstGeom>
          </p:spPr>
          <p:style>
            <a:lnRef idx="1">
              <a:schemeClr val="accent2"/>
            </a:lnRef>
            <a:fillRef idx="0">
              <a:schemeClr val="accent2"/>
            </a:fillRef>
            <a:effectRef idx="0">
              <a:schemeClr val="accent2"/>
            </a:effectRef>
            <a:fontRef idx="minor">
              <a:schemeClr val="tx1"/>
            </a:fontRef>
          </p:style>
        </p:cxnSp>
        <p:cxnSp>
          <p:nvCxnSpPr>
            <p:cNvPr id="70" name="Straight Connector 69"/>
            <p:cNvCxnSpPr/>
            <p:nvPr/>
          </p:nvCxnSpPr>
          <p:spPr>
            <a:xfrm flipH="1">
              <a:off x="3203575" y="2311400"/>
              <a:ext cx="520700" cy="752475"/>
            </a:xfrm>
            <a:prstGeom prst="line">
              <a:avLst/>
            </a:prstGeom>
          </p:spPr>
          <p:style>
            <a:lnRef idx="1">
              <a:schemeClr val="accent2"/>
            </a:lnRef>
            <a:fillRef idx="0">
              <a:schemeClr val="accent2"/>
            </a:fillRef>
            <a:effectRef idx="0">
              <a:schemeClr val="accent2"/>
            </a:effectRef>
            <a:fontRef idx="minor">
              <a:schemeClr val="tx1"/>
            </a:fontRef>
          </p:style>
        </p:cxnSp>
      </p:grpSp>
      <p:pic>
        <p:nvPicPr>
          <p:cNvPr id="16" name="Picture 15"/>
          <p:cNvPicPr>
            <a:picLocks noChangeAspect="1"/>
          </p:cNvPicPr>
          <p:nvPr/>
        </p:nvPicPr>
        <p:blipFill>
          <a:blip r:embed="rId4" cstate="print">
            <a:duotone>
              <a:schemeClr val="accent2">
                <a:shade val="45000"/>
                <a:satMod val="135000"/>
              </a:schemeClr>
              <a:prstClr val="white"/>
            </a:duotone>
          </a:blip>
          <a:stretch>
            <a:fillRect/>
          </a:stretch>
        </p:blipFill>
        <p:spPr>
          <a:xfrm>
            <a:off x="2645314" y="1783286"/>
            <a:ext cx="1295226" cy="1211941"/>
          </a:xfrm>
          <a:prstGeom prst="rect">
            <a:avLst/>
          </a:prstGeom>
        </p:spPr>
      </p:pic>
      <p:pic>
        <p:nvPicPr>
          <p:cNvPr id="52" name="Picture 51" descr="NewServer.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flipH="1">
            <a:off x="2646153" y="2317005"/>
            <a:ext cx="368300" cy="678509"/>
          </a:xfrm>
          <a:prstGeom prst="rect">
            <a:avLst/>
          </a:prstGeom>
        </p:spPr>
      </p:pic>
      <p:cxnSp>
        <p:nvCxnSpPr>
          <p:cNvPr id="86" name="Straight Connector 85"/>
          <p:cNvCxnSpPr/>
          <p:nvPr/>
        </p:nvCxnSpPr>
        <p:spPr>
          <a:xfrm flipH="1">
            <a:off x="2720976" y="3044586"/>
            <a:ext cx="474477" cy="432040"/>
          </a:xfrm>
          <a:prstGeom prst="line">
            <a:avLst/>
          </a:prstGeom>
        </p:spPr>
        <p:style>
          <a:lnRef idx="1">
            <a:schemeClr val="accent2"/>
          </a:lnRef>
          <a:fillRef idx="0">
            <a:schemeClr val="accent2"/>
          </a:fillRef>
          <a:effectRef idx="0">
            <a:schemeClr val="accent2"/>
          </a:effectRef>
          <a:fontRef idx="minor">
            <a:schemeClr val="tx1"/>
          </a:fontRef>
        </p:style>
      </p:cxnSp>
      <p:cxnSp>
        <p:nvCxnSpPr>
          <p:cNvPr id="92" name="Straight Connector 91"/>
          <p:cNvCxnSpPr/>
          <p:nvPr/>
        </p:nvCxnSpPr>
        <p:spPr>
          <a:xfrm flipH="1">
            <a:off x="3435351" y="2882901"/>
            <a:ext cx="333375" cy="22225"/>
          </a:xfrm>
          <a:prstGeom prst="line">
            <a:avLst/>
          </a:prstGeom>
        </p:spPr>
        <p:style>
          <a:lnRef idx="1">
            <a:schemeClr val="accent2"/>
          </a:lnRef>
          <a:fillRef idx="0">
            <a:schemeClr val="accent2"/>
          </a:fillRef>
          <a:effectRef idx="0">
            <a:schemeClr val="accent2"/>
          </a:effectRef>
          <a:fontRef idx="minor">
            <a:schemeClr val="tx1"/>
          </a:fontRef>
        </p:style>
      </p:cxnSp>
      <p:cxnSp>
        <p:nvCxnSpPr>
          <p:cNvPr id="96" name="Straight Connector 95"/>
          <p:cNvCxnSpPr/>
          <p:nvPr/>
        </p:nvCxnSpPr>
        <p:spPr>
          <a:xfrm flipH="1">
            <a:off x="3070226" y="3054350"/>
            <a:ext cx="120652" cy="238125"/>
          </a:xfrm>
          <a:prstGeom prst="line">
            <a:avLst/>
          </a:prstGeom>
        </p:spPr>
        <p:style>
          <a:lnRef idx="1">
            <a:schemeClr val="accent2"/>
          </a:lnRef>
          <a:fillRef idx="0">
            <a:schemeClr val="accent2"/>
          </a:fillRef>
          <a:effectRef idx="0">
            <a:schemeClr val="accent2"/>
          </a:effectRef>
          <a:fontRef idx="minor">
            <a:schemeClr val="tx1"/>
          </a:fontRef>
        </p:style>
      </p:cxnSp>
      <p:pic>
        <p:nvPicPr>
          <p:cNvPr id="51" name="Picture 50" descr="Cluster 12c.png"/>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2654299" y="2770701"/>
            <a:ext cx="1346200" cy="1850147"/>
          </a:xfrm>
          <a:prstGeom prst="rect">
            <a:avLst/>
          </a:prstGeom>
        </p:spPr>
      </p:pic>
      <p:pic>
        <p:nvPicPr>
          <p:cNvPr id="6" name="Picture 5" descr="FiberSwitch.png"/>
          <p:cNvPicPr>
            <a:picLocks noChangeAspect="1"/>
          </p:cNvPicPr>
          <p:nvPr/>
        </p:nvPicPr>
        <p:blipFill>
          <a:blip r:embed="rId7" cstate="print">
            <a:duotone>
              <a:schemeClr val="accent2">
                <a:shade val="45000"/>
                <a:satMod val="135000"/>
              </a:schemeClr>
              <a:prstClr val="white"/>
            </a:duotone>
            <a:extLst>
              <a:ext uri="{28A0092B-C50C-407E-A947-70E740481C1C}">
                <a14:useLocalDpi xmlns:a14="http://schemas.microsoft.com/office/drawing/2010/main" xmlns="" val="0"/>
              </a:ext>
            </a:extLst>
          </a:blip>
          <a:stretch>
            <a:fillRect/>
          </a:stretch>
        </p:blipFill>
        <p:spPr>
          <a:xfrm>
            <a:off x="3275463" y="2837683"/>
            <a:ext cx="324993" cy="236113"/>
          </a:xfrm>
          <a:prstGeom prst="rect">
            <a:avLst/>
          </a:prstGeom>
        </p:spPr>
      </p:pic>
      <p:pic>
        <p:nvPicPr>
          <p:cNvPr id="45" name="Picture 44" descr="FiberSwitch.png"/>
          <p:cNvPicPr>
            <a:picLocks noChangeAspect="1"/>
          </p:cNvPicPr>
          <p:nvPr/>
        </p:nvPicPr>
        <p:blipFill>
          <a:blip r:embed="rId8" cstate="print">
            <a:extLst>
              <a:ext uri="{BEBA8EAE-BF5A-486C-A8C5-ECC9F3942E4B}">
                <a14:imgProps xmlns:a14="http://schemas.microsoft.com/office/drawing/2010/main" xmlns="">
                  <a14:imgLayer r:embed="rId9">
                    <a14:imgEffect>
                      <a14:saturation sat="0"/>
                    </a14:imgEffect>
                  </a14:imgLayer>
                </a14:imgProps>
              </a:ext>
              <a:ext uri="{28A0092B-C50C-407E-A947-70E740481C1C}">
                <a14:useLocalDpi xmlns:a14="http://schemas.microsoft.com/office/drawing/2010/main" xmlns="" val="0"/>
              </a:ext>
            </a:extLst>
          </a:blip>
          <a:stretch>
            <a:fillRect/>
          </a:stretch>
        </p:blipFill>
        <p:spPr>
          <a:xfrm>
            <a:off x="3042480" y="2974736"/>
            <a:ext cx="324993" cy="236113"/>
          </a:xfrm>
          <a:prstGeom prst="rect">
            <a:avLst/>
          </a:prstGeom>
        </p:spPr>
      </p:pic>
      <p:cxnSp>
        <p:nvCxnSpPr>
          <p:cNvPr id="105" name="Straight Arrow Connector 104"/>
          <p:cNvCxnSpPr/>
          <p:nvPr/>
        </p:nvCxnSpPr>
        <p:spPr>
          <a:xfrm>
            <a:off x="2839581" y="2039753"/>
            <a:ext cx="0" cy="35232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43" name="Picture 42" descr="Blue Separator.png"/>
          <p:cNvPicPr>
            <a:picLocks noChangeAspect="1"/>
          </p:cNvPicPr>
          <p:nvPr/>
        </p:nvPicPr>
        <p:blipFill>
          <a:blip r:embed="rId10" cstate="print">
            <a:extLst>
              <a:ext uri="{28A0092B-C50C-407E-A947-70E740481C1C}">
                <a14:useLocalDpi xmlns:a14="http://schemas.microsoft.com/office/drawing/2010/main" xmlns="" val="0"/>
              </a:ext>
            </a:extLst>
          </a:blip>
          <a:stretch>
            <a:fillRect/>
          </a:stretch>
        </p:blipFill>
        <p:spPr>
          <a:xfrm>
            <a:off x="2158689" y="1124707"/>
            <a:ext cx="2051999" cy="1196442"/>
          </a:xfrm>
          <a:prstGeom prst="rect">
            <a:avLst/>
          </a:prstGeom>
        </p:spPr>
      </p:pic>
      <p:pic>
        <p:nvPicPr>
          <p:cNvPr id="106" name="Picture 105"/>
          <p:cNvPicPr>
            <a:picLocks noChangeAspect="1"/>
          </p:cNvPicPr>
          <p:nvPr/>
        </p:nvPicPr>
        <p:blipFill>
          <a:blip r:embed="rId11" cstate="print"/>
          <a:stretch>
            <a:fillRect/>
          </a:stretch>
        </p:blipFill>
        <p:spPr>
          <a:xfrm>
            <a:off x="3037402" y="2635092"/>
            <a:ext cx="135574" cy="135574"/>
          </a:xfrm>
          <a:prstGeom prst="rect">
            <a:avLst/>
          </a:prstGeom>
        </p:spPr>
      </p:pic>
      <p:pic>
        <p:nvPicPr>
          <p:cNvPr id="33" name="Picture 32" descr="EndUser.png"/>
          <p:cNvPicPr>
            <a:picLocks noChangeAspect="1"/>
          </p:cNvPicPr>
          <p:nvPr/>
        </p:nvPicPr>
        <p:blipFill>
          <a:blip r:embed="rId12" cstate="print">
            <a:extLst>
              <a:ext uri="{28A0092B-C50C-407E-A947-70E740481C1C}">
                <a14:useLocalDpi xmlns:a14="http://schemas.microsoft.com/office/drawing/2010/main" xmlns="" val="0"/>
              </a:ext>
            </a:extLst>
          </a:blip>
          <a:stretch>
            <a:fillRect/>
          </a:stretch>
        </p:blipFill>
        <p:spPr>
          <a:xfrm>
            <a:off x="2522290" y="1318299"/>
            <a:ext cx="505001" cy="702812"/>
          </a:xfrm>
          <a:prstGeom prst="rect">
            <a:avLst/>
          </a:prstGeom>
        </p:spPr>
      </p:pic>
      <p:cxnSp>
        <p:nvCxnSpPr>
          <p:cNvPr id="119" name="Straight Arrow Connector 118"/>
          <p:cNvCxnSpPr/>
          <p:nvPr/>
        </p:nvCxnSpPr>
        <p:spPr>
          <a:xfrm>
            <a:off x="2936900" y="2827483"/>
            <a:ext cx="286774" cy="26668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120" name="Picture 119"/>
          <p:cNvPicPr>
            <a:picLocks noChangeAspect="1"/>
          </p:cNvPicPr>
          <p:nvPr/>
        </p:nvPicPr>
        <p:blipFill>
          <a:blip r:embed="rId13" cstate="print"/>
          <a:stretch>
            <a:fillRect/>
          </a:stretch>
        </p:blipFill>
        <p:spPr>
          <a:xfrm>
            <a:off x="3059204" y="3720963"/>
            <a:ext cx="144000" cy="144000"/>
          </a:xfrm>
          <a:prstGeom prst="rect">
            <a:avLst/>
          </a:prstGeom>
        </p:spPr>
      </p:pic>
      <p:pic>
        <p:nvPicPr>
          <p:cNvPr id="8214" name="Picture 8213"/>
          <p:cNvPicPr>
            <a:picLocks noChangeAspect="1"/>
          </p:cNvPicPr>
          <p:nvPr/>
        </p:nvPicPr>
        <p:blipFill>
          <a:blip r:embed="rId14" cstate="print"/>
          <a:stretch>
            <a:fillRect/>
          </a:stretch>
        </p:blipFill>
        <p:spPr>
          <a:xfrm>
            <a:off x="2616952" y="3575078"/>
            <a:ext cx="412623" cy="412623"/>
          </a:xfrm>
          <a:prstGeom prst="rect">
            <a:avLst/>
          </a:prstGeom>
        </p:spPr>
      </p:pic>
      <p:pic>
        <p:nvPicPr>
          <p:cNvPr id="42" name="Picture 41"/>
          <p:cNvPicPr>
            <a:picLocks noChangeAspect="1"/>
          </p:cNvPicPr>
          <p:nvPr/>
        </p:nvPicPr>
        <p:blipFill>
          <a:blip r:embed="rId15" cstate="print"/>
          <a:stretch>
            <a:fillRect/>
          </a:stretch>
        </p:blipFill>
        <p:spPr>
          <a:xfrm>
            <a:off x="3233700" y="2628806"/>
            <a:ext cx="135636" cy="135636"/>
          </a:xfrm>
          <a:prstGeom prst="rect">
            <a:avLst/>
          </a:prstGeom>
        </p:spPr>
      </p:pic>
      <p:grpSp>
        <p:nvGrpSpPr>
          <p:cNvPr id="3" name="Group 45"/>
          <p:cNvGrpSpPr/>
          <p:nvPr/>
        </p:nvGrpSpPr>
        <p:grpSpPr>
          <a:xfrm>
            <a:off x="3485605" y="2086932"/>
            <a:ext cx="5302795" cy="1846502"/>
            <a:chOff x="3485605" y="2086931"/>
            <a:chExt cx="4864676" cy="1846502"/>
          </a:xfrm>
        </p:grpSpPr>
        <p:sp>
          <p:nvSpPr>
            <p:cNvPr id="49" name="Rounded Rectangle 48"/>
            <p:cNvSpPr/>
            <p:nvPr/>
          </p:nvSpPr>
          <p:spPr>
            <a:xfrm>
              <a:off x="5198919" y="2088951"/>
              <a:ext cx="3099174" cy="1844482"/>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p:cNvSpPr txBox="1"/>
            <p:nvPr/>
          </p:nvSpPr>
          <p:spPr>
            <a:xfrm>
              <a:off x="5261560" y="2086931"/>
              <a:ext cx="3088721" cy="1837939"/>
            </a:xfrm>
            <a:prstGeom prst="rect">
              <a:avLst/>
            </a:prstGeom>
            <a:noFill/>
          </p:spPr>
          <p:txBody>
            <a:bodyPr wrap="square" rtlCol="0">
              <a:spAutoFit/>
            </a:bodyPr>
            <a:lstStyle/>
            <a:p>
              <a:pPr>
                <a:lnSpc>
                  <a:spcPct val="120000"/>
                </a:lnSpc>
                <a:defRPr/>
              </a:pPr>
              <a:r>
                <a:rPr lang="ru-RU" sz="1600" dirty="0" smtClean="0">
                  <a:latin typeface="Arial" charset="0"/>
                  <a:ea typeface="ＭＳ Ｐゴシック" pitchFamily="34" charset="-128"/>
                </a:rPr>
                <a:t>Драйвер </a:t>
              </a:r>
              <a:r>
                <a:rPr lang="en-US" sz="1600" dirty="0" err="1" smtClean="0">
                  <a:latin typeface="Arial" charset="0"/>
                  <a:ea typeface="ＭＳ Ｐゴシック" pitchFamily="34" charset="-128"/>
                </a:rPr>
                <a:t>jdbc</a:t>
              </a:r>
              <a:r>
                <a:rPr lang="en-US" sz="1600" dirty="0" smtClean="0">
                  <a:latin typeface="Arial" charset="0"/>
                  <a:ea typeface="ＭＳ Ｐゴシック" pitchFamily="34" charset="-128"/>
                </a:rPr>
                <a:t> </a:t>
              </a:r>
              <a:r>
                <a:rPr lang="ru-RU" sz="1600" dirty="0" smtClean="0">
                  <a:latin typeface="Arial" charset="0"/>
                  <a:ea typeface="ＭＳ Ｐゴシック" pitchFamily="34" charset="-128"/>
                </a:rPr>
                <a:t>определит сбой, найдёт исправный узел кластера и </a:t>
              </a:r>
            </a:p>
            <a:p>
              <a:pPr>
                <a:lnSpc>
                  <a:spcPct val="120000"/>
                </a:lnSpc>
                <a:defRPr/>
              </a:pPr>
              <a:r>
                <a:rPr lang="ru-RU" sz="1600" dirty="0" smtClean="0">
                  <a:latin typeface="Arial" charset="0"/>
                  <a:ea typeface="ＭＳ Ｐゴシック" pitchFamily="34" charset="-128"/>
                </a:rPr>
                <a:t>используя </a:t>
              </a:r>
              <a:r>
                <a:rPr lang="en-US" sz="1600" dirty="0" smtClean="0">
                  <a:solidFill>
                    <a:schemeClr val="tx2"/>
                  </a:solidFill>
                </a:rPr>
                <a:t>“Transaction Guard”</a:t>
              </a:r>
              <a:r>
                <a:rPr lang="ru-RU" sz="1600" dirty="0" smtClean="0">
                  <a:solidFill>
                    <a:schemeClr val="tx2"/>
                  </a:solidFill>
                </a:rPr>
                <a:t> выяснит была ли транзакция зафиксирована или нет</a:t>
              </a:r>
              <a:endParaRPr lang="ru-RU" sz="1600" dirty="0" smtClean="0">
                <a:latin typeface="Arial" charset="0"/>
                <a:ea typeface="ＭＳ Ｐゴシック" pitchFamily="34" charset="-128"/>
              </a:endParaRPr>
            </a:p>
          </p:txBody>
        </p:sp>
        <p:cxnSp>
          <p:nvCxnSpPr>
            <p:cNvPr id="55" name="Straight Connector 54"/>
            <p:cNvCxnSpPr>
              <a:stCxn id="49" idx="1"/>
            </p:cNvCxnSpPr>
            <p:nvPr/>
          </p:nvCxnSpPr>
          <p:spPr>
            <a:xfrm flipH="1" flipV="1">
              <a:off x="3485605" y="2690816"/>
              <a:ext cx="1713314" cy="320376"/>
            </a:xfrm>
            <a:prstGeom prst="line">
              <a:avLst/>
            </a:prstGeom>
            <a:ln w="38100" cmpd="sng">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grpSp>
      <p:grpSp>
        <p:nvGrpSpPr>
          <p:cNvPr id="4" name="Group 55"/>
          <p:cNvGrpSpPr/>
          <p:nvPr/>
        </p:nvGrpSpPr>
        <p:grpSpPr>
          <a:xfrm>
            <a:off x="3483957" y="1445299"/>
            <a:ext cx="4962258" cy="2160591"/>
            <a:chOff x="3388023" y="2086931"/>
            <a:chExt cx="4962258" cy="1869864"/>
          </a:xfrm>
        </p:grpSpPr>
        <p:sp>
          <p:nvSpPr>
            <p:cNvPr id="57" name="Rounded Rectangle 56"/>
            <p:cNvSpPr/>
            <p:nvPr/>
          </p:nvSpPr>
          <p:spPr>
            <a:xfrm>
              <a:off x="5198919" y="2088951"/>
              <a:ext cx="3099174" cy="1844482"/>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p:cNvSpPr txBox="1"/>
            <p:nvPr/>
          </p:nvSpPr>
          <p:spPr>
            <a:xfrm>
              <a:off x="5261560" y="2086931"/>
              <a:ext cx="3088721" cy="1869864"/>
            </a:xfrm>
            <a:prstGeom prst="rect">
              <a:avLst/>
            </a:prstGeom>
            <a:noFill/>
          </p:spPr>
          <p:txBody>
            <a:bodyPr wrap="square" rtlCol="0">
              <a:spAutoFit/>
            </a:bodyPr>
            <a:lstStyle/>
            <a:p>
              <a:pPr defTabSz="457200">
                <a:lnSpc>
                  <a:spcPct val="120000"/>
                </a:lnSpc>
                <a:defRPr/>
              </a:pPr>
              <a:r>
                <a:rPr lang="ru-RU" sz="1600" dirty="0" smtClean="0">
                  <a:solidFill>
                    <a:schemeClr val="tx2"/>
                  </a:solidFill>
                </a:rPr>
                <a:t>Если транзакцию нужно повторить</a:t>
              </a:r>
              <a:r>
                <a:rPr lang="en-US" sz="1600" dirty="0" smtClean="0">
                  <a:solidFill>
                    <a:schemeClr val="tx2"/>
                  </a:solidFill>
                </a:rPr>
                <a:t>,</a:t>
              </a:r>
              <a:r>
                <a:rPr lang="ru-RU" sz="1600" dirty="0" smtClean="0">
                  <a:solidFill>
                    <a:schemeClr val="tx2"/>
                  </a:solidFill>
                </a:rPr>
                <a:t>  </a:t>
              </a:r>
              <a:r>
                <a:rPr lang="en-US" sz="1600" dirty="0" smtClean="0">
                  <a:solidFill>
                    <a:schemeClr val="tx2"/>
                  </a:solidFill>
                </a:rPr>
                <a:t>Application Continuity</a:t>
              </a:r>
              <a:r>
                <a:rPr lang="ru-RU" sz="1600" dirty="0" smtClean="0">
                  <a:solidFill>
                    <a:schemeClr val="tx2"/>
                  </a:solidFill>
                </a:rPr>
                <a:t> прозрачно для приложения повторит операции на исправном узле кластера и выполнит </a:t>
              </a:r>
              <a:r>
                <a:rPr lang="en-US" sz="1600" dirty="0" smtClean="0">
                  <a:solidFill>
                    <a:schemeClr val="tx2"/>
                  </a:solidFill>
                </a:rPr>
                <a:t>COMMIT.</a:t>
              </a:r>
              <a:endParaRPr lang="ru-RU" sz="1600" dirty="0" smtClean="0">
                <a:solidFill>
                  <a:schemeClr val="tx2"/>
                </a:solidFill>
              </a:endParaRPr>
            </a:p>
          </p:txBody>
        </p:sp>
        <p:cxnSp>
          <p:nvCxnSpPr>
            <p:cNvPr id="59" name="Straight Connector 58"/>
            <p:cNvCxnSpPr>
              <a:stCxn id="57" idx="1"/>
            </p:cNvCxnSpPr>
            <p:nvPr/>
          </p:nvCxnSpPr>
          <p:spPr>
            <a:xfrm flipH="1">
              <a:off x="3388023" y="3011192"/>
              <a:ext cx="1810896" cy="130258"/>
            </a:xfrm>
            <a:prstGeom prst="line">
              <a:avLst/>
            </a:prstGeom>
            <a:ln w="38100" cmpd="sng">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grpSp>
      <p:pic>
        <p:nvPicPr>
          <p:cNvPr id="60" name="Picture 59"/>
          <p:cNvPicPr>
            <a:picLocks noChangeAspect="1"/>
          </p:cNvPicPr>
          <p:nvPr/>
        </p:nvPicPr>
        <p:blipFill>
          <a:blip r:embed="rId16" cstate="print"/>
          <a:stretch>
            <a:fillRect/>
          </a:stretch>
        </p:blipFill>
        <p:spPr>
          <a:xfrm>
            <a:off x="3402134" y="2624712"/>
            <a:ext cx="135636" cy="135636"/>
          </a:xfrm>
          <a:prstGeom prst="rect">
            <a:avLst/>
          </a:prstGeom>
        </p:spPr>
      </p:pic>
      <p:cxnSp>
        <p:nvCxnSpPr>
          <p:cNvPr id="61" name="Straight Arrow Connector 60"/>
          <p:cNvCxnSpPr/>
          <p:nvPr/>
        </p:nvCxnSpPr>
        <p:spPr>
          <a:xfrm>
            <a:off x="3243484" y="3193347"/>
            <a:ext cx="4568" cy="22842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62" name="Picture 61"/>
          <p:cNvPicPr>
            <a:picLocks noChangeAspect="1"/>
          </p:cNvPicPr>
          <p:nvPr/>
        </p:nvPicPr>
        <p:blipFill>
          <a:blip r:embed="rId17" cstate="print"/>
          <a:stretch>
            <a:fillRect/>
          </a:stretch>
        </p:blipFill>
        <p:spPr>
          <a:xfrm>
            <a:off x="3167108" y="3389787"/>
            <a:ext cx="412600" cy="412600"/>
          </a:xfrm>
          <a:prstGeom prst="rect">
            <a:avLst/>
          </a:prstGeom>
        </p:spPr>
      </p:pic>
      <p:sp>
        <p:nvSpPr>
          <p:cNvPr id="46" name="TextBox 45"/>
          <p:cNvSpPr txBox="1"/>
          <p:nvPr/>
        </p:nvSpPr>
        <p:spPr>
          <a:xfrm>
            <a:off x="927100" y="2364798"/>
            <a:ext cx="1059906" cy="461665"/>
          </a:xfrm>
          <a:prstGeom prst="rect">
            <a:avLst/>
          </a:prstGeom>
          <a:noFill/>
        </p:spPr>
        <p:txBody>
          <a:bodyPr wrap="none" rtlCol="0">
            <a:spAutoFit/>
          </a:bodyPr>
          <a:lstStyle/>
          <a:p>
            <a:r>
              <a:rPr lang="ru-RU" sz="1200" dirty="0" smtClean="0">
                <a:solidFill>
                  <a:schemeClr val="tx2"/>
                </a:solidFill>
              </a:rPr>
              <a:t>Серверы </a:t>
            </a:r>
          </a:p>
          <a:p>
            <a:r>
              <a:rPr lang="ru-RU" sz="1200" dirty="0" smtClean="0">
                <a:solidFill>
                  <a:schemeClr val="tx2"/>
                </a:solidFill>
              </a:rPr>
              <a:t>приложений</a:t>
            </a:r>
            <a:endParaRPr lang="en-US" sz="1200" dirty="0" smtClean="0">
              <a:solidFill>
                <a:schemeClr val="tx2"/>
              </a:solidFill>
            </a:endParaRPr>
          </a:p>
        </p:txBody>
      </p:sp>
      <p:sp>
        <p:nvSpPr>
          <p:cNvPr id="53" name="TextBox 52"/>
          <p:cNvSpPr txBox="1"/>
          <p:nvPr/>
        </p:nvSpPr>
        <p:spPr>
          <a:xfrm>
            <a:off x="917527" y="3371269"/>
            <a:ext cx="1074205" cy="276999"/>
          </a:xfrm>
          <a:prstGeom prst="rect">
            <a:avLst/>
          </a:prstGeom>
          <a:noFill/>
        </p:spPr>
        <p:txBody>
          <a:bodyPr wrap="none" rtlCol="0">
            <a:spAutoFit/>
          </a:bodyPr>
          <a:lstStyle/>
          <a:p>
            <a:r>
              <a:rPr lang="ru-RU" sz="1200" dirty="0" smtClean="0">
                <a:solidFill>
                  <a:schemeClr val="tx2"/>
                </a:solidFill>
              </a:rPr>
              <a:t>Серверы БД</a:t>
            </a:r>
            <a:endParaRPr lang="en-US" sz="1200" dirty="0" smtClean="0">
              <a:solidFill>
                <a:schemeClr val="tx2"/>
              </a:solidFill>
            </a:endParaRPr>
          </a:p>
        </p:txBody>
      </p:sp>
      <p:sp>
        <p:nvSpPr>
          <p:cNvPr id="54" name="TextBox 53"/>
          <p:cNvSpPr txBox="1"/>
          <p:nvPr/>
        </p:nvSpPr>
        <p:spPr>
          <a:xfrm>
            <a:off x="929184" y="1906089"/>
            <a:ext cx="1180644" cy="276999"/>
          </a:xfrm>
          <a:prstGeom prst="rect">
            <a:avLst/>
          </a:prstGeom>
          <a:noFill/>
        </p:spPr>
        <p:txBody>
          <a:bodyPr wrap="none" rtlCol="0">
            <a:spAutoFit/>
          </a:bodyPr>
          <a:lstStyle/>
          <a:p>
            <a:r>
              <a:rPr lang="ru-RU" sz="1200" dirty="0" smtClean="0">
                <a:solidFill>
                  <a:schemeClr val="tx2"/>
                </a:solidFill>
              </a:rPr>
              <a:t>Пользователь</a:t>
            </a:r>
            <a:endParaRPr lang="en-US" sz="1200" dirty="0" smtClean="0">
              <a:solidFill>
                <a:schemeClr val="tx2"/>
              </a:solidFill>
            </a:endParaRPr>
          </a:p>
        </p:txBody>
      </p:sp>
    </p:spTree>
    <p:extLst>
      <p:ext uri="{BB962C8B-B14F-4D97-AF65-F5344CB8AC3E}">
        <p14:creationId xmlns:p14="http://schemas.microsoft.com/office/powerpoint/2010/main" xmlns="" val="229081207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3"/>
                                        </p:tgtEl>
                                      </p:cBhvr>
                                    </p:animEffect>
                                    <p:set>
                                      <p:cBhvr>
                                        <p:cTn id="12" dur="1" fill="hold">
                                          <p:stCondLst>
                                            <p:cond delay="499"/>
                                          </p:stCondLst>
                                        </p:cTn>
                                        <p:tgtEl>
                                          <p:spTgt spid="3"/>
                                        </p:tgtEl>
                                        <p:attrNameLst>
                                          <p:attrName>style.visibility</p:attrName>
                                        </p:attrNameLst>
                                      </p:cBhvr>
                                      <p:to>
                                        <p:strVal val="hidden"/>
                                      </p:to>
                                    </p:set>
                                  </p:childTnLst>
                                </p:cTn>
                              </p:par>
                              <p:par>
                                <p:cTn id="13" presetID="10"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par>
                                <p:cTn id="16" presetID="10" presetClass="entr" presetSubtype="0" fill="hold" nodeType="withEffect">
                                  <p:stCondLst>
                                    <p:cond delay="0"/>
                                  </p:stCondLst>
                                  <p:childTnLst>
                                    <p:set>
                                      <p:cBhvr>
                                        <p:cTn id="17" dur="1" fill="hold">
                                          <p:stCondLst>
                                            <p:cond delay="0"/>
                                          </p:stCondLst>
                                        </p:cTn>
                                        <p:tgtEl>
                                          <p:spTgt spid="60"/>
                                        </p:tgtEl>
                                        <p:attrNameLst>
                                          <p:attrName>style.visibility</p:attrName>
                                        </p:attrNameLst>
                                      </p:cBhvr>
                                      <p:to>
                                        <p:strVal val="visible"/>
                                      </p:to>
                                    </p:set>
                                    <p:animEffect transition="in" filter="fade">
                                      <p:cBhvr>
                                        <p:cTn id="18" dur="500"/>
                                        <p:tgtEl>
                                          <p:spTgt spid="60"/>
                                        </p:tgtEl>
                                      </p:cBhvr>
                                    </p:animEffect>
                                  </p:childTnLst>
                                </p:cTn>
                              </p:par>
                            </p:childTnLst>
                          </p:cTn>
                        </p:par>
                        <p:par>
                          <p:cTn id="19" fill="hold">
                            <p:stCondLst>
                              <p:cond delay="500"/>
                            </p:stCondLst>
                            <p:childTnLst>
                              <p:par>
                                <p:cTn id="20" presetID="10" presetClass="entr" presetSubtype="0" fill="hold" nodeType="afterEffect">
                                  <p:stCondLst>
                                    <p:cond delay="0"/>
                                  </p:stCondLst>
                                  <p:childTnLst>
                                    <p:set>
                                      <p:cBhvr>
                                        <p:cTn id="21" dur="1" fill="hold">
                                          <p:stCondLst>
                                            <p:cond delay="0"/>
                                          </p:stCondLst>
                                        </p:cTn>
                                        <p:tgtEl>
                                          <p:spTgt spid="62"/>
                                        </p:tgtEl>
                                        <p:attrNameLst>
                                          <p:attrName>style.visibility</p:attrName>
                                        </p:attrNameLst>
                                      </p:cBhvr>
                                      <p:to>
                                        <p:strVal val="visible"/>
                                      </p:to>
                                    </p:set>
                                    <p:animEffect transition="in" filter="fade">
                                      <p:cBhvr>
                                        <p:cTn id="22"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dirty="0"/>
              <a:t>Application Continuity</a:t>
            </a:r>
            <a:endParaRPr lang="en-US" sz="2000" dirty="0">
              <a:solidFill>
                <a:schemeClr val="tx2"/>
              </a:solidFill>
            </a:endParaRPr>
          </a:p>
        </p:txBody>
      </p:sp>
      <p:sp>
        <p:nvSpPr>
          <p:cNvPr id="79" name="TextBox 78"/>
          <p:cNvSpPr txBox="1"/>
          <p:nvPr/>
        </p:nvSpPr>
        <p:spPr>
          <a:xfrm>
            <a:off x="693868" y="605457"/>
            <a:ext cx="4273406" cy="400105"/>
          </a:xfrm>
          <a:prstGeom prst="rect">
            <a:avLst/>
          </a:prstGeom>
          <a:noFill/>
        </p:spPr>
        <p:txBody>
          <a:bodyPr wrap="none" lIns="91436" tIns="45718" rIns="91436" bIns="45718" rtlCol="0">
            <a:spAutoFit/>
          </a:bodyPr>
          <a:lstStyle/>
          <a:p>
            <a:r>
              <a:rPr lang="ru-RU" sz="2000" dirty="0" smtClean="0">
                <a:solidFill>
                  <a:srgbClr val="FF0000"/>
                </a:solidFill>
              </a:rPr>
              <a:t>Надёжное повторение транзакции</a:t>
            </a:r>
            <a:endParaRPr lang="en-US" sz="2000" dirty="0">
              <a:solidFill>
                <a:schemeClr val="tx2"/>
              </a:solidFill>
            </a:endParaRPr>
          </a:p>
        </p:txBody>
      </p:sp>
      <p:pic>
        <p:nvPicPr>
          <p:cNvPr id="20" name="Picture 19"/>
          <p:cNvPicPr>
            <a:picLocks noChangeAspect="1"/>
          </p:cNvPicPr>
          <p:nvPr/>
        </p:nvPicPr>
        <p:blipFill>
          <a:blip r:embed="rId3" cstate="print"/>
          <a:stretch>
            <a:fillRect/>
          </a:stretch>
        </p:blipFill>
        <p:spPr>
          <a:xfrm>
            <a:off x="4292600" y="2146301"/>
            <a:ext cx="546100" cy="850900"/>
          </a:xfrm>
          <a:prstGeom prst="rect">
            <a:avLst/>
          </a:prstGeom>
        </p:spPr>
      </p:pic>
      <p:grpSp>
        <p:nvGrpSpPr>
          <p:cNvPr id="2" name="Group 83"/>
          <p:cNvGrpSpPr/>
          <p:nvPr/>
        </p:nvGrpSpPr>
        <p:grpSpPr>
          <a:xfrm>
            <a:off x="2895601" y="2311400"/>
            <a:ext cx="832125" cy="752475"/>
            <a:chOff x="2895600" y="2311400"/>
            <a:chExt cx="832125" cy="752475"/>
          </a:xfrm>
        </p:grpSpPr>
        <p:cxnSp>
          <p:nvCxnSpPr>
            <p:cNvPr id="8" name="Straight Connector 7"/>
            <p:cNvCxnSpPr/>
            <p:nvPr/>
          </p:nvCxnSpPr>
          <p:spPr>
            <a:xfrm flipH="1">
              <a:off x="3429000" y="2329908"/>
              <a:ext cx="298725" cy="622842"/>
            </a:xfrm>
            <a:prstGeom prst="line">
              <a:avLst/>
            </a:prstGeom>
          </p:spPr>
          <p:style>
            <a:lnRef idx="1">
              <a:schemeClr val="accent2"/>
            </a:lnRef>
            <a:fillRef idx="0">
              <a:schemeClr val="accent2"/>
            </a:fillRef>
            <a:effectRef idx="0">
              <a:schemeClr val="accent2"/>
            </a:effectRef>
            <a:fontRef idx="minor">
              <a:schemeClr val="tx1"/>
            </a:fontRef>
          </p:style>
        </p:cxnSp>
        <p:cxnSp>
          <p:nvCxnSpPr>
            <p:cNvPr id="47" name="Straight Connector 46"/>
            <p:cNvCxnSpPr/>
            <p:nvPr/>
          </p:nvCxnSpPr>
          <p:spPr>
            <a:xfrm flipH="1">
              <a:off x="3416300" y="2480667"/>
              <a:ext cx="51033" cy="475258"/>
            </a:xfrm>
            <a:prstGeom prst="line">
              <a:avLst/>
            </a:prstGeom>
          </p:spPr>
          <p:style>
            <a:lnRef idx="1">
              <a:schemeClr val="accent2"/>
            </a:lnRef>
            <a:fillRef idx="0">
              <a:schemeClr val="accent2"/>
            </a:fillRef>
            <a:effectRef idx="0">
              <a:schemeClr val="accent2"/>
            </a:effectRef>
            <a:fontRef idx="minor">
              <a:schemeClr val="tx1"/>
            </a:fontRef>
          </p:style>
        </p:cxnSp>
        <p:cxnSp>
          <p:nvCxnSpPr>
            <p:cNvPr id="48" name="Straight Connector 47"/>
            <p:cNvCxnSpPr/>
            <p:nvPr/>
          </p:nvCxnSpPr>
          <p:spPr>
            <a:xfrm>
              <a:off x="3184097" y="2658836"/>
              <a:ext cx="222678" cy="297089"/>
            </a:xfrm>
            <a:prstGeom prst="line">
              <a:avLst/>
            </a:prstGeom>
          </p:spPr>
          <p:style>
            <a:lnRef idx="1">
              <a:schemeClr val="accent2"/>
            </a:lnRef>
            <a:fillRef idx="0">
              <a:schemeClr val="accent2"/>
            </a:fillRef>
            <a:effectRef idx="0">
              <a:schemeClr val="accent2"/>
            </a:effectRef>
            <a:fontRef idx="minor">
              <a:schemeClr val="tx1"/>
            </a:fontRef>
          </p:style>
        </p:cxnSp>
        <p:cxnSp>
          <p:nvCxnSpPr>
            <p:cNvPr id="63" name="Straight Connector 62"/>
            <p:cNvCxnSpPr/>
            <p:nvPr/>
          </p:nvCxnSpPr>
          <p:spPr>
            <a:xfrm>
              <a:off x="2901522" y="2811236"/>
              <a:ext cx="521128" cy="144689"/>
            </a:xfrm>
            <a:prstGeom prst="line">
              <a:avLst/>
            </a:prstGeom>
          </p:spPr>
          <p:style>
            <a:lnRef idx="1">
              <a:schemeClr val="accent2"/>
            </a:lnRef>
            <a:fillRef idx="0">
              <a:schemeClr val="accent2"/>
            </a:fillRef>
            <a:effectRef idx="0">
              <a:schemeClr val="accent2"/>
            </a:effectRef>
            <a:fontRef idx="minor">
              <a:schemeClr val="tx1"/>
            </a:fontRef>
          </p:style>
        </p:cxnSp>
        <p:cxnSp>
          <p:nvCxnSpPr>
            <p:cNvPr id="65" name="Straight Connector 64"/>
            <p:cNvCxnSpPr/>
            <p:nvPr/>
          </p:nvCxnSpPr>
          <p:spPr>
            <a:xfrm flipH="1">
              <a:off x="3209926" y="2489200"/>
              <a:ext cx="250824" cy="571500"/>
            </a:xfrm>
            <a:prstGeom prst="line">
              <a:avLst/>
            </a:prstGeom>
          </p:spPr>
          <p:style>
            <a:lnRef idx="1">
              <a:schemeClr val="accent2"/>
            </a:lnRef>
            <a:fillRef idx="0">
              <a:schemeClr val="accent2"/>
            </a:fillRef>
            <a:effectRef idx="0">
              <a:schemeClr val="accent2"/>
            </a:effectRef>
            <a:fontRef idx="minor">
              <a:schemeClr val="tx1"/>
            </a:fontRef>
          </p:style>
        </p:cxnSp>
        <p:cxnSp>
          <p:nvCxnSpPr>
            <p:cNvPr id="68" name="Straight Connector 67"/>
            <p:cNvCxnSpPr/>
            <p:nvPr/>
          </p:nvCxnSpPr>
          <p:spPr>
            <a:xfrm>
              <a:off x="3181350" y="2657475"/>
              <a:ext cx="15876" cy="406400"/>
            </a:xfrm>
            <a:prstGeom prst="line">
              <a:avLst/>
            </a:prstGeom>
          </p:spPr>
          <p:style>
            <a:lnRef idx="1">
              <a:schemeClr val="accent2"/>
            </a:lnRef>
            <a:fillRef idx="0">
              <a:schemeClr val="accent2"/>
            </a:fillRef>
            <a:effectRef idx="0">
              <a:schemeClr val="accent2"/>
            </a:effectRef>
            <a:fontRef idx="minor">
              <a:schemeClr val="tx1"/>
            </a:fontRef>
          </p:style>
        </p:cxnSp>
        <p:cxnSp>
          <p:nvCxnSpPr>
            <p:cNvPr id="69" name="Straight Connector 68"/>
            <p:cNvCxnSpPr/>
            <p:nvPr/>
          </p:nvCxnSpPr>
          <p:spPr>
            <a:xfrm>
              <a:off x="2895600" y="2806700"/>
              <a:ext cx="292100" cy="257175"/>
            </a:xfrm>
            <a:prstGeom prst="line">
              <a:avLst/>
            </a:prstGeom>
          </p:spPr>
          <p:style>
            <a:lnRef idx="1">
              <a:schemeClr val="accent2"/>
            </a:lnRef>
            <a:fillRef idx="0">
              <a:schemeClr val="accent2"/>
            </a:fillRef>
            <a:effectRef idx="0">
              <a:schemeClr val="accent2"/>
            </a:effectRef>
            <a:fontRef idx="minor">
              <a:schemeClr val="tx1"/>
            </a:fontRef>
          </p:style>
        </p:cxnSp>
        <p:cxnSp>
          <p:nvCxnSpPr>
            <p:cNvPr id="70" name="Straight Connector 69"/>
            <p:cNvCxnSpPr/>
            <p:nvPr/>
          </p:nvCxnSpPr>
          <p:spPr>
            <a:xfrm flipH="1">
              <a:off x="3203575" y="2311400"/>
              <a:ext cx="520700" cy="752475"/>
            </a:xfrm>
            <a:prstGeom prst="line">
              <a:avLst/>
            </a:prstGeom>
          </p:spPr>
          <p:style>
            <a:lnRef idx="1">
              <a:schemeClr val="accent2"/>
            </a:lnRef>
            <a:fillRef idx="0">
              <a:schemeClr val="accent2"/>
            </a:fillRef>
            <a:effectRef idx="0">
              <a:schemeClr val="accent2"/>
            </a:effectRef>
            <a:fontRef idx="minor">
              <a:schemeClr val="tx1"/>
            </a:fontRef>
          </p:style>
        </p:cxnSp>
      </p:grpSp>
      <p:pic>
        <p:nvPicPr>
          <p:cNvPr id="16" name="Picture 15"/>
          <p:cNvPicPr>
            <a:picLocks noChangeAspect="1"/>
          </p:cNvPicPr>
          <p:nvPr/>
        </p:nvPicPr>
        <p:blipFill>
          <a:blip r:embed="rId4" cstate="print">
            <a:duotone>
              <a:schemeClr val="accent2">
                <a:shade val="45000"/>
                <a:satMod val="135000"/>
              </a:schemeClr>
              <a:prstClr val="white"/>
            </a:duotone>
          </a:blip>
          <a:stretch>
            <a:fillRect/>
          </a:stretch>
        </p:blipFill>
        <p:spPr>
          <a:xfrm>
            <a:off x="2645314" y="1783286"/>
            <a:ext cx="1295226" cy="1211941"/>
          </a:xfrm>
          <a:prstGeom prst="rect">
            <a:avLst/>
          </a:prstGeom>
        </p:spPr>
      </p:pic>
      <p:cxnSp>
        <p:nvCxnSpPr>
          <p:cNvPr id="86" name="Straight Connector 85"/>
          <p:cNvCxnSpPr/>
          <p:nvPr/>
        </p:nvCxnSpPr>
        <p:spPr>
          <a:xfrm flipH="1">
            <a:off x="2720976" y="3044586"/>
            <a:ext cx="474477" cy="432040"/>
          </a:xfrm>
          <a:prstGeom prst="line">
            <a:avLst/>
          </a:prstGeom>
        </p:spPr>
        <p:style>
          <a:lnRef idx="1">
            <a:schemeClr val="accent2"/>
          </a:lnRef>
          <a:fillRef idx="0">
            <a:schemeClr val="accent2"/>
          </a:fillRef>
          <a:effectRef idx="0">
            <a:schemeClr val="accent2"/>
          </a:effectRef>
          <a:fontRef idx="minor">
            <a:schemeClr val="tx1"/>
          </a:fontRef>
        </p:style>
      </p:cxnSp>
      <p:pic>
        <p:nvPicPr>
          <p:cNvPr id="53" name="Picture 52" descr="NewServer.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flipH="1">
            <a:off x="2646153" y="2317005"/>
            <a:ext cx="368300" cy="678509"/>
          </a:xfrm>
          <a:prstGeom prst="rect">
            <a:avLst/>
          </a:prstGeom>
        </p:spPr>
      </p:pic>
      <p:cxnSp>
        <p:nvCxnSpPr>
          <p:cNvPr id="92" name="Straight Connector 91"/>
          <p:cNvCxnSpPr/>
          <p:nvPr/>
        </p:nvCxnSpPr>
        <p:spPr>
          <a:xfrm flipH="1">
            <a:off x="3435351" y="2882901"/>
            <a:ext cx="333375" cy="22225"/>
          </a:xfrm>
          <a:prstGeom prst="line">
            <a:avLst/>
          </a:prstGeom>
        </p:spPr>
        <p:style>
          <a:lnRef idx="1">
            <a:schemeClr val="accent2"/>
          </a:lnRef>
          <a:fillRef idx="0">
            <a:schemeClr val="accent2"/>
          </a:fillRef>
          <a:effectRef idx="0">
            <a:schemeClr val="accent2"/>
          </a:effectRef>
          <a:fontRef idx="minor">
            <a:schemeClr val="tx1"/>
          </a:fontRef>
        </p:style>
      </p:cxnSp>
      <p:cxnSp>
        <p:nvCxnSpPr>
          <p:cNvPr id="96" name="Straight Connector 95"/>
          <p:cNvCxnSpPr/>
          <p:nvPr/>
        </p:nvCxnSpPr>
        <p:spPr>
          <a:xfrm flipH="1">
            <a:off x="3070226" y="3054350"/>
            <a:ext cx="120652" cy="238125"/>
          </a:xfrm>
          <a:prstGeom prst="line">
            <a:avLst/>
          </a:prstGeom>
        </p:spPr>
        <p:style>
          <a:lnRef idx="1">
            <a:schemeClr val="accent2"/>
          </a:lnRef>
          <a:fillRef idx="0">
            <a:schemeClr val="accent2"/>
          </a:fillRef>
          <a:effectRef idx="0">
            <a:schemeClr val="accent2"/>
          </a:effectRef>
          <a:fontRef idx="minor">
            <a:schemeClr val="tx1"/>
          </a:fontRef>
        </p:style>
      </p:cxnSp>
      <p:pic>
        <p:nvPicPr>
          <p:cNvPr id="49" name="Picture 48" descr="Cluster 12c.png"/>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2654299" y="2770701"/>
            <a:ext cx="1346200" cy="1850147"/>
          </a:xfrm>
          <a:prstGeom prst="rect">
            <a:avLst/>
          </a:prstGeom>
        </p:spPr>
      </p:pic>
      <p:pic>
        <p:nvPicPr>
          <p:cNvPr id="6" name="Picture 5" descr="FiberSwitch.png"/>
          <p:cNvPicPr>
            <a:picLocks noChangeAspect="1"/>
          </p:cNvPicPr>
          <p:nvPr/>
        </p:nvPicPr>
        <p:blipFill>
          <a:blip r:embed="rId7" cstate="print">
            <a:duotone>
              <a:schemeClr val="accent2">
                <a:shade val="45000"/>
                <a:satMod val="135000"/>
              </a:schemeClr>
              <a:prstClr val="white"/>
            </a:duotone>
            <a:extLst>
              <a:ext uri="{28A0092B-C50C-407E-A947-70E740481C1C}">
                <a14:useLocalDpi xmlns:a14="http://schemas.microsoft.com/office/drawing/2010/main" xmlns="" val="0"/>
              </a:ext>
            </a:extLst>
          </a:blip>
          <a:stretch>
            <a:fillRect/>
          </a:stretch>
        </p:blipFill>
        <p:spPr>
          <a:xfrm>
            <a:off x="3275463" y="2837683"/>
            <a:ext cx="324993" cy="236113"/>
          </a:xfrm>
          <a:prstGeom prst="rect">
            <a:avLst/>
          </a:prstGeom>
        </p:spPr>
      </p:pic>
      <p:pic>
        <p:nvPicPr>
          <p:cNvPr id="45" name="Picture 44" descr="FiberSwitch.png"/>
          <p:cNvPicPr>
            <a:picLocks noChangeAspect="1"/>
          </p:cNvPicPr>
          <p:nvPr/>
        </p:nvPicPr>
        <p:blipFill>
          <a:blip r:embed="rId8" cstate="print">
            <a:extLst>
              <a:ext uri="{BEBA8EAE-BF5A-486C-A8C5-ECC9F3942E4B}">
                <a14:imgProps xmlns:a14="http://schemas.microsoft.com/office/drawing/2010/main" xmlns="">
                  <a14:imgLayer r:embed="rId9">
                    <a14:imgEffect>
                      <a14:saturation sat="0"/>
                    </a14:imgEffect>
                  </a14:imgLayer>
                </a14:imgProps>
              </a:ext>
              <a:ext uri="{28A0092B-C50C-407E-A947-70E740481C1C}">
                <a14:useLocalDpi xmlns:a14="http://schemas.microsoft.com/office/drawing/2010/main" xmlns="" val="0"/>
              </a:ext>
            </a:extLst>
          </a:blip>
          <a:stretch>
            <a:fillRect/>
          </a:stretch>
        </p:blipFill>
        <p:spPr>
          <a:xfrm>
            <a:off x="3042480" y="2974736"/>
            <a:ext cx="324993" cy="236113"/>
          </a:xfrm>
          <a:prstGeom prst="rect">
            <a:avLst/>
          </a:prstGeom>
        </p:spPr>
      </p:pic>
      <p:cxnSp>
        <p:nvCxnSpPr>
          <p:cNvPr id="105" name="Straight Arrow Connector 104"/>
          <p:cNvCxnSpPr/>
          <p:nvPr/>
        </p:nvCxnSpPr>
        <p:spPr>
          <a:xfrm>
            <a:off x="2839581" y="2039753"/>
            <a:ext cx="0" cy="35232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1" name="Straight Arrow Connector 50"/>
          <p:cNvCxnSpPr/>
          <p:nvPr/>
        </p:nvCxnSpPr>
        <p:spPr>
          <a:xfrm flipV="1">
            <a:off x="2722698" y="2051234"/>
            <a:ext cx="0" cy="37461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43" name="Picture 42" descr="Blue Separator.png"/>
          <p:cNvPicPr>
            <a:picLocks noChangeAspect="1"/>
          </p:cNvPicPr>
          <p:nvPr/>
        </p:nvPicPr>
        <p:blipFill>
          <a:blip r:embed="rId10" cstate="print">
            <a:extLst>
              <a:ext uri="{28A0092B-C50C-407E-A947-70E740481C1C}">
                <a14:useLocalDpi xmlns:a14="http://schemas.microsoft.com/office/drawing/2010/main" xmlns="" val="0"/>
              </a:ext>
            </a:extLst>
          </a:blip>
          <a:stretch>
            <a:fillRect/>
          </a:stretch>
        </p:blipFill>
        <p:spPr>
          <a:xfrm>
            <a:off x="2158689" y="1124707"/>
            <a:ext cx="2051999" cy="1196442"/>
          </a:xfrm>
          <a:prstGeom prst="rect">
            <a:avLst/>
          </a:prstGeom>
        </p:spPr>
      </p:pic>
      <p:pic>
        <p:nvPicPr>
          <p:cNvPr id="106" name="Picture 105"/>
          <p:cNvPicPr>
            <a:picLocks noChangeAspect="1"/>
          </p:cNvPicPr>
          <p:nvPr/>
        </p:nvPicPr>
        <p:blipFill>
          <a:blip r:embed="rId11" cstate="print"/>
          <a:stretch>
            <a:fillRect/>
          </a:stretch>
        </p:blipFill>
        <p:spPr>
          <a:xfrm>
            <a:off x="3037402" y="2635092"/>
            <a:ext cx="135574" cy="135574"/>
          </a:xfrm>
          <a:prstGeom prst="rect">
            <a:avLst/>
          </a:prstGeom>
        </p:spPr>
      </p:pic>
      <p:pic>
        <p:nvPicPr>
          <p:cNvPr id="33" name="Picture 32" descr="EndUser.png"/>
          <p:cNvPicPr>
            <a:picLocks noChangeAspect="1"/>
          </p:cNvPicPr>
          <p:nvPr/>
        </p:nvPicPr>
        <p:blipFill>
          <a:blip r:embed="rId12" cstate="print">
            <a:extLst>
              <a:ext uri="{28A0092B-C50C-407E-A947-70E740481C1C}">
                <a14:useLocalDpi xmlns:a14="http://schemas.microsoft.com/office/drawing/2010/main" xmlns="" val="0"/>
              </a:ext>
            </a:extLst>
          </a:blip>
          <a:stretch>
            <a:fillRect/>
          </a:stretch>
        </p:blipFill>
        <p:spPr>
          <a:xfrm>
            <a:off x="2522290" y="1318299"/>
            <a:ext cx="505001" cy="702812"/>
          </a:xfrm>
          <a:prstGeom prst="rect">
            <a:avLst/>
          </a:prstGeom>
        </p:spPr>
      </p:pic>
      <p:cxnSp>
        <p:nvCxnSpPr>
          <p:cNvPr id="119" name="Straight Arrow Connector 118"/>
          <p:cNvCxnSpPr/>
          <p:nvPr/>
        </p:nvCxnSpPr>
        <p:spPr>
          <a:xfrm>
            <a:off x="2936900" y="2827483"/>
            <a:ext cx="286774" cy="26668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120" name="Picture 119"/>
          <p:cNvPicPr>
            <a:picLocks noChangeAspect="1"/>
          </p:cNvPicPr>
          <p:nvPr/>
        </p:nvPicPr>
        <p:blipFill>
          <a:blip r:embed="rId13" cstate="print"/>
          <a:stretch>
            <a:fillRect/>
          </a:stretch>
        </p:blipFill>
        <p:spPr>
          <a:xfrm>
            <a:off x="3059204" y="3720963"/>
            <a:ext cx="144000" cy="144000"/>
          </a:xfrm>
          <a:prstGeom prst="rect">
            <a:avLst/>
          </a:prstGeom>
        </p:spPr>
      </p:pic>
      <p:pic>
        <p:nvPicPr>
          <p:cNvPr id="8214" name="Picture 8213"/>
          <p:cNvPicPr>
            <a:picLocks noChangeAspect="1"/>
          </p:cNvPicPr>
          <p:nvPr/>
        </p:nvPicPr>
        <p:blipFill>
          <a:blip r:embed="rId14" cstate="print"/>
          <a:stretch>
            <a:fillRect/>
          </a:stretch>
        </p:blipFill>
        <p:spPr>
          <a:xfrm>
            <a:off x="2616952" y="3575078"/>
            <a:ext cx="412623" cy="412623"/>
          </a:xfrm>
          <a:prstGeom prst="rect">
            <a:avLst/>
          </a:prstGeom>
        </p:spPr>
      </p:pic>
      <p:pic>
        <p:nvPicPr>
          <p:cNvPr id="42" name="Picture 41"/>
          <p:cNvPicPr>
            <a:picLocks noChangeAspect="1"/>
          </p:cNvPicPr>
          <p:nvPr/>
        </p:nvPicPr>
        <p:blipFill>
          <a:blip r:embed="rId15" cstate="print"/>
          <a:stretch>
            <a:fillRect/>
          </a:stretch>
        </p:blipFill>
        <p:spPr>
          <a:xfrm>
            <a:off x="3219996" y="2628806"/>
            <a:ext cx="135636" cy="135636"/>
          </a:xfrm>
          <a:prstGeom prst="rect">
            <a:avLst/>
          </a:prstGeom>
        </p:spPr>
      </p:pic>
      <p:grpSp>
        <p:nvGrpSpPr>
          <p:cNvPr id="3" name="Group 55"/>
          <p:cNvGrpSpPr/>
          <p:nvPr/>
        </p:nvGrpSpPr>
        <p:grpSpPr>
          <a:xfrm>
            <a:off x="3115574" y="841387"/>
            <a:ext cx="5647426" cy="1077218"/>
            <a:chOff x="3104791" y="2086931"/>
            <a:chExt cx="5245490" cy="1077218"/>
          </a:xfrm>
        </p:grpSpPr>
        <p:sp>
          <p:nvSpPr>
            <p:cNvPr id="57" name="Rounded Rectangle 56"/>
            <p:cNvSpPr/>
            <p:nvPr/>
          </p:nvSpPr>
          <p:spPr>
            <a:xfrm>
              <a:off x="5198919" y="2088951"/>
              <a:ext cx="3099174" cy="885163"/>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p:cNvSpPr txBox="1"/>
            <p:nvPr/>
          </p:nvSpPr>
          <p:spPr>
            <a:xfrm>
              <a:off x="5261560" y="2086931"/>
              <a:ext cx="3088721" cy="1077218"/>
            </a:xfrm>
            <a:prstGeom prst="rect">
              <a:avLst/>
            </a:prstGeom>
            <a:noFill/>
          </p:spPr>
          <p:txBody>
            <a:bodyPr wrap="square" rtlCol="0">
              <a:spAutoFit/>
            </a:bodyPr>
            <a:lstStyle/>
            <a:p>
              <a:r>
                <a:rPr lang="ru-RU" sz="1600" dirty="0" smtClean="0">
                  <a:solidFill>
                    <a:schemeClr val="tx2"/>
                  </a:solidFill>
                </a:rPr>
                <a:t>Пользователь получит подтверждение , что заказ товара был успешно выполнен</a:t>
              </a:r>
              <a:endParaRPr lang="en-US" sz="1600" dirty="0">
                <a:solidFill>
                  <a:schemeClr val="tx2"/>
                </a:solidFill>
              </a:endParaRPr>
            </a:p>
          </p:txBody>
        </p:sp>
        <p:cxnSp>
          <p:nvCxnSpPr>
            <p:cNvPr id="59" name="Straight Connector 58"/>
            <p:cNvCxnSpPr>
              <a:stCxn id="57" idx="1"/>
            </p:cNvCxnSpPr>
            <p:nvPr/>
          </p:nvCxnSpPr>
          <p:spPr>
            <a:xfrm flipH="1">
              <a:off x="3104791" y="2531533"/>
              <a:ext cx="2094128" cy="294695"/>
            </a:xfrm>
            <a:prstGeom prst="line">
              <a:avLst/>
            </a:prstGeom>
            <a:ln w="38100" cmpd="sng">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grpSp>
      <p:pic>
        <p:nvPicPr>
          <p:cNvPr id="60" name="Picture 59"/>
          <p:cNvPicPr>
            <a:picLocks noChangeAspect="1"/>
          </p:cNvPicPr>
          <p:nvPr/>
        </p:nvPicPr>
        <p:blipFill>
          <a:blip r:embed="rId16" cstate="print"/>
          <a:stretch>
            <a:fillRect/>
          </a:stretch>
        </p:blipFill>
        <p:spPr>
          <a:xfrm>
            <a:off x="3402134" y="2624712"/>
            <a:ext cx="135636" cy="135636"/>
          </a:xfrm>
          <a:prstGeom prst="rect">
            <a:avLst/>
          </a:prstGeom>
        </p:spPr>
      </p:pic>
      <p:cxnSp>
        <p:nvCxnSpPr>
          <p:cNvPr id="61" name="Straight Arrow Connector 60"/>
          <p:cNvCxnSpPr/>
          <p:nvPr/>
        </p:nvCxnSpPr>
        <p:spPr>
          <a:xfrm>
            <a:off x="3243484" y="3193347"/>
            <a:ext cx="4568" cy="22842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62" name="Picture 61"/>
          <p:cNvPicPr>
            <a:picLocks noChangeAspect="1"/>
          </p:cNvPicPr>
          <p:nvPr/>
        </p:nvPicPr>
        <p:blipFill>
          <a:blip r:embed="rId17" cstate="print"/>
          <a:stretch>
            <a:fillRect/>
          </a:stretch>
        </p:blipFill>
        <p:spPr>
          <a:xfrm>
            <a:off x="3167108" y="3389787"/>
            <a:ext cx="412600" cy="412600"/>
          </a:xfrm>
          <a:prstGeom prst="rect">
            <a:avLst/>
          </a:prstGeom>
        </p:spPr>
      </p:pic>
      <p:cxnSp>
        <p:nvCxnSpPr>
          <p:cNvPr id="52" name="Straight Arrow Connector 51"/>
          <p:cNvCxnSpPr/>
          <p:nvPr/>
        </p:nvCxnSpPr>
        <p:spPr>
          <a:xfrm flipH="1" flipV="1">
            <a:off x="2864320" y="2896398"/>
            <a:ext cx="251253" cy="24212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64" name="Picture 63" descr="MessageBoard_Success.png"/>
          <p:cNvPicPr>
            <a:picLocks noChangeAspect="1"/>
          </p:cNvPicPr>
          <p:nvPr/>
        </p:nvPicPr>
        <p:blipFill>
          <a:blip r:embed="rId18" cstate="print">
            <a:extLst>
              <a:ext uri="{28A0092B-C50C-407E-A947-70E740481C1C}">
                <a14:useLocalDpi xmlns:a14="http://schemas.microsoft.com/office/drawing/2010/main" xmlns="" val="0"/>
              </a:ext>
            </a:extLst>
          </a:blip>
          <a:stretch>
            <a:fillRect/>
          </a:stretch>
        </p:blipFill>
        <p:spPr>
          <a:xfrm>
            <a:off x="2328317" y="941839"/>
            <a:ext cx="648000" cy="543745"/>
          </a:xfrm>
          <a:prstGeom prst="rect">
            <a:avLst/>
          </a:prstGeom>
        </p:spPr>
      </p:pic>
      <p:sp>
        <p:nvSpPr>
          <p:cNvPr id="46" name="TextBox 45"/>
          <p:cNvSpPr txBox="1"/>
          <p:nvPr/>
        </p:nvSpPr>
        <p:spPr>
          <a:xfrm>
            <a:off x="927100" y="2364798"/>
            <a:ext cx="1059906" cy="461665"/>
          </a:xfrm>
          <a:prstGeom prst="rect">
            <a:avLst/>
          </a:prstGeom>
          <a:noFill/>
        </p:spPr>
        <p:txBody>
          <a:bodyPr wrap="none" rtlCol="0">
            <a:spAutoFit/>
          </a:bodyPr>
          <a:lstStyle/>
          <a:p>
            <a:r>
              <a:rPr lang="ru-RU" sz="1200" dirty="0" smtClean="0">
                <a:solidFill>
                  <a:schemeClr val="tx2"/>
                </a:solidFill>
              </a:rPr>
              <a:t>Серверы </a:t>
            </a:r>
          </a:p>
          <a:p>
            <a:r>
              <a:rPr lang="ru-RU" sz="1200" dirty="0" smtClean="0">
                <a:solidFill>
                  <a:schemeClr val="tx2"/>
                </a:solidFill>
              </a:rPr>
              <a:t>приложений</a:t>
            </a:r>
            <a:endParaRPr lang="en-US" sz="1200" dirty="0" smtClean="0">
              <a:solidFill>
                <a:schemeClr val="tx2"/>
              </a:solidFill>
            </a:endParaRPr>
          </a:p>
        </p:txBody>
      </p:sp>
      <p:sp>
        <p:nvSpPr>
          <p:cNvPr id="50" name="TextBox 49"/>
          <p:cNvSpPr txBox="1"/>
          <p:nvPr/>
        </p:nvSpPr>
        <p:spPr>
          <a:xfrm>
            <a:off x="917527" y="3371269"/>
            <a:ext cx="1074205" cy="276999"/>
          </a:xfrm>
          <a:prstGeom prst="rect">
            <a:avLst/>
          </a:prstGeom>
          <a:noFill/>
        </p:spPr>
        <p:txBody>
          <a:bodyPr wrap="none" rtlCol="0">
            <a:spAutoFit/>
          </a:bodyPr>
          <a:lstStyle/>
          <a:p>
            <a:r>
              <a:rPr lang="ru-RU" sz="1200" dirty="0" smtClean="0">
                <a:solidFill>
                  <a:schemeClr val="tx2"/>
                </a:solidFill>
              </a:rPr>
              <a:t>Серверы БД</a:t>
            </a:r>
            <a:endParaRPr lang="en-US" sz="1200" dirty="0" smtClean="0">
              <a:solidFill>
                <a:schemeClr val="tx2"/>
              </a:solidFill>
            </a:endParaRPr>
          </a:p>
        </p:txBody>
      </p:sp>
      <p:sp>
        <p:nvSpPr>
          <p:cNvPr id="54" name="TextBox 53"/>
          <p:cNvSpPr txBox="1"/>
          <p:nvPr/>
        </p:nvSpPr>
        <p:spPr>
          <a:xfrm>
            <a:off x="929184" y="1906089"/>
            <a:ext cx="1180644" cy="276999"/>
          </a:xfrm>
          <a:prstGeom prst="rect">
            <a:avLst/>
          </a:prstGeom>
          <a:noFill/>
        </p:spPr>
        <p:txBody>
          <a:bodyPr wrap="none" rtlCol="0">
            <a:spAutoFit/>
          </a:bodyPr>
          <a:lstStyle/>
          <a:p>
            <a:r>
              <a:rPr lang="ru-RU" sz="1200" dirty="0" smtClean="0">
                <a:solidFill>
                  <a:schemeClr val="tx2"/>
                </a:solidFill>
              </a:rPr>
              <a:t>Пользователь</a:t>
            </a:r>
            <a:endParaRPr lang="en-US" sz="1200" dirty="0" smtClean="0">
              <a:solidFill>
                <a:schemeClr val="tx2"/>
              </a:solidFill>
            </a:endParaRPr>
          </a:p>
        </p:txBody>
      </p:sp>
    </p:spTree>
    <p:extLst>
      <p:ext uri="{BB962C8B-B14F-4D97-AF65-F5344CB8AC3E}">
        <p14:creationId xmlns:p14="http://schemas.microsoft.com/office/powerpoint/2010/main" xmlns="" val="571677370"/>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Когда </a:t>
            </a:r>
            <a:r>
              <a:rPr lang="en-US" dirty="0" smtClean="0"/>
              <a:t>Application </a:t>
            </a:r>
            <a:r>
              <a:rPr lang="en-US" dirty="0"/>
              <a:t>Continuity for Java </a:t>
            </a:r>
            <a:r>
              <a:rPr lang="ru-RU" dirty="0" smtClean="0"/>
              <a:t>прозрачно для приложения</a:t>
            </a:r>
            <a:r>
              <a:rPr lang="en-US" dirty="0" smtClean="0"/>
              <a:t> </a:t>
            </a:r>
            <a:endParaRPr lang="en-US" dirty="0"/>
          </a:p>
        </p:txBody>
      </p:sp>
      <p:sp>
        <p:nvSpPr>
          <p:cNvPr id="3" name="Content Placeholder 2"/>
          <p:cNvSpPr>
            <a:spLocks noGrp="1"/>
          </p:cNvSpPr>
          <p:nvPr>
            <p:ph sz="quarter" idx="12"/>
          </p:nvPr>
        </p:nvSpPr>
        <p:spPr/>
        <p:txBody>
          <a:bodyPr/>
          <a:lstStyle/>
          <a:p>
            <a:r>
              <a:rPr lang="ru-RU" sz="2400" dirty="0" smtClean="0"/>
              <a:t>Если приложение:</a:t>
            </a:r>
            <a:endParaRPr lang="en-US" sz="2400" dirty="0"/>
          </a:p>
          <a:p>
            <a:pPr lvl="1"/>
            <a:r>
              <a:rPr lang="ru-RU" sz="2200" dirty="0" smtClean="0"/>
              <a:t>использует</a:t>
            </a:r>
            <a:r>
              <a:rPr lang="en-US" sz="2200" dirty="0" smtClean="0"/>
              <a:t> </a:t>
            </a:r>
            <a:r>
              <a:rPr lang="en-US" sz="2200" dirty="0"/>
              <a:t>J2EE </a:t>
            </a:r>
            <a:r>
              <a:rPr lang="ru-RU" sz="2200" dirty="0" smtClean="0"/>
              <a:t>или</a:t>
            </a:r>
            <a:r>
              <a:rPr lang="en-US" sz="2200" dirty="0" smtClean="0"/>
              <a:t> </a:t>
            </a:r>
            <a:r>
              <a:rPr lang="en-US" sz="2200" dirty="0"/>
              <a:t>JPA </a:t>
            </a:r>
            <a:r>
              <a:rPr lang="ru-RU" sz="2200" dirty="0" smtClean="0"/>
              <a:t>с стандартным</a:t>
            </a:r>
            <a:r>
              <a:rPr lang="en-US" sz="2200" dirty="0" smtClean="0"/>
              <a:t> </a:t>
            </a:r>
            <a:r>
              <a:rPr lang="en-US" sz="2200" dirty="0"/>
              <a:t>JDBC API</a:t>
            </a:r>
          </a:p>
          <a:p>
            <a:pPr lvl="1"/>
            <a:r>
              <a:rPr lang="ru-RU" sz="2200" dirty="0" smtClean="0"/>
              <a:t>использует</a:t>
            </a:r>
            <a:r>
              <a:rPr lang="en-US" sz="2200" dirty="0" smtClean="0"/>
              <a:t> </a:t>
            </a:r>
            <a:r>
              <a:rPr lang="en-US" sz="2200" dirty="0"/>
              <a:t>UCP </a:t>
            </a:r>
            <a:r>
              <a:rPr lang="ru-RU" sz="2200" dirty="0" smtClean="0"/>
              <a:t>или</a:t>
            </a:r>
            <a:r>
              <a:rPr lang="en-US" sz="2200" dirty="0" smtClean="0"/>
              <a:t> </a:t>
            </a:r>
            <a:r>
              <a:rPr lang="en-US" sz="2200" dirty="0" err="1"/>
              <a:t>WebLogic</a:t>
            </a:r>
            <a:r>
              <a:rPr lang="en-US" sz="2200" dirty="0"/>
              <a:t> </a:t>
            </a:r>
            <a:r>
              <a:rPr lang="en-US" sz="2200" dirty="0" smtClean="0"/>
              <a:t>Server</a:t>
            </a:r>
            <a:endParaRPr lang="en-US" sz="2200" dirty="0"/>
          </a:p>
          <a:p>
            <a:pPr lvl="1"/>
            <a:r>
              <a:rPr lang="ru-RU" sz="2200" dirty="0" smtClean="0"/>
              <a:t>Не имеет внешних операций, которые не могут быть выполнены повторно</a:t>
            </a:r>
            <a:r>
              <a:rPr lang="en-US" sz="2200" dirty="0" smtClean="0"/>
              <a:t>.</a:t>
            </a:r>
            <a:endParaRPr lang="en-US" sz="2200" dirty="0"/>
          </a:p>
        </p:txBody>
      </p:sp>
    </p:spTree>
    <p:extLst>
      <p:ext uri="{BB962C8B-B14F-4D97-AF65-F5344CB8AC3E}">
        <p14:creationId xmlns:p14="http://schemas.microsoft.com/office/powerpoint/2010/main" xmlns="" val="345054950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4980" y="245538"/>
            <a:ext cx="8101513" cy="761995"/>
          </a:xfrm>
        </p:spPr>
        <p:txBody>
          <a:bodyPr/>
          <a:lstStyle/>
          <a:p>
            <a:r>
              <a:rPr lang="en-US" dirty="0" smtClean="0"/>
              <a:t>Oracle Database 12c</a:t>
            </a:r>
            <a:br>
              <a:rPr lang="en-US" dirty="0" smtClean="0"/>
            </a:br>
            <a:r>
              <a:rPr lang="ru-RU" dirty="0" smtClean="0"/>
              <a:t>новые возможности высокой надёжности</a:t>
            </a:r>
            <a:endParaRPr lang="en-US" dirty="0"/>
          </a:p>
        </p:txBody>
      </p:sp>
      <p:sp>
        <p:nvSpPr>
          <p:cNvPr id="3" name="Text Placeholder 2"/>
          <p:cNvSpPr>
            <a:spLocks noGrp="1"/>
          </p:cNvSpPr>
          <p:nvPr>
            <p:ph type="body" sz="quarter" idx="13"/>
          </p:nvPr>
        </p:nvSpPr>
        <p:spPr>
          <a:xfrm>
            <a:off x="804981" y="1363132"/>
            <a:ext cx="7771752" cy="2826096"/>
          </a:xfrm>
        </p:spPr>
        <p:txBody>
          <a:bodyPr/>
          <a:lstStyle/>
          <a:p>
            <a:pPr>
              <a:spcAft>
                <a:spcPts val="0"/>
              </a:spcAft>
            </a:pPr>
            <a:r>
              <a:rPr lang="en-US" sz="2200" dirty="0" smtClean="0"/>
              <a:t>Application Continuity</a:t>
            </a:r>
          </a:p>
          <a:p>
            <a:pPr>
              <a:spcAft>
                <a:spcPts val="0"/>
              </a:spcAft>
            </a:pPr>
            <a:r>
              <a:rPr lang="en-US" sz="2200" u="sng" dirty="0" smtClean="0">
                <a:solidFill>
                  <a:srgbClr val="C00000"/>
                </a:solidFill>
              </a:rPr>
              <a:t>Global Data Services</a:t>
            </a:r>
          </a:p>
          <a:p>
            <a:pPr>
              <a:spcAft>
                <a:spcPts val="0"/>
              </a:spcAft>
            </a:pPr>
            <a:r>
              <a:rPr lang="ru-RU" sz="2200" dirty="0" smtClean="0"/>
              <a:t>Улучшения в </a:t>
            </a:r>
            <a:r>
              <a:rPr lang="en-US" sz="2200" dirty="0" smtClean="0"/>
              <a:t>Data Guard</a:t>
            </a:r>
          </a:p>
          <a:p>
            <a:pPr>
              <a:spcAft>
                <a:spcPts val="0"/>
              </a:spcAft>
            </a:pPr>
            <a:r>
              <a:rPr lang="ru-RU" sz="2200" dirty="0" smtClean="0"/>
              <a:t>Улучшения в </a:t>
            </a:r>
            <a:r>
              <a:rPr lang="en-US" sz="2200" dirty="0" smtClean="0"/>
              <a:t>RMAN</a:t>
            </a:r>
          </a:p>
          <a:p>
            <a:pPr>
              <a:spcAft>
                <a:spcPts val="0"/>
              </a:spcAft>
            </a:pPr>
            <a:r>
              <a:rPr lang="en-US" sz="2200" dirty="0" smtClean="0"/>
              <a:t>Flex ASM</a:t>
            </a:r>
          </a:p>
          <a:p>
            <a:pPr>
              <a:spcAft>
                <a:spcPts val="0"/>
              </a:spcAft>
            </a:pPr>
            <a:r>
              <a:rPr lang="ru-RU" sz="2200" dirty="0" smtClean="0"/>
              <a:t>Другие улучшения</a:t>
            </a:r>
            <a:endParaRPr lang="en-US" sz="2200" dirty="0" smtClean="0"/>
          </a:p>
        </p:txBody>
      </p:sp>
    </p:spTree>
    <p:extLst>
      <p:ext uri="{BB962C8B-B14F-4D97-AF65-F5344CB8AC3E}">
        <p14:creationId xmlns="" xmlns:p14="http://schemas.microsoft.com/office/powerpoint/2010/main" val="2728480166"/>
      </p:ext>
    </p:extLst>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icture 34" descr="us_uk.jpg"/>
          <p:cNvPicPr>
            <a:picLocks noChangeAspect="1"/>
          </p:cNvPicPr>
          <p:nvPr/>
        </p:nvPicPr>
        <p:blipFill>
          <a:blip r:embed="rId3" cstate="print">
            <a:extLst>
              <a:ext uri="{BEBA8EAE-BF5A-486C-A8C5-ECC9F3942E4B}">
                <a14:imgProps xmlns="" xmlns:a14="http://schemas.microsoft.com/office/drawing/2010/main">
                  <a14:imgLayer r:embed="rId4">
                    <a14:imgEffect>
                      <a14:saturation sat="0"/>
                    </a14:imgEffect>
                  </a14:imgLayer>
                </a14:imgProps>
              </a:ext>
            </a:extLst>
          </a:blip>
          <a:srcRect/>
          <a:stretch>
            <a:fillRect/>
          </a:stretch>
        </p:blipFill>
        <p:spPr bwMode="auto">
          <a:xfrm>
            <a:off x="597841" y="1059913"/>
            <a:ext cx="3605890" cy="2843929"/>
          </a:xfrm>
          <a:prstGeom prst="rect">
            <a:avLst/>
          </a:prstGeom>
          <a:noFill/>
          <a:ln w="9525">
            <a:noFill/>
            <a:miter lim="800000"/>
            <a:headEnd/>
            <a:tailEnd/>
          </a:ln>
        </p:spPr>
      </p:pic>
      <p:sp>
        <p:nvSpPr>
          <p:cNvPr id="32771" name="Title 1"/>
          <p:cNvSpPr>
            <a:spLocks noGrp="1"/>
          </p:cNvSpPr>
          <p:nvPr>
            <p:ph type="title"/>
          </p:nvPr>
        </p:nvSpPr>
        <p:spPr/>
        <p:txBody>
          <a:bodyPr/>
          <a:lstStyle/>
          <a:p>
            <a:r>
              <a:rPr lang="ru-RU" dirty="0" smtClean="0"/>
              <a:t>Реплицируемые БД</a:t>
            </a:r>
            <a:r>
              <a:rPr lang="en-US" dirty="0" smtClean="0"/>
              <a:t/>
            </a:r>
            <a:br>
              <a:rPr lang="en-US" dirty="0" smtClean="0"/>
            </a:br>
            <a:r>
              <a:rPr lang="ru-RU" sz="2000" b="0" dirty="0" smtClean="0">
                <a:solidFill>
                  <a:schemeClr val="accent1"/>
                </a:solidFill>
              </a:rPr>
              <a:t>Задачи</a:t>
            </a:r>
            <a:endParaRPr lang="en-US" b="0" dirty="0" smtClean="0">
              <a:solidFill>
                <a:schemeClr val="accent1"/>
              </a:solidFill>
            </a:endParaRPr>
          </a:p>
        </p:txBody>
      </p:sp>
      <p:sp>
        <p:nvSpPr>
          <p:cNvPr id="7" name="Content Placeholder 6"/>
          <p:cNvSpPr>
            <a:spLocks noGrp="1"/>
          </p:cNvSpPr>
          <p:nvPr>
            <p:ph sz="quarter" idx="12"/>
          </p:nvPr>
        </p:nvSpPr>
        <p:spPr>
          <a:xfrm>
            <a:off x="4579547" y="1420650"/>
            <a:ext cx="3970687" cy="2368470"/>
          </a:xfrm>
        </p:spPr>
        <p:txBody>
          <a:bodyPr/>
          <a:lstStyle/>
          <a:p>
            <a:r>
              <a:rPr lang="ru-RU" dirty="0" smtClean="0"/>
              <a:t>Неэффективно используются все базы данных</a:t>
            </a:r>
            <a:endParaRPr lang="en-US" dirty="0" smtClean="0"/>
          </a:p>
          <a:p>
            <a:endParaRPr lang="en-US" dirty="0" smtClean="0"/>
          </a:p>
          <a:p>
            <a:r>
              <a:rPr lang="ru-RU" dirty="0" smtClean="0"/>
              <a:t>Не автоматизирована балансировка нагрузки и обработка сбоя сервера</a:t>
            </a:r>
            <a:endParaRPr lang="en-US" dirty="0" smtClean="0"/>
          </a:p>
        </p:txBody>
      </p:sp>
      <p:sp>
        <p:nvSpPr>
          <p:cNvPr id="60" name="Arc 59"/>
          <p:cNvSpPr/>
          <p:nvPr/>
        </p:nvSpPr>
        <p:spPr bwMode="auto">
          <a:xfrm>
            <a:off x="1277454" y="1265529"/>
            <a:ext cx="2438083" cy="904875"/>
          </a:xfrm>
          <a:prstGeom prst="arc">
            <a:avLst>
              <a:gd name="adj1" fmla="val 11299304"/>
              <a:gd name="adj2" fmla="val 21100917"/>
            </a:avLst>
          </a:prstGeom>
          <a:ln w="12700" cmpd="sng">
            <a:headEnd type="none" w="med" len="med"/>
            <a:tailEnd type="triangle" w="med" len="med"/>
          </a:ln>
        </p:spPr>
        <p:style>
          <a:lnRef idx="2">
            <a:schemeClr val="dk1"/>
          </a:lnRef>
          <a:fillRef idx="0">
            <a:schemeClr val="dk1"/>
          </a:fillRef>
          <a:effectRef idx="1">
            <a:schemeClr val="dk1"/>
          </a:effectRef>
          <a:fontRef idx="minor">
            <a:schemeClr val="tx1"/>
          </a:fontRef>
        </p:style>
        <p:txBody>
          <a:bodyPr lIns="92075" tIns="46038" rIns="92075" bIns="46038"/>
          <a:lstStyle/>
          <a:p>
            <a:pPr marL="106285" indent="-106285">
              <a:defRPr/>
            </a:pPr>
            <a:endParaRPr lang="en-US" dirty="0">
              <a:ea typeface="ＭＳ Ｐゴシック" pitchFamily="1" charset="-128"/>
            </a:endParaRPr>
          </a:p>
        </p:txBody>
      </p:sp>
      <p:sp>
        <p:nvSpPr>
          <p:cNvPr id="62" name="Arc 61"/>
          <p:cNvSpPr/>
          <p:nvPr/>
        </p:nvSpPr>
        <p:spPr bwMode="auto">
          <a:xfrm rot="650224">
            <a:off x="1325515" y="1482834"/>
            <a:ext cx="1586383" cy="904875"/>
          </a:xfrm>
          <a:prstGeom prst="arc">
            <a:avLst>
              <a:gd name="adj1" fmla="val 11299304"/>
              <a:gd name="adj2" fmla="val 21100917"/>
            </a:avLst>
          </a:prstGeom>
          <a:ln w="12700" cmpd="sng">
            <a:headEnd type="none" w="med" len="med"/>
            <a:tailEnd type="triangle" w="med" len="med"/>
          </a:ln>
        </p:spPr>
        <p:style>
          <a:lnRef idx="2">
            <a:schemeClr val="dk1"/>
          </a:lnRef>
          <a:fillRef idx="0">
            <a:schemeClr val="dk1"/>
          </a:fillRef>
          <a:effectRef idx="1">
            <a:schemeClr val="dk1"/>
          </a:effectRef>
          <a:fontRef idx="minor">
            <a:schemeClr val="tx1"/>
          </a:fontRef>
        </p:style>
        <p:txBody>
          <a:bodyPr lIns="92075" tIns="46038" rIns="92075" bIns="46038"/>
          <a:lstStyle/>
          <a:p>
            <a:pPr marL="106285" indent="-106285">
              <a:defRPr/>
            </a:pPr>
            <a:endParaRPr lang="en-US" dirty="0">
              <a:ea typeface="ＭＳ Ｐゴシック" pitchFamily="1" charset="-128"/>
            </a:endParaRPr>
          </a:p>
        </p:txBody>
      </p:sp>
      <p:sp>
        <p:nvSpPr>
          <p:cNvPr id="63" name="Arc 62"/>
          <p:cNvSpPr/>
          <p:nvPr/>
        </p:nvSpPr>
        <p:spPr bwMode="auto">
          <a:xfrm>
            <a:off x="1880114" y="3207220"/>
            <a:ext cx="1586383" cy="507847"/>
          </a:xfrm>
          <a:prstGeom prst="arc">
            <a:avLst>
              <a:gd name="adj1" fmla="val 11299304"/>
              <a:gd name="adj2" fmla="val 21100917"/>
            </a:avLst>
          </a:prstGeom>
          <a:ln w="12700" cmpd="sng">
            <a:headEnd type="triangle" w="med" len="med"/>
            <a:tailEnd type="triangle" w="med" len="med"/>
          </a:ln>
        </p:spPr>
        <p:style>
          <a:lnRef idx="2">
            <a:schemeClr val="dk1"/>
          </a:lnRef>
          <a:fillRef idx="0">
            <a:schemeClr val="dk1"/>
          </a:fillRef>
          <a:effectRef idx="1">
            <a:schemeClr val="dk1"/>
          </a:effectRef>
          <a:fontRef idx="minor">
            <a:schemeClr val="tx1"/>
          </a:fontRef>
        </p:style>
        <p:txBody>
          <a:bodyPr lIns="92075" tIns="46038" rIns="92075" bIns="46038"/>
          <a:lstStyle/>
          <a:p>
            <a:pPr marL="106285" indent="-106285">
              <a:defRPr/>
            </a:pPr>
            <a:endParaRPr lang="en-US" dirty="0">
              <a:ea typeface="ＭＳ Ｐゴシック" pitchFamily="1" charset="-128"/>
            </a:endParaRPr>
          </a:p>
        </p:txBody>
      </p:sp>
      <p:sp>
        <p:nvSpPr>
          <p:cNvPr id="64" name="TextBox 59"/>
          <p:cNvSpPr txBox="1">
            <a:spLocks noChangeArrowheads="1"/>
          </p:cNvSpPr>
          <p:nvPr/>
        </p:nvSpPr>
        <p:spPr bwMode="auto">
          <a:xfrm>
            <a:off x="802081" y="2230178"/>
            <a:ext cx="650719" cy="251700"/>
          </a:xfrm>
          <a:prstGeom prst="rect">
            <a:avLst/>
          </a:prstGeom>
          <a:noFill/>
          <a:ln w="9525">
            <a:noFill/>
            <a:miter lim="800000"/>
            <a:headEnd/>
            <a:tailEnd/>
          </a:ln>
        </p:spPr>
        <p:txBody>
          <a:bodyPr wrap="none" lIns="81626" tIns="40813" rIns="81626" bIns="40813">
            <a:spAutoFit/>
          </a:bodyPr>
          <a:lstStyle/>
          <a:p>
            <a:r>
              <a:rPr lang="en-US" sz="1050" dirty="0">
                <a:solidFill>
                  <a:schemeClr val="accent1"/>
                </a:solidFill>
              </a:rPr>
              <a:t>Primary</a:t>
            </a:r>
          </a:p>
        </p:txBody>
      </p:sp>
      <p:sp>
        <p:nvSpPr>
          <p:cNvPr id="65" name="TextBox 59"/>
          <p:cNvSpPr txBox="1">
            <a:spLocks noChangeArrowheads="1"/>
          </p:cNvSpPr>
          <p:nvPr/>
        </p:nvSpPr>
        <p:spPr bwMode="auto">
          <a:xfrm>
            <a:off x="2577053" y="2650347"/>
            <a:ext cx="1075856" cy="244006"/>
          </a:xfrm>
          <a:prstGeom prst="rect">
            <a:avLst/>
          </a:prstGeom>
          <a:noFill/>
          <a:ln w="9525">
            <a:noFill/>
            <a:miter lim="800000"/>
            <a:headEnd/>
            <a:tailEnd/>
          </a:ln>
        </p:spPr>
        <p:txBody>
          <a:bodyPr wrap="none" lIns="81626" tIns="40813" rIns="81626" bIns="40813">
            <a:spAutoFit/>
          </a:bodyPr>
          <a:lstStyle/>
          <a:p>
            <a:r>
              <a:rPr lang="en-US" sz="1050" dirty="0" smtClean="0">
                <a:solidFill>
                  <a:schemeClr val="accent1"/>
                </a:solidFill>
              </a:rPr>
              <a:t>Active Standby</a:t>
            </a:r>
            <a:endParaRPr lang="en-US" sz="1050" dirty="0">
              <a:solidFill>
                <a:schemeClr val="accent1"/>
              </a:solidFill>
            </a:endParaRPr>
          </a:p>
        </p:txBody>
      </p:sp>
      <p:sp>
        <p:nvSpPr>
          <p:cNvPr id="67" name="TextBox 59"/>
          <p:cNvSpPr txBox="1">
            <a:spLocks noChangeArrowheads="1"/>
          </p:cNvSpPr>
          <p:nvPr/>
        </p:nvSpPr>
        <p:spPr bwMode="auto">
          <a:xfrm>
            <a:off x="3352995" y="2235604"/>
            <a:ext cx="1075856" cy="244006"/>
          </a:xfrm>
          <a:prstGeom prst="rect">
            <a:avLst/>
          </a:prstGeom>
          <a:noFill/>
          <a:ln w="9525">
            <a:noFill/>
            <a:miter lim="800000"/>
            <a:headEnd/>
            <a:tailEnd/>
          </a:ln>
        </p:spPr>
        <p:txBody>
          <a:bodyPr wrap="none" lIns="81626" tIns="40813" rIns="81626" bIns="40813">
            <a:spAutoFit/>
          </a:bodyPr>
          <a:lstStyle/>
          <a:p>
            <a:r>
              <a:rPr lang="en-US" sz="1050" dirty="0" smtClean="0">
                <a:solidFill>
                  <a:schemeClr val="accent1"/>
                </a:solidFill>
              </a:rPr>
              <a:t>Active Standby</a:t>
            </a:r>
            <a:endParaRPr lang="en-US" sz="1050" dirty="0">
              <a:solidFill>
                <a:schemeClr val="accent1"/>
              </a:solidFill>
            </a:endParaRPr>
          </a:p>
        </p:txBody>
      </p:sp>
      <p:sp>
        <p:nvSpPr>
          <p:cNvPr id="68" name="TextBox 59"/>
          <p:cNvSpPr txBox="1">
            <a:spLocks noChangeArrowheads="1"/>
          </p:cNvSpPr>
          <p:nvPr/>
        </p:nvSpPr>
        <p:spPr bwMode="auto">
          <a:xfrm>
            <a:off x="2218595" y="2961836"/>
            <a:ext cx="892610" cy="244006"/>
          </a:xfrm>
          <a:prstGeom prst="rect">
            <a:avLst/>
          </a:prstGeom>
          <a:noFill/>
          <a:ln w="9525">
            <a:noFill/>
            <a:miter lim="800000"/>
            <a:headEnd/>
            <a:tailEnd/>
          </a:ln>
        </p:spPr>
        <p:txBody>
          <a:bodyPr wrap="none" lIns="81626" tIns="40813" rIns="81626" bIns="40813">
            <a:spAutoFit/>
          </a:bodyPr>
          <a:lstStyle/>
          <a:p>
            <a:r>
              <a:rPr lang="en-US" sz="1050" dirty="0" smtClean="0">
                <a:solidFill>
                  <a:schemeClr val="accent1"/>
                </a:solidFill>
              </a:rPr>
              <a:t>GoldenGate</a:t>
            </a:r>
            <a:endParaRPr lang="en-US" sz="1050" dirty="0">
              <a:solidFill>
                <a:schemeClr val="accent1"/>
              </a:solidFill>
            </a:endParaRPr>
          </a:p>
        </p:txBody>
      </p:sp>
      <p:pic>
        <p:nvPicPr>
          <p:cNvPr id="19" name="Picture 18" descr="12c Cluster.png"/>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3350496" y="3140722"/>
            <a:ext cx="648000" cy="888992"/>
          </a:xfrm>
          <a:prstGeom prst="rect">
            <a:avLst/>
          </a:prstGeom>
        </p:spPr>
      </p:pic>
      <p:pic>
        <p:nvPicPr>
          <p:cNvPr id="23" name="Picture 22" descr="12c Cluster.png"/>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1298585" y="3166909"/>
            <a:ext cx="648000" cy="888992"/>
          </a:xfrm>
          <a:prstGeom prst="rect">
            <a:avLst/>
          </a:prstGeom>
        </p:spPr>
      </p:pic>
      <p:pic>
        <p:nvPicPr>
          <p:cNvPr id="24" name="Picture 23" descr="12c Cluster.png"/>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2696895" y="1804972"/>
            <a:ext cx="648000" cy="888992"/>
          </a:xfrm>
          <a:prstGeom prst="rect">
            <a:avLst/>
          </a:prstGeom>
        </p:spPr>
      </p:pic>
      <p:pic>
        <p:nvPicPr>
          <p:cNvPr id="25" name="Picture 24" descr="12c Cluster.png"/>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3466497" y="1357196"/>
            <a:ext cx="648000" cy="888992"/>
          </a:xfrm>
          <a:prstGeom prst="rect">
            <a:avLst/>
          </a:prstGeom>
        </p:spPr>
      </p:pic>
      <p:pic>
        <p:nvPicPr>
          <p:cNvPr id="26" name="Picture 25" descr="12c Cluster.png"/>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719691" y="1420650"/>
            <a:ext cx="648000" cy="888992"/>
          </a:xfrm>
          <a:prstGeom prst="rect">
            <a:avLst/>
          </a:prstGeom>
        </p:spPr>
      </p:pic>
    </p:spTree>
    <p:extLst>
      <p:ext uri="{BB962C8B-B14F-4D97-AF65-F5344CB8AC3E}">
        <p14:creationId xmlns="" xmlns:p14="http://schemas.microsoft.com/office/powerpoint/2010/main" val="3009046919"/>
      </p:ext>
    </p:extLst>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34" descr="us_uk.jpg"/>
          <p:cNvPicPr>
            <a:picLocks noChangeAspect="1"/>
          </p:cNvPicPr>
          <p:nvPr/>
        </p:nvPicPr>
        <p:blipFill>
          <a:blip r:embed="rId3" cstate="print">
            <a:extLst>
              <a:ext uri="{BEBA8EAE-BF5A-486C-A8C5-ECC9F3942E4B}">
                <a14:imgProps xmlns="" xmlns:a14="http://schemas.microsoft.com/office/drawing/2010/main">
                  <a14:imgLayer r:embed="rId4">
                    <a14:imgEffect>
                      <a14:saturation sat="0"/>
                    </a14:imgEffect>
                  </a14:imgLayer>
                </a14:imgProps>
              </a:ext>
            </a:extLst>
          </a:blip>
          <a:srcRect/>
          <a:stretch>
            <a:fillRect/>
          </a:stretch>
        </p:blipFill>
        <p:spPr bwMode="auto">
          <a:xfrm>
            <a:off x="77563" y="1220175"/>
            <a:ext cx="3605890" cy="2843929"/>
          </a:xfrm>
          <a:prstGeom prst="rect">
            <a:avLst/>
          </a:prstGeom>
          <a:noFill/>
          <a:ln w="9525">
            <a:noFill/>
            <a:miter lim="800000"/>
            <a:headEnd/>
            <a:tailEnd/>
          </a:ln>
        </p:spPr>
      </p:pic>
      <p:grpSp>
        <p:nvGrpSpPr>
          <p:cNvPr id="5" name="Group 18"/>
          <p:cNvGrpSpPr/>
          <p:nvPr/>
        </p:nvGrpSpPr>
        <p:grpSpPr>
          <a:xfrm>
            <a:off x="159267" y="1903847"/>
            <a:ext cx="3545958" cy="566641"/>
            <a:chOff x="159267" y="1559472"/>
            <a:chExt cx="3545958" cy="566641"/>
          </a:xfrm>
        </p:grpSpPr>
        <p:pic>
          <p:nvPicPr>
            <p:cNvPr id="18" name="Picture 17" descr="Cloud Opaque.png"/>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159267" y="1559472"/>
              <a:ext cx="3545958" cy="566641"/>
            </a:xfrm>
            <a:prstGeom prst="rect">
              <a:avLst/>
            </a:prstGeom>
          </p:spPr>
        </p:pic>
        <p:sp>
          <p:nvSpPr>
            <p:cNvPr id="15" name="TextBox 14"/>
            <p:cNvSpPr txBox="1"/>
            <p:nvPr/>
          </p:nvSpPr>
          <p:spPr>
            <a:xfrm>
              <a:off x="1070345" y="1723565"/>
              <a:ext cx="1625766" cy="276999"/>
            </a:xfrm>
            <a:prstGeom prst="rect">
              <a:avLst/>
            </a:prstGeom>
            <a:noFill/>
          </p:spPr>
          <p:txBody>
            <a:bodyPr wrap="none" rtlCol="0">
              <a:spAutoFit/>
            </a:bodyPr>
            <a:lstStyle/>
            <a:p>
              <a:r>
                <a:rPr lang="en-US" sz="1200" dirty="0" smtClean="0">
                  <a:solidFill>
                    <a:schemeClr val="tx2"/>
                  </a:solidFill>
                </a:rPr>
                <a:t>Global Data Services</a:t>
              </a:r>
            </a:p>
          </p:txBody>
        </p:sp>
      </p:grpSp>
      <p:sp>
        <p:nvSpPr>
          <p:cNvPr id="2" name="Title 1"/>
          <p:cNvSpPr>
            <a:spLocks noGrp="1"/>
          </p:cNvSpPr>
          <p:nvPr>
            <p:ph type="title"/>
          </p:nvPr>
        </p:nvSpPr>
        <p:spPr/>
        <p:txBody>
          <a:bodyPr/>
          <a:lstStyle/>
          <a:p>
            <a:r>
              <a:rPr lang="en-US" dirty="0" smtClean="0"/>
              <a:t>Global Data Services</a:t>
            </a:r>
            <a:endParaRPr lang="en-US" dirty="0"/>
          </a:p>
        </p:txBody>
      </p:sp>
      <p:sp>
        <p:nvSpPr>
          <p:cNvPr id="65" name="Content Placeholder 6"/>
          <p:cNvSpPr>
            <a:spLocks noGrp="1"/>
          </p:cNvSpPr>
          <p:nvPr>
            <p:ph sz="quarter" idx="12"/>
          </p:nvPr>
        </p:nvSpPr>
        <p:spPr>
          <a:xfrm>
            <a:off x="3966483" y="1193326"/>
            <a:ext cx="4904385" cy="3219931"/>
          </a:xfrm>
        </p:spPr>
        <p:txBody>
          <a:bodyPr/>
          <a:lstStyle/>
          <a:p>
            <a:pPr marL="212725" indent="-212725" eaLnBrk="0" hangingPunct="0">
              <a:spcBef>
                <a:spcPts val="500"/>
              </a:spcBef>
              <a:spcAft>
                <a:spcPts val="200"/>
              </a:spcAft>
              <a:buClr>
                <a:schemeClr val="accent1"/>
              </a:buClr>
              <a:buFont typeface="Arial" pitchFamily="34" charset="0"/>
              <a:buChar char="•"/>
              <a:defRPr/>
            </a:pPr>
            <a:r>
              <a:rPr lang="ru-RU" dirty="0" smtClean="0"/>
              <a:t>Балансировка нагрузки и восстановление сервиса после сбоя: также как в </a:t>
            </a:r>
            <a:r>
              <a:rPr lang="en-US" dirty="0" smtClean="0"/>
              <a:t>RAC</a:t>
            </a:r>
            <a:r>
              <a:rPr lang="ru-RU" dirty="0" smtClean="0"/>
              <a:t>, но не только внутри ЦОДа, а и между ЦОДами</a:t>
            </a:r>
            <a:r>
              <a:rPr lang="en-US" dirty="0" smtClean="0"/>
              <a:t> </a:t>
            </a:r>
            <a:endParaRPr lang="ru-RU" dirty="0" smtClean="0"/>
          </a:p>
          <a:p>
            <a:pPr marL="212725" indent="-212725" eaLnBrk="0" hangingPunct="0">
              <a:spcBef>
                <a:spcPts val="500"/>
              </a:spcBef>
              <a:spcAft>
                <a:spcPts val="200"/>
              </a:spcAft>
              <a:buClr>
                <a:schemeClr val="accent1"/>
              </a:buClr>
              <a:buFont typeface="Arial" pitchFamily="34" charset="0"/>
              <a:buChar char="•"/>
              <a:defRPr/>
            </a:pPr>
            <a:r>
              <a:rPr lang="ru-RU" dirty="0" smtClean="0"/>
              <a:t>Управление реплицируемыми БД</a:t>
            </a:r>
            <a:endParaRPr lang="en-US" dirty="0" smtClean="0"/>
          </a:p>
          <a:p>
            <a:pPr marL="212725" indent="-212725" eaLnBrk="0" hangingPunct="0">
              <a:spcBef>
                <a:spcPts val="500"/>
              </a:spcBef>
              <a:spcAft>
                <a:spcPts val="200"/>
              </a:spcAft>
              <a:buClr>
                <a:schemeClr val="accent1"/>
              </a:buClr>
              <a:buFont typeface="Arial" pitchFamily="34" charset="0"/>
              <a:buChar char="•"/>
              <a:defRPr/>
            </a:pPr>
            <a:r>
              <a:rPr lang="ru-RU" dirty="0" smtClean="0"/>
              <a:t>Учитывает при балансировке задержки в сети, время отставания реплики и т.п.</a:t>
            </a:r>
            <a:endParaRPr lang="en-US" dirty="0" smtClean="0"/>
          </a:p>
          <a:p>
            <a:pPr marL="212725" indent="-212725" fontAlgn="base">
              <a:spcBef>
                <a:spcPts val="500"/>
              </a:spcBef>
              <a:spcAft>
                <a:spcPts val="200"/>
              </a:spcAft>
              <a:buClr>
                <a:schemeClr val="accent1"/>
              </a:buClr>
              <a:buFont typeface="Arial" pitchFamily="34" charset="0"/>
              <a:buChar char="•"/>
              <a:defRPr/>
            </a:pPr>
            <a:r>
              <a:rPr lang="ru-RU" dirty="0" smtClean="0"/>
              <a:t>Высокая готовность, управляемость и максимальная производительность</a:t>
            </a:r>
            <a:endParaRPr lang="en-US" dirty="0" smtClean="0">
              <a:latin typeface="Arial" pitchFamily="-106" charset="0"/>
              <a:ea typeface="ＭＳ Ｐゴシック"/>
              <a:cs typeface="ＭＳ Ｐゴシック"/>
            </a:endParaRPr>
          </a:p>
        </p:txBody>
      </p:sp>
      <p:sp>
        <p:nvSpPr>
          <p:cNvPr id="4" name="Text Placeholder 3"/>
          <p:cNvSpPr>
            <a:spLocks noGrp="1"/>
          </p:cNvSpPr>
          <p:nvPr>
            <p:ph type="body" sz="quarter" idx="13"/>
          </p:nvPr>
        </p:nvSpPr>
        <p:spPr/>
        <p:txBody>
          <a:bodyPr/>
          <a:lstStyle/>
          <a:p>
            <a:pPr lvl="0"/>
            <a:r>
              <a:rPr lang="ru-RU" dirty="0" smtClean="0">
                <a:solidFill>
                  <a:srgbClr val="FF0000"/>
                </a:solidFill>
                <a:ea typeface="ＭＳ Ｐゴシック" pitchFamily="34" charset="-128"/>
              </a:rPr>
              <a:t>Балансировка нагрузки и восстановление сервиса после сбоя </a:t>
            </a:r>
          </a:p>
          <a:p>
            <a:pPr lvl="0"/>
            <a:r>
              <a:rPr lang="ru-RU" dirty="0" smtClean="0">
                <a:solidFill>
                  <a:srgbClr val="FF0000"/>
                </a:solidFill>
                <a:ea typeface="ＭＳ Ｐゴシック" pitchFamily="34" charset="-128"/>
              </a:rPr>
              <a:t>для реплицируемых БД</a:t>
            </a:r>
            <a:endParaRPr lang="en-US" dirty="0" smtClean="0">
              <a:solidFill>
                <a:srgbClr val="FF0000"/>
              </a:solidFill>
            </a:endParaRPr>
          </a:p>
        </p:txBody>
      </p:sp>
      <p:sp>
        <p:nvSpPr>
          <p:cNvPr id="34" name="Arc 33"/>
          <p:cNvSpPr/>
          <p:nvPr/>
        </p:nvSpPr>
        <p:spPr bwMode="auto">
          <a:xfrm>
            <a:off x="804346" y="3083300"/>
            <a:ext cx="2235459" cy="507847"/>
          </a:xfrm>
          <a:prstGeom prst="arc">
            <a:avLst>
              <a:gd name="adj1" fmla="val 11299304"/>
              <a:gd name="adj2" fmla="val 21100917"/>
            </a:avLst>
          </a:prstGeom>
          <a:ln w="12700" cmpd="sng">
            <a:headEnd type="triangle" w="med" len="med"/>
            <a:tailEnd type="triangle" w="med" len="med"/>
          </a:ln>
        </p:spPr>
        <p:style>
          <a:lnRef idx="2">
            <a:schemeClr val="dk1"/>
          </a:lnRef>
          <a:fillRef idx="0">
            <a:schemeClr val="dk1"/>
          </a:fillRef>
          <a:effectRef idx="1">
            <a:schemeClr val="dk1"/>
          </a:effectRef>
          <a:fontRef idx="minor">
            <a:schemeClr val="tx1"/>
          </a:fontRef>
        </p:style>
        <p:txBody>
          <a:bodyPr lIns="92075" tIns="46038" rIns="92075" bIns="46038"/>
          <a:lstStyle/>
          <a:p>
            <a:pPr marL="106285" indent="-106285">
              <a:defRPr/>
            </a:pPr>
            <a:endParaRPr lang="en-US" dirty="0">
              <a:ea typeface="ＭＳ Ｐゴシック" pitchFamily="1" charset="-128"/>
            </a:endParaRPr>
          </a:p>
        </p:txBody>
      </p:sp>
      <p:pic>
        <p:nvPicPr>
          <p:cNvPr id="3" name="Picture 2" descr="CustomerService.png"/>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flipH="1">
            <a:off x="440721" y="1844975"/>
            <a:ext cx="593656" cy="583089"/>
          </a:xfrm>
          <a:prstGeom prst="rect">
            <a:avLst/>
          </a:prstGeom>
        </p:spPr>
      </p:pic>
      <p:pic>
        <p:nvPicPr>
          <p:cNvPr id="49" name="Picture 48" descr="CustomerService.png"/>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flipH="1">
            <a:off x="2814861" y="1844975"/>
            <a:ext cx="593656" cy="583089"/>
          </a:xfrm>
          <a:prstGeom prst="rect">
            <a:avLst/>
          </a:prstGeom>
        </p:spPr>
      </p:pic>
      <p:pic>
        <p:nvPicPr>
          <p:cNvPr id="14" name="Picture 13" descr="12c Cluster.png"/>
          <p:cNvPicPr>
            <a:picLocks noChangeAspect="1"/>
          </p:cNvPicPr>
          <p:nvPr/>
        </p:nvPicPr>
        <p:blipFill>
          <a:blip r:embed="rId7" cstate="print">
            <a:extLst>
              <a:ext uri="{28A0092B-C50C-407E-A947-70E740481C1C}">
                <a14:useLocalDpi xmlns="" xmlns:a14="http://schemas.microsoft.com/office/drawing/2010/main" val="0"/>
              </a:ext>
            </a:extLst>
          </a:blip>
          <a:stretch>
            <a:fillRect/>
          </a:stretch>
        </p:blipFill>
        <p:spPr>
          <a:xfrm>
            <a:off x="440721" y="2525781"/>
            <a:ext cx="648000" cy="888992"/>
          </a:xfrm>
          <a:prstGeom prst="rect">
            <a:avLst/>
          </a:prstGeom>
        </p:spPr>
      </p:pic>
      <p:pic>
        <p:nvPicPr>
          <p:cNvPr id="17" name="Picture 16" descr="12c Cluster.png"/>
          <p:cNvPicPr>
            <a:picLocks noChangeAspect="1"/>
          </p:cNvPicPr>
          <p:nvPr/>
        </p:nvPicPr>
        <p:blipFill>
          <a:blip r:embed="rId7" cstate="print">
            <a:extLst>
              <a:ext uri="{28A0092B-C50C-407E-A947-70E740481C1C}">
                <a14:useLocalDpi xmlns="" xmlns:a14="http://schemas.microsoft.com/office/drawing/2010/main" val="0"/>
              </a:ext>
            </a:extLst>
          </a:blip>
          <a:stretch>
            <a:fillRect/>
          </a:stretch>
        </p:blipFill>
        <p:spPr>
          <a:xfrm>
            <a:off x="2814861" y="2525781"/>
            <a:ext cx="648000" cy="888992"/>
          </a:xfrm>
          <a:prstGeom prst="rect">
            <a:avLst/>
          </a:prstGeom>
        </p:spPr>
      </p:pic>
    </p:spTree>
    <p:extLst>
      <p:ext uri="{BB962C8B-B14F-4D97-AF65-F5344CB8AC3E}">
        <p14:creationId xmlns="" xmlns:p14="http://schemas.microsoft.com/office/powerpoint/2010/main" val="500236430"/>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Oracle Database 12c</a:t>
            </a:r>
            <a:endParaRPr lang="en-US" dirty="0"/>
          </a:p>
        </p:txBody>
      </p:sp>
      <p:sp>
        <p:nvSpPr>
          <p:cNvPr id="3" name="Content Placeholder 2"/>
          <p:cNvSpPr>
            <a:spLocks noGrp="1"/>
          </p:cNvSpPr>
          <p:nvPr>
            <p:ph sz="quarter" idx="12"/>
          </p:nvPr>
        </p:nvSpPr>
        <p:spPr>
          <a:xfrm>
            <a:off x="804347" y="1254642"/>
            <a:ext cx="8031309" cy="3330065"/>
          </a:xfrm>
        </p:spPr>
        <p:txBody>
          <a:bodyPr/>
          <a:lstStyle/>
          <a:p>
            <a:r>
              <a:rPr lang="en-US" dirty="0" smtClean="0"/>
              <a:t>Oracle Database 12c</a:t>
            </a:r>
            <a:r>
              <a:rPr lang="ru-RU" dirty="0" smtClean="0"/>
              <a:t> предоставляет новые возможности, которые</a:t>
            </a:r>
            <a:endParaRPr lang="en-US" dirty="0" smtClean="0"/>
          </a:p>
          <a:p>
            <a:pPr lvl="1"/>
            <a:r>
              <a:rPr lang="ru-RU" dirty="0" smtClean="0">
                <a:solidFill>
                  <a:srgbClr val="FF0000"/>
                </a:solidFill>
              </a:rPr>
              <a:t>снижают до нуля</a:t>
            </a:r>
            <a:r>
              <a:rPr lang="en-US" dirty="0" smtClean="0"/>
              <a:t> </a:t>
            </a:r>
            <a:r>
              <a:rPr lang="ru-RU" dirty="0" smtClean="0"/>
              <a:t>плановые и</a:t>
            </a:r>
            <a:r>
              <a:rPr lang="en-US" dirty="0" smtClean="0"/>
              <a:t> </a:t>
            </a:r>
            <a:r>
              <a:rPr lang="ru-RU" dirty="0" smtClean="0"/>
              <a:t>неплановые </a:t>
            </a:r>
            <a:r>
              <a:rPr lang="ru-RU" dirty="0" smtClean="0">
                <a:solidFill>
                  <a:srgbClr val="FF0000"/>
                </a:solidFill>
              </a:rPr>
              <a:t>простои</a:t>
            </a:r>
            <a:endParaRPr lang="en-US" dirty="0" smtClean="0">
              <a:solidFill>
                <a:srgbClr val="FF0000"/>
              </a:solidFill>
            </a:endParaRPr>
          </a:p>
          <a:p>
            <a:pPr lvl="1"/>
            <a:r>
              <a:rPr lang="ru-RU" dirty="0" smtClean="0">
                <a:solidFill>
                  <a:srgbClr val="FF0000"/>
                </a:solidFill>
              </a:rPr>
              <a:t>Не </a:t>
            </a:r>
            <a:r>
              <a:rPr lang="ru-RU" dirty="0" smtClean="0">
                <a:solidFill>
                  <a:srgbClr val="FF0000"/>
                </a:solidFill>
              </a:rPr>
              <a:t>снижают</a:t>
            </a:r>
            <a:r>
              <a:rPr lang="en-US" dirty="0" smtClean="0"/>
              <a:t> </a:t>
            </a:r>
            <a:r>
              <a:rPr lang="ru-RU" dirty="0" smtClean="0">
                <a:solidFill>
                  <a:srgbClr val="FF0000"/>
                </a:solidFill>
              </a:rPr>
              <a:t>производительность</a:t>
            </a:r>
            <a:r>
              <a:rPr lang="ru-RU" dirty="0" smtClean="0"/>
              <a:t> за счёт отказоустойчивости</a:t>
            </a:r>
            <a:endParaRPr lang="en-US" dirty="0" smtClean="0"/>
          </a:p>
          <a:p>
            <a:pPr lvl="1"/>
            <a:r>
              <a:rPr lang="ru-RU" dirty="0" smtClean="0"/>
              <a:t>Чрезвычайно </a:t>
            </a:r>
            <a:r>
              <a:rPr lang="ru-RU" dirty="0" smtClean="0">
                <a:solidFill>
                  <a:srgbClr val="FF0000"/>
                </a:solidFill>
              </a:rPr>
              <a:t>повышают </a:t>
            </a:r>
            <a:r>
              <a:rPr lang="ru-RU" dirty="0" smtClean="0">
                <a:solidFill>
                  <a:srgbClr val="FF0000"/>
                </a:solidFill>
              </a:rPr>
              <a:t>продуктивность</a:t>
            </a:r>
            <a:endParaRPr lang="en-US" dirty="0" smtClean="0">
              <a:solidFill>
                <a:srgbClr val="FF0000"/>
              </a:solidFill>
            </a:endParaRPr>
          </a:p>
          <a:p>
            <a:pPr>
              <a:spcBef>
                <a:spcPts val="1200"/>
              </a:spcBef>
            </a:pPr>
            <a:r>
              <a:rPr lang="ru-RU" dirty="0" smtClean="0"/>
              <a:t>Новый уровень обеспечения отказоустойчивости</a:t>
            </a:r>
            <a:endParaRPr lang="en-US" dirty="0" smtClean="0"/>
          </a:p>
          <a:p>
            <a:pPr lvl="1"/>
            <a:r>
              <a:rPr lang="ru-RU" dirty="0" smtClean="0"/>
              <a:t>улучшенная</a:t>
            </a:r>
            <a:r>
              <a:rPr lang="en-US" dirty="0" smtClean="0"/>
              <a:t> Maximum Availability Architecture (MAA)</a:t>
            </a:r>
          </a:p>
          <a:p>
            <a:pPr lvl="1"/>
            <a:r>
              <a:rPr lang="ru-RU" dirty="0" smtClean="0"/>
              <a:t>оптимизирована для</a:t>
            </a:r>
            <a:r>
              <a:rPr lang="en-US" dirty="0" smtClean="0"/>
              <a:t> Oracle</a:t>
            </a:r>
          </a:p>
        </p:txBody>
      </p:sp>
      <p:sp>
        <p:nvSpPr>
          <p:cNvPr id="4" name="Text Placeholder 3"/>
          <p:cNvSpPr>
            <a:spLocks noGrp="1"/>
          </p:cNvSpPr>
          <p:nvPr>
            <p:ph type="body" sz="quarter" idx="13"/>
          </p:nvPr>
        </p:nvSpPr>
        <p:spPr/>
        <p:txBody>
          <a:bodyPr/>
          <a:lstStyle/>
          <a:p>
            <a:r>
              <a:rPr lang="ru-RU" dirty="0" smtClean="0"/>
              <a:t>Экстремальная </a:t>
            </a:r>
            <a:r>
              <a:rPr lang="ru-RU" dirty="0" smtClean="0"/>
              <a:t>надёжность</a:t>
            </a:r>
            <a:endParaRPr lang="en-US" dirty="0"/>
          </a:p>
        </p:txBody>
      </p:sp>
      <p:pic>
        <p:nvPicPr>
          <p:cNvPr id="104450" name="Picture 2" descr="Computer: Performance "/>
          <p:cNvPicPr>
            <a:picLocks noChangeAspect="1" noChangeArrowheads="1"/>
          </p:cNvPicPr>
          <p:nvPr/>
        </p:nvPicPr>
        <p:blipFill>
          <a:blip r:embed="rId2" cstate="print"/>
          <a:srcRect/>
          <a:stretch>
            <a:fillRect/>
          </a:stretch>
        </p:blipFill>
        <p:spPr bwMode="auto">
          <a:xfrm>
            <a:off x="7083349" y="2338767"/>
            <a:ext cx="1510340" cy="846108"/>
          </a:xfrm>
          <a:prstGeom prst="rect">
            <a:avLst/>
          </a:prstGeom>
          <a:noFill/>
        </p:spPr>
      </p:pic>
    </p:spTree>
  </p:cSld>
  <p:clrMapOvr>
    <a:masterClrMapping/>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Global Data Services</a:t>
            </a:r>
            <a:endParaRPr lang="en-US" dirty="0"/>
          </a:p>
        </p:txBody>
      </p:sp>
      <p:sp>
        <p:nvSpPr>
          <p:cNvPr id="65" name="Content Placeholder 6"/>
          <p:cNvSpPr>
            <a:spLocks noGrp="1"/>
          </p:cNvSpPr>
          <p:nvPr>
            <p:ph sz="quarter" idx="12"/>
          </p:nvPr>
        </p:nvSpPr>
        <p:spPr>
          <a:xfrm>
            <a:off x="3683454" y="876816"/>
            <a:ext cx="5350480" cy="3550744"/>
          </a:xfrm>
        </p:spPr>
        <p:txBody>
          <a:bodyPr/>
          <a:lstStyle/>
          <a:p>
            <a:r>
              <a:rPr lang="ru-RU" sz="1600" dirty="0" smtClean="0"/>
              <a:t>Клиенты для формирования отчётов направляются в «лучшую» БД</a:t>
            </a:r>
            <a:endParaRPr lang="en-US" sz="1600" dirty="0" smtClean="0"/>
          </a:p>
          <a:p>
            <a:pPr lvl="1"/>
            <a:r>
              <a:rPr lang="ru-RU" sz="1400" dirty="0" smtClean="0"/>
              <a:t>Основывается на территориальном расположении клиента, времени отклика БД, допустимом отставании реплики от мастер БД</a:t>
            </a:r>
            <a:endParaRPr lang="en-US" sz="1400" dirty="0" smtClean="0"/>
          </a:p>
          <a:p>
            <a:pPr lvl="1"/>
            <a:r>
              <a:rPr lang="ru-RU" sz="1400" dirty="0" smtClean="0"/>
              <a:t>Отчёты автоматически будут выполняться на наименее загруженном сервере</a:t>
            </a:r>
            <a:endParaRPr lang="en-US" sz="1400" dirty="0" smtClean="0"/>
          </a:p>
          <a:p>
            <a:r>
              <a:rPr lang="ru-RU" sz="1600" dirty="0" smtClean="0"/>
              <a:t>Восстановление после сбоя</a:t>
            </a:r>
            <a:endParaRPr lang="en-US" sz="1600" dirty="0" smtClean="0"/>
          </a:p>
          <a:p>
            <a:pPr lvl="1"/>
            <a:r>
              <a:rPr lang="ru-RU" sz="1400" dirty="0" smtClean="0"/>
              <a:t>Если предпочтительная БД недоступна клиент направляется в другую БД в том же регионе или на удалённую БД</a:t>
            </a:r>
            <a:endParaRPr lang="en-US" sz="1400" dirty="0" smtClean="0"/>
          </a:p>
          <a:p>
            <a:r>
              <a:rPr lang="ru-RU" sz="1600" dirty="0" smtClean="0"/>
              <a:t>Миграция сервиса</a:t>
            </a:r>
            <a:endParaRPr lang="en-US" sz="1600" dirty="0" smtClean="0"/>
          </a:p>
          <a:p>
            <a:pPr lvl="1"/>
            <a:r>
              <a:rPr lang="ru-RU" sz="1400" dirty="0" smtClean="0"/>
              <a:t>Автоматическая миграция сервиса при сбое.Если </a:t>
            </a:r>
            <a:r>
              <a:rPr lang="en-US" sz="1400" dirty="0" smtClean="0"/>
              <a:t>primary </a:t>
            </a:r>
            <a:r>
              <a:rPr lang="ru-RU" sz="1400" dirty="0" smtClean="0"/>
              <a:t>БД для сервиса </a:t>
            </a:r>
            <a:r>
              <a:rPr lang="en-US" sz="1400" dirty="0" smtClean="0"/>
              <a:t>Call Center </a:t>
            </a:r>
            <a:r>
              <a:rPr lang="ru-RU" sz="1400" dirty="0" smtClean="0"/>
              <a:t>недоступна, сервис мигрирует на новую </a:t>
            </a:r>
            <a:r>
              <a:rPr lang="en-US" sz="1400" dirty="0" smtClean="0"/>
              <a:t>primary</a:t>
            </a:r>
          </a:p>
        </p:txBody>
      </p:sp>
      <p:sp>
        <p:nvSpPr>
          <p:cNvPr id="4" name="Text Placeholder 3"/>
          <p:cNvSpPr>
            <a:spLocks noGrp="1"/>
          </p:cNvSpPr>
          <p:nvPr>
            <p:ph type="body" sz="quarter" idx="13"/>
          </p:nvPr>
        </p:nvSpPr>
        <p:spPr>
          <a:xfrm>
            <a:off x="804347" y="622816"/>
            <a:ext cx="8229600" cy="304800"/>
          </a:xfrm>
        </p:spPr>
        <p:txBody>
          <a:bodyPr/>
          <a:lstStyle/>
          <a:p>
            <a:r>
              <a:rPr lang="ru-RU" dirty="0" smtClean="0"/>
              <a:t>Пример использования с </a:t>
            </a:r>
            <a:r>
              <a:rPr lang="en-US" dirty="0" smtClean="0"/>
              <a:t>Active Data Guard</a:t>
            </a:r>
            <a:endParaRPr lang="en-US" dirty="0"/>
          </a:p>
        </p:txBody>
      </p:sp>
      <p:pic>
        <p:nvPicPr>
          <p:cNvPr id="34" name="Picture 34" descr="us_uk.jpg"/>
          <p:cNvPicPr>
            <a:picLocks noChangeAspect="1"/>
          </p:cNvPicPr>
          <p:nvPr/>
        </p:nvPicPr>
        <p:blipFill>
          <a:blip r:embed="rId3" cstate="print">
            <a:extLst>
              <a:ext uri="{BEBA8EAE-BF5A-486C-A8C5-ECC9F3942E4B}">
                <a14:imgProps xmlns="" xmlns:a14="http://schemas.microsoft.com/office/drawing/2010/main">
                  <a14:imgLayer r:embed="rId4">
                    <a14:imgEffect>
                      <a14:saturation sat="0"/>
                    </a14:imgEffect>
                  </a14:imgLayer>
                </a14:imgProps>
              </a:ext>
            </a:extLst>
          </a:blip>
          <a:srcRect/>
          <a:stretch>
            <a:fillRect/>
          </a:stretch>
        </p:blipFill>
        <p:spPr bwMode="auto">
          <a:xfrm>
            <a:off x="77563" y="1220175"/>
            <a:ext cx="3605890" cy="2843929"/>
          </a:xfrm>
          <a:prstGeom prst="rect">
            <a:avLst/>
          </a:prstGeom>
          <a:noFill/>
          <a:ln w="9525">
            <a:noFill/>
            <a:miter lim="800000"/>
            <a:headEnd/>
            <a:tailEnd/>
          </a:ln>
        </p:spPr>
      </p:pic>
      <p:pic>
        <p:nvPicPr>
          <p:cNvPr id="23" name="Picture 22" descr="Cloud Opaque.png"/>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120732" y="1372210"/>
            <a:ext cx="3545958" cy="566641"/>
          </a:xfrm>
          <a:prstGeom prst="rect">
            <a:avLst/>
          </a:prstGeom>
        </p:spPr>
      </p:pic>
      <p:pic>
        <p:nvPicPr>
          <p:cNvPr id="6" name="Picture 5" descr="Cloud Opaque.png"/>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120732" y="2036857"/>
            <a:ext cx="3545958" cy="566641"/>
          </a:xfrm>
          <a:prstGeom prst="rect">
            <a:avLst/>
          </a:prstGeom>
        </p:spPr>
      </p:pic>
      <p:sp>
        <p:nvSpPr>
          <p:cNvPr id="38" name="Arc 37"/>
          <p:cNvSpPr/>
          <p:nvPr/>
        </p:nvSpPr>
        <p:spPr bwMode="auto">
          <a:xfrm>
            <a:off x="804346" y="3083300"/>
            <a:ext cx="2235459" cy="507847"/>
          </a:xfrm>
          <a:prstGeom prst="arc">
            <a:avLst>
              <a:gd name="adj1" fmla="val 11299304"/>
              <a:gd name="adj2" fmla="val 21100917"/>
            </a:avLst>
          </a:prstGeom>
          <a:ln w="12700" cmpd="sng">
            <a:headEnd type="none" w="med" len="med"/>
            <a:tailEnd type="triangle" w="med" len="med"/>
          </a:ln>
        </p:spPr>
        <p:style>
          <a:lnRef idx="2">
            <a:schemeClr val="dk1"/>
          </a:lnRef>
          <a:fillRef idx="0">
            <a:schemeClr val="dk1"/>
          </a:fillRef>
          <a:effectRef idx="1">
            <a:schemeClr val="dk1"/>
          </a:effectRef>
          <a:fontRef idx="minor">
            <a:schemeClr val="tx1"/>
          </a:fontRef>
        </p:style>
        <p:txBody>
          <a:bodyPr lIns="92075" tIns="46038" rIns="92075" bIns="46038"/>
          <a:lstStyle/>
          <a:p>
            <a:pPr marL="106285" indent="-106285">
              <a:defRPr/>
            </a:pPr>
            <a:endParaRPr lang="en-US" dirty="0">
              <a:ea typeface="ＭＳ Ｐゴシック" pitchFamily="1" charset="-128"/>
            </a:endParaRPr>
          </a:p>
        </p:txBody>
      </p:sp>
      <p:sp>
        <p:nvSpPr>
          <p:cNvPr id="39" name="TextBox 59"/>
          <p:cNvSpPr txBox="1">
            <a:spLocks noChangeArrowheads="1"/>
          </p:cNvSpPr>
          <p:nvPr/>
        </p:nvSpPr>
        <p:spPr bwMode="auto">
          <a:xfrm>
            <a:off x="1392673" y="2850013"/>
            <a:ext cx="1277834" cy="244006"/>
          </a:xfrm>
          <a:prstGeom prst="rect">
            <a:avLst/>
          </a:prstGeom>
          <a:noFill/>
          <a:ln w="9525">
            <a:noFill/>
            <a:miter lim="800000"/>
            <a:headEnd/>
            <a:tailEnd/>
          </a:ln>
        </p:spPr>
        <p:txBody>
          <a:bodyPr wrap="none" lIns="81626" tIns="40813" rIns="81626" bIns="40813">
            <a:spAutoFit/>
          </a:bodyPr>
          <a:lstStyle/>
          <a:p>
            <a:r>
              <a:rPr lang="en-US" sz="1050" dirty="0" smtClean="0">
                <a:solidFill>
                  <a:schemeClr val="accent1"/>
                </a:solidFill>
              </a:rPr>
              <a:t>Active Data Guard</a:t>
            </a:r>
            <a:endParaRPr lang="en-US" sz="1050" dirty="0">
              <a:solidFill>
                <a:schemeClr val="accent1"/>
              </a:solidFill>
            </a:endParaRPr>
          </a:p>
        </p:txBody>
      </p:sp>
      <p:sp>
        <p:nvSpPr>
          <p:cNvPr id="45" name="TextBox 44"/>
          <p:cNvSpPr txBox="1"/>
          <p:nvPr/>
        </p:nvSpPr>
        <p:spPr>
          <a:xfrm>
            <a:off x="1124283" y="1536299"/>
            <a:ext cx="1407807" cy="276999"/>
          </a:xfrm>
          <a:prstGeom prst="rect">
            <a:avLst/>
          </a:prstGeom>
          <a:noFill/>
        </p:spPr>
        <p:txBody>
          <a:bodyPr wrap="none" rtlCol="0">
            <a:spAutoFit/>
          </a:bodyPr>
          <a:lstStyle/>
          <a:p>
            <a:r>
              <a:rPr lang="en-US" sz="1200" dirty="0" smtClean="0">
                <a:solidFill>
                  <a:schemeClr val="tx2"/>
                </a:solidFill>
              </a:rPr>
              <a:t>Reporting Service</a:t>
            </a:r>
          </a:p>
        </p:txBody>
      </p:sp>
      <p:pic>
        <p:nvPicPr>
          <p:cNvPr id="41" name="Picture 40" descr="CustomerService.png"/>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flipH="1">
            <a:off x="210690" y="1884548"/>
            <a:ext cx="593656" cy="583089"/>
          </a:xfrm>
          <a:prstGeom prst="rect">
            <a:avLst/>
          </a:prstGeom>
        </p:spPr>
      </p:pic>
      <p:pic>
        <p:nvPicPr>
          <p:cNvPr id="3" name="Picture 2" descr="Reporting.png"/>
          <p:cNvPicPr>
            <a:picLocks noChangeAspect="1"/>
          </p:cNvPicPr>
          <p:nvPr/>
        </p:nvPicPr>
        <p:blipFill>
          <a:blip r:embed="rId7" cstate="print">
            <a:extLst>
              <a:ext uri="{28A0092B-C50C-407E-A947-70E740481C1C}">
                <a14:useLocalDpi xmlns="" xmlns:a14="http://schemas.microsoft.com/office/drawing/2010/main" val="0"/>
              </a:ext>
            </a:extLst>
          </a:blip>
          <a:stretch>
            <a:fillRect/>
          </a:stretch>
        </p:blipFill>
        <p:spPr>
          <a:xfrm>
            <a:off x="2930717" y="1300960"/>
            <a:ext cx="545915" cy="673258"/>
          </a:xfrm>
          <a:prstGeom prst="rect">
            <a:avLst/>
          </a:prstGeom>
        </p:spPr>
      </p:pic>
      <p:pic>
        <p:nvPicPr>
          <p:cNvPr id="17" name="Picture 16" descr="12c Cluster.png"/>
          <p:cNvPicPr>
            <a:picLocks noChangeAspect="1"/>
          </p:cNvPicPr>
          <p:nvPr/>
        </p:nvPicPr>
        <p:blipFill>
          <a:blip r:embed="rId8" cstate="print">
            <a:extLst>
              <a:ext uri="{28A0092B-C50C-407E-A947-70E740481C1C}">
                <a14:useLocalDpi xmlns="" xmlns:a14="http://schemas.microsoft.com/office/drawing/2010/main" val="0"/>
              </a:ext>
            </a:extLst>
          </a:blip>
          <a:stretch>
            <a:fillRect/>
          </a:stretch>
        </p:blipFill>
        <p:spPr>
          <a:xfrm>
            <a:off x="442041" y="2525038"/>
            <a:ext cx="648000" cy="888992"/>
          </a:xfrm>
          <a:prstGeom prst="rect">
            <a:avLst/>
          </a:prstGeom>
        </p:spPr>
      </p:pic>
      <p:pic>
        <p:nvPicPr>
          <p:cNvPr id="18" name="Picture 17" descr="12c Cluster.png"/>
          <p:cNvPicPr>
            <a:picLocks noChangeAspect="1"/>
          </p:cNvPicPr>
          <p:nvPr/>
        </p:nvPicPr>
        <p:blipFill>
          <a:blip r:embed="rId8" cstate="print">
            <a:extLst>
              <a:ext uri="{28A0092B-C50C-407E-A947-70E740481C1C}">
                <a14:useLocalDpi xmlns="" xmlns:a14="http://schemas.microsoft.com/office/drawing/2010/main" val="0"/>
              </a:ext>
            </a:extLst>
          </a:blip>
          <a:stretch>
            <a:fillRect/>
          </a:stretch>
        </p:blipFill>
        <p:spPr>
          <a:xfrm>
            <a:off x="2816724" y="2525038"/>
            <a:ext cx="648000" cy="888992"/>
          </a:xfrm>
          <a:prstGeom prst="rect">
            <a:avLst/>
          </a:prstGeom>
        </p:spPr>
      </p:pic>
      <p:sp>
        <p:nvSpPr>
          <p:cNvPr id="43" name="TextBox 42"/>
          <p:cNvSpPr txBox="1"/>
          <p:nvPr/>
        </p:nvSpPr>
        <p:spPr>
          <a:xfrm>
            <a:off x="1071363" y="2157866"/>
            <a:ext cx="1510299" cy="276999"/>
          </a:xfrm>
          <a:prstGeom prst="rect">
            <a:avLst/>
          </a:prstGeom>
          <a:noFill/>
        </p:spPr>
        <p:txBody>
          <a:bodyPr wrap="none" rtlCol="0">
            <a:spAutoFit/>
          </a:bodyPr>
          <a:lstStyle/>
          <a:p>
            <a:r>
              <a:rPr lang="en-US" sz="1200" dirty="0" smtClean="0">
                <a:solidFill>
                  <a:schemeClr val="tx2"/>
                </a:solidFill>
              </a:rPr>
              <a:t>Call Center Service</a:t>
            </a:r>
          </a:p>
        </p:txBody>
      </p:sp>
      <p:pic>
        <p:nvPicPr>
          <p:cNvPr id="16" name="Picture 15" descr="line_chart.gif"/>
          <p:cNvPicPr>
            <a:picLocks noChangeAspect="1"/>
          </p:cNvPicPr>
          <p:nvPr/>
        </p:nvPicPr>
        <p:blipFill>
          <a:blip r:embed="rId9" cstate="print"/>
          <a:stretch>
            <a:fillRect/>
          </a:stretch>
        </p:blipFill>
        <p:spPr>
          <a:xfrm>
            <a:off x="442041" y="1453769"/>
            <a:ext cx="309858" cy="430779"/>
          </a:xfrm>
          <a:prstGeom prst="rect">
            <a:avLst/>
          </a:prstGeom>
        </p:spPr>
      </p:pic>
    </p:spTree>
    <p:extLst>
      <p:ext uri="{BB962C8B-B14F-4D97-AF65-F5344CB8AC3E}">
        <p14:creationId xmlns="" xmlns:p14="http://schemas.microsoft.com/office/powerpoint/2010/main" val="1130321893"/>
      </p:ext>
    </p:extLst>
  </p:cSld>
  <p:clrMapOvr>
    <a:masterClrMapping/>
  </p:clrMapOvr>
  <p:transition spd="med">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Global Data Services</a:t>
            </a:r>
            <a:endParaRPr lang="en-US" dirty="0"/>
          </a:p>
        </p:txBody>
      </p:sp>
      <p:sp>
        <p:nvSpPr>
          <p:cNvPr id="65" name="Content Placeholder 6"/>
          <p:cNvSpPr>
            <a:spLocks noGrp="1"/>
          </p:cNvSpPr>
          <p:nvPr>
            <p:ph sz="quarter" idx="12"/>
          </p:nvPr>
        </p:nvSpPr>
        <p:spPr>
          <a:xfrm>
            <a:off x="3911959" y="1437709"/>
            <a:ext cx="5086349" cy="3219931"/>
          </a:xfrm>
        </p:spPr>
        <p:txBody>
          <a:bodyPr/>
          <a:lstStyle/>
          <a:p>
            <a:r>
              <a:rPr lang="ru-RU" dirty="0" smtClean="0"/>
              <a:t>Клиенты сервиса </a:t>
            </a:r>
            <a:r>
              <a:rPr lang="en-US" dirty="0" smtClean="0"/>
              <a:t>Call Center Client </a:t>
            </a:r>
            <a:r>
              <a:rPr lang="ru-RU" dirty="0" smtClean="0"/>
              <a:t>автоматически перенаправляются на «ближайшую»</a:t>
            </a:r>
            <a:r>
              <a:rPr lang="en-US" dirty="0" smtClean="0"/>
              <a:t>/</a:t>
            </a:r>
            <a:r>
              <a:rPr lang="ru-RU" dirty="0" smtClean="0"/>
              <a:t>«лучшую» БД</a:t>
            </a:r>
            <a:endParaRPr lang="en-US" dirty="0" smtClean="0"/>
          </a:p>
          <a:p>
            <a:pPr lvl="1"/>
            <a:r>
              <a:rPr lang="ru-RU" sz="1400" dirty="0" smtClean="0"/>
              <a:t>Метрики балансировки нагрузки дают клиенту оперативную информацию к какой БД будет выполняться обращение</a:t>
            </a:r>
            <a:endParaRPr lang="en-US" sz="1400" dirty="0" smtClean="0"/>
          </a:p>
          <a:p>
            <a:r>
              <a:rPr lang="ru-RU" dirty="0" smtClean="0"/>
              <a:t>Если БД выходит из строя, глобальный сервис перестартуют на другой реплике</a:t>
            </a:r>
            <a:endParaRPr lang="en-US" dirty="0" smtClean="0"/>
          </a:p>
        </p:txBody>
      </p:sp>
      <p:sp>
        <p:nvSpPr>
          <p:cNvPr id="4" name="Text Placeholder 3"/>
          <p:cNvSpPr>
            <a:spLocks noGrp="1"/>
          </p:cNvSpPr>
          <p:nvPr>
            <p:ph type="body" sz="quarter" idx="13"/>
          </p:nvPr>
        </p:nvSpPr>
        <p:spPr/>
        <p:txBody>
          <a:bodyPr/>
          <a:lstStyle/>
          <a:p>
            <a:r>
              <a:rPr lang="ru-RU" dirty="0" smtClean="0"/>
              <a:t>Пример использования с </a:t>
            </a:r>
            <a:r>
              <a:rPr lang="en-US" dirty="0" err="1" smtClean="0"/>
              <a:t>GoldenGate</a:t>
            </a:r>
            <a:endParaRPr lang="en-US" dirty="0"/>
          </a:p>
        </p:txBody>
      </p:sp>
      <p:pic>
        <p:nvPicPr>
          <p:cNvPr id="31" name="Picture 34" descr="us_uk.jpg"/>
          <p:cNvPicPr>
            <a:picLocks noChangeAspect="1"/>
          </p:cNvPicPr>
          <p:nvPr/>
        </p:nvPicPr>
        <p:blipFill>
          <a:blip r:embed="rId3" cstate="print">
            <a:extLst>
              <a:ext uri="{BEBA8EAE-BF5A-486C-A8C5-ECC9F3942E4B}">
                <a14:imgProps xmlns="" xmlns:a14="http://schemas.microsoft.com/office/drawing/2010/main">
                  <a14:imgLayer r:embed="rId4">
                    <a14:imgEffect>
                      <a14:saturation sat="0"/>
                    </a14:imgEffect>
                  </a14:imgLayer>
                </a14:imgProps>
              </a:ext>
            </a:extLst>
          </a:blip>
          <a:srcRect/>
          <a:stretch>
            <a:fillRect/>
          </a:stretch>
        </p:blipFill>
        <p:spPr bwMode="auto">
          <a:xfrm>
            <a:off x="77563" y="1220175"/>
            <a:ext cx="3605890" cy="2843929"/>
          </a:xfrm>
          <a:prstGeom prst="rect">
            <a:avLst/>
          </a:prstGeom>
          <a:noFill/>
          <a:ln w="9525">
            <a:noFill/>
            <a:miter lim="800000"/>
            <a:headEnd/>
            <a:tailEnd/>
          </a:ln>
        </p:spPr>
      </p:pic>
      <p:sp>
        <p:nvSpPr>
          <p:cNvPr id="34" name="Arc 33"/>
          <p:cNvSpPr/>
          <p:nvPr/>
        </p:nvSpPr>
        <p:spPr bwMode="auto">
          <a:xfrm>
            <a:off x="804346" y="3083300"/>
            <a:ext cx="2235459" cy="507847"/>
          </a:xfrm>
          <a:prstGeom prst="arc">
            <a:avLst>
              <a:gd name="adj1" fmla="val 11299304"/>
              <a:gd name="adj2" fmla="val 21100917"/>
            </a:avLst>
          </a:prstGeom>
          <a:ln w="12700" cmpd="sng">
            <a:headEnd type="triangle" w="med" len="med"/>
            <a:tailEnd type="triangle" w="med" len="med"/>
          </a:ln>
        </p:spPr>
        <p:style>
          <a:lnRef idx="2">
            <a:schemeClr val="dk1"/>
          </a:lnRef>
          <a:fillRef idx="0">
            <a:schemeClr val="dk1"/>
          </a:fillRef>
          <a:effectRef idx="1">
            <a:schemeClr val="dk1"/>
          </a:effectRef>
          <a:fontRef idx="minor">
            <a:schemeClr val="tx1"/>
          </a:fontRef>
        </p:style>
        <p:txBody>
          <a:bodyPr lIns="92075" tIns="46038" rIns="92075" bIns="46038"/>
          <a:lstStyle/>
          <a:p>
            <a:pPr marL="106285" indent="-106285">
              <a:defRPr/>
            </a:pPr>
            <a:endParaRPr lang="en-US" dirty="0">
              <a:ea typeface="ＭＳ Ｐゴシック" pitchFamily="1" charset="-128"/>
            </a:endParaRPr>
          </a:p>
        </p:txBody>
      </p:sp>
      <p:sp>
        <p:nvSpPr>
          <p:cNvPr id="35" name="TextBox 59"/>
          <p:cNvSpPr txBox="1">
            <a:spLocks noChangeArrowheads="1"/>
          </p:cNvSpPr>
          <p:nvPr/>
        </p:nvSpPr>
        <p:spPr bwMode="auto">
          <a:xfrm>
            <a:off x="1483587" y="2864117"/>
            <a:ext cx="892610" cy="244006"/>
          </a:xfrm>
          <a:prstGeom prst="rect">
            <a:avLst/>
          </a:prstGeom>
          <a:noFill/>
          <a:ln w="9525">
            <a:noFill/>
            <a:miter lim="800000"/>
            <a:headEnd/>
            <a:tailEnd/>
          </a:ln>
        </p:spPr>
        <p:txBody>
          <a:bodyPr wrap="none" lIns="81626" tIns="40813" rIns="81626" bIns="40813">
            <a:spAutoFit/>
          </a:bodyPr>
          <a:lstStyle/>
          <a:p>
            <a:r>
              <a:rPr lang="en-US" sz="1050" dirty="0" smtClean="0">
                <a:solidFill>
                  <a:schemeClr val="accent1"/>
                </a:solidFill>
              </a:rPr>
              <a:t>GoldenGate</a:t>
            </a:r>
            <a:endParaRPr lang="en-US" sz="1050" dirty="0">
              <a:solidFill>
                <a:schemeClr val="accent1"/>
              </a:solidFill>
            </a:endParaRPr>
          </a:p>
        </p:txBody>
      </p:sp>
      <p:pic>
        <p:nvPicPr>
          <p:cNvPr id="18" name="Picture 17" descr="Cloud Opaque.png"/>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137495" y="1996657"/>
            <a:ext cx="3545958" cy="566641"/>
          </a:xfrm>
          <a:prstGeom prst="rect">
            <a:avLst/>
          </a:prstGeom>
        </p:spPr>
      </p:pic>
      <p:pic>
        <p:nvPicPr>
          <p:cNvPr id="3" name="Picture 2" descr="CustomerService.png"/>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flipH="1">
            <a:off x="420353" y="1781561"/>
            <a:ext cx="593656" cy="583089"/>
          </a:xfrm>
          <a:prstGeom prst="rect">
            <a:avLst/>
          </a:prstGeom>
        </p:spPr>
      </p:pic>
      <p:pic>
        <p:nvPicPr>
          <p:cNvPr id="49" name="Picture 48" descr="CustomerService.png"/>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flipH="1">
            <a:off x="2814861" y="1792145"/>
            <a:ext cx="593656" cy="583089"/>
          </a:xfrm>
          <a:prstGeom prst="rect">
            <a:avLst/>
          </a:prstGeom>
        </p:spPr>
      </p:pic>
      <p:sp>
        <p:nvSpPr>
          <p:cNvPr id="16" name="TextBox 15"/>
          <p:cNvSpPr txBox="1"/>
          <p:nvPr/>
        </p:nvSpPr>
        <p:spPr>
          <a:xfrm>
            <a:off x="1204954" y="2114239"/>
            <a:ext cx="1510299" cy="276999"/>
          </a:xfrm>
          <a:prstGeom prst="rect">
            <a:avLst/>
          </a:prstGeom>
          <a:noFill/>
        </p:spPr>
        <p:txBody>
          <a:bodyPr wrap="none" rtlCol="0">
            <a:spAutoFit/>
          </a:bodyPr>
          <a:lstStyle/>
          <a:p>
            <a:r>
              <a:rPr lang="en-US" sz="1200" dirty="0" smtClean="0">
                <a:solidFill>
                  <a:schemeClr val="tx2"/>
                </a:solidFill>
              </a:rPr>
              <a:t>Call Center Service</a:t>
            </a:r>
          </a:p>
        </p:txBody>
      </p:sp>
      <p:pic>
        <p:nvPicPr>
          <p:cNvPr id="14" name="Picture 13" descr="12c Cluster.png"/>
          <p:cNvPicPr>
            <a:picLocks noChangeAspect="1"/>
          </p:cNvPicPr>
          <p:nvPr/>
        </p:nvPicPr>
        <p:blipFill>
          <a:blip r:embed="rId7" cstate="print">
            <a:extLst>
              <a:ext uri="{28A0092B-C50C-407E-A947-70E740481C1C}">
                <a14:useLocalDpi xmlns="" xmlns:a14="http://schemas.microsoft.com/office/drawing/2010/main" val="0"/>
              </a:ext>
            </a:extLst>
          </a:blip>
          <a:stretch>
            <a:fillRect/>
          </a:stretch>
        </p:blipFill>
        <p:spPr>
          <a:xfrm>
            <a:off x="440721" y="2525781"/>
            <a:ext cx="648000" cy="888992"/>
          </a:xfrm>
          <a:prstGeom prst="rect">
            <a:avLst/>
          </a:prstGeom>
        </p:spPr>
      </p:pic>
      <p:pic>
        <p:nvPicPr>
          <p:cNvPr id="17" name="Picture 16" descr="12c Cluster.png"/>
          <p:cNvPicPr>
            <a:picLocks noChangeAspect="1"/>
          </p:cNvPicPr>
          <p:nvPr/>
        </p:nvPicPr>
        <p:blipFill>
          <a:blip r:embed="rId7" cstate="print">
            <a:extLst>
              <a:ext uri="{28A0092B-C50C-407E-A947-70E740481C1C}">
                <a14:useLocalDpi xmlns="" xmlns:a14="http://schemas.microsoft.com/office/drawing/2010/main" val="0"/>
              </a:ext>
            </a:extLst>
          </a:blip>
          <a:stretch>
            <a:fillRect/>
          </a:stretch>
        </p:blipFill>
        <p:spPr>
          <a:xfrm>
            <a:off x="2814861" y="2525781"/>
            <a:ext cx="648000" cy="888992"/>
          </a:xfrm>
          <a:prstGeom prst="rect">
            <a:avLst/>
          </a:prstGeom>
        </p:spPr>
      </p:pic>
    </p:spTree>
    <p:extLst>
      <p:ext uri="{BB962C8B-B14F-4D97-AF65-F5344CB8AC3E}">
        <p14:creationId xmlns="" xmlns:p14="http://schemas.microsoft.com/office/powerpoint/2010/main" val="500236430"/>
      </p:ext>
    </p:extLst>
  </p:cSld>
  <p:clrMapOvr>
    <a:masterClrMapping/>
  </p:clrMapOvr>
  <p:transition spd="med">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3081" y="42340"/>
            <a:ext cx="8229586" cy="406395"/>
          </a:xfrm>
        </p:spPr>
        <p:txBody>
          <a:bodyPr/>
          <a:lstStyle/>
          <a:p>
            <a:r>
              <a:rPr lang="en-US" dirty="0" smtClean="0"/>
              <a:t>Global Data Services</a:t>
            </a:r>
            <a:br>
              <a:rPr lang="en-US" dirty="0" smtClean="0"/>
            </a:br>
            <a:r>
              <a:rPr lang="en-US" sz="2000" b="0" dirty="0" smtClean="0">
                <a:solidFill>
                  <a:schemeClr val="accent1"/>
                </a:solidFill>
              </a:rPr>
              <a:t>Active Data Guard </a:t>
            </a:r>
            <a:r>
              <a:rPr lang="ru-RU" sz="2000" b="0" dirty="0" smtClean="0">
                <a:solidFill>
                  <a:schemeClr val="accent1"/>
                </a:solidFill>
              </a:rPr>
              <a:t>без</a:t>
            </a:r>
            <a:r>
              <a:rPr lang="en-US" sz="2000" b="0" dirty="0" smtClean="0">
                <a:solidFill>
                  <a:schemeClr val="accent1"/>
                </a:solidFill>
              </a:rPr>
              <a:t> GDS</a:t>
            </a:r>
            <a:endParaRPr lang="en-US" b="0" dirty="0">
              <a:solidFill>
                <a:schemeClr val="accent1"/>
              </a:solidFill>
            </a:endParaRPr>
          </a:p>
        </p:txBody>
      </p:sp>
      <p:sp>
        <p:nvSpPr>
          <p:cNvPr id="12" name="Cloud 11"/>
          <p:cNvSpPr/>
          <p:nvPr/>
        </p:nvSpPr>
        <p:spPr>
          <a:xfrm>
            <a:off x="2741166" y="2190504"/>
            <a:ext cx="736270" cy="403501"/>
          </a:xfrm>
          <a:prstGeom prst="cloud">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Cloud 10"/>
          <p:cNvSpPr/>
          <p:nvPr/>
        </p:nvSpPr>
        <p:spPr>
          <a:xfrm>
            <a:off x="581891" y="2180604"/>
            <a:ext cx="736270" cy="403501"/>
          </a:xfrm>
          <a:prstGeom prst="cloud">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12c Cluster.pn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415640" y="2904168"/>
            <a:ext cx="1010981" cy="1386966"/>
          </a:xfrm>
          <a:prstGeom prst="rect">
            <a:avLst/>
          </a:prstGeom>
        </p:spPr>
      </p:pic>
      <p:pic>
        <p:nvPicPr>
          <p:cNvPr id="8" name="Picture 7" descr="eCommerce_Transactions.gif"/>
          <p:cNvPicPr>
            <a:picLocks noChangeAspect="1"/>
          </p:cNvPicPr>
          <p:nvPr/>
        </p:nvPicPr>
        <p:blipFill>
          <a:blip r:embed="rId4" cstate="print"/>
          <a:stretch>
            <a:fillRect/>
          </a:stretch>
        </p:blipFill>
        <p:spPr>
          <a:xfrm>
            <a:off x="581891" y="1836478"/>
            <a:ext cx="547293" cy="554894"/>
          </a:xfrm>
          <a:prstGeom prst="rect">
            <a:avLst/>
          </a:prstGeom>
        </p:spPr>
      </p:pic>
      <p:pic>
        <p:nvPicPr>
          <p:cNvPr id="9" name="Picture 8" descr="SingleSignOn.gif"/>
          <p:cNvPicPr>
            <a:picLocks noChangeAspect="1"/>
          </p:cNvPicPr>
          <p:nvPr/>
        </p:nvPicPr>
        <p:blipFill>
          <a:blip r:embed="rId5" cstate="print"/>
          <a:stretch>
            <a:fillRect/>
          </a:stretch>
        </p:blipFill>
        <p:spPr>
          <a:xfrm>
            <a:off x="2939806" y="1836478"/>
            <a:ext cx="443739" cy="607002"/>
          </a:xfrm>
          <a:prstGeom prst="rect">
            <a:avLst/>
          </a:prstGeom>
        </p:spPr>
      </p:pic>
      <p:sp>
        <p:nvSpPr>
          <p:cNvPr id="13" name="TextBox 12"/>
          <p:cNvSpPr txBox="1"/>
          <p:nvPr/>
        </p:nvSpPr>
        <p:spPr>
          <a:xfrm>
            <a:off x="667440" y="4267236"/>
            <a:ext cx="713657" cy="276999"/>
          </a:xfrm>
          <a:prstGeom prst="rect">
            <a:avLst/>
          </a:prstGeom>
          <a:noFill/>
        </p:spPr>
        <p:txBody>
          <a:bodyPr wrap="none" rtlCol="0">
            <a:spAutoFit/>
          </a:bodyPr>
          <a:lstStyle/>
          <a:p>
            <a:r>
              <a:rPr lang="en-US" sz="1200" dirty="0" smtClean="0">
                <a:solidFill>
                  <a:schemeClr val="tx2"/>
                </a:solidFill>
              </a:rPr>
              <a:t>Primary</a:t>
            </a:r>
          </a:p>
        </p:txBody>
      </p:sp>
      <p:sp>
        <p:nvSpPr>
          <p:cNvPr id="14" name="TextBox 13"/>
          <p:cNvSpPr txBox="1"/>
          <p:nvPr/>
        </p:nvSpPr>
        <p:spPr>
          <a:xfrm>
            <a:off x="2710254" y="4267236"/>
            <a:ext cx="1208985" cy="276999"/>
          </a:xfrm>
          <a:prstGeom prst="rect">
            <a:avLst/>
          </a:prstGeom>
          <a:noFill/>
        </p:spPr>
        <p:txBody>
          <a:bodyPr wrap="none" rtlCol="0">
            <a:spAutoFit/>
          </a:bodyPr>
          <a:lstStyle/>
          <a:p>
            <a:r>
              <a:rPr lang="en-US" sz="1200" dirty="0" smtClean="0">
                <a:solidFill>
                  <a:schemeClr val="tx2"/>
                </a:solidFill>
              </a:rPr>
              <a:t>Active Standby</a:t>
            </a:r>
          </a:p>
        </p:txBody>
      </p:sp>
      <p:sp>
        <p:nvSpPr>
          <p:cNvPr id="17" name="TextBox 16"/>
          <p:cNvSpPr txBox="1"/>
          <p:nvPr/>
        </p:nvSpPr>
        <p:spPr>
          <a:xfrm>
            <a:off x="1533497" y="3679660"/>
            <a:ext cx="978153" cy="276999"/>
          </a:xfrm>
          <a:prstGeom prst="rect">
            <a:avLst/>
          </a:prstGeom>
          <a:noFill/>
        </p:spPr>
        <p:txBody>
          <a:bodyPr wrap="none" rtlCol="0">
            <a:spAutoFit/>
          </a:bodyPr>
          <a:lstStyle/>
          <a:p>
            <a:r>
              <a:rPr lang="en-US" sz="1200" dirty="0" smtClean="0">
                <a:solidFill>
                  <a:schemeClr val="tx2"/>
                </a:solidFill>
              </a:rPr>
              <a:t>Data Guard</a:t>
            </a:r>
          </a:p>
        </p:txBody>
      </p:sp>
      <p:sp>
        <p:nvSpPr>
          <p:cNvPr id="18" name="TextBox 17"/>
          <p:cNvSpPr txBox="1"/>
          <p:nvPr/>
        </p:nvSpPr>
        <p:spPr>
          <a:xfrm>
            <a:off x="2386911" y="1559479"/>
            <a:ext cx="1470724" cy="276999"/>
          </a:xfrm>
          <a:prstGeom prst="rect">
            <a:avLst/>
          </a:prstGeom>
          <a:noFill/>
        </p:spPr>
        <p:txBody>
          <a:bodyPr wrap="none" rtlCol="0">
            <a:spAutoFit/>
          </a:bodyPr>
          <a:lstStyle/>
          <a:p>
            <a:r>
              <a:rPr lang="en-US" sz="1200" dirty="0" smtClean="0">
                <a:solidFill>
                  <a:schemeClr val="tx2"/>
                </a:solidFill>
              </a:rPr>
              <a:t>Order History View</a:t>
            </a:r>
          </a:p>
        </p:txBody>
      </p:sp>
      <p:sp>
        <p:nvSpPr>
          <p:cNvPr id="19" name="TextBox 18"/>
          <p:cNvSpPr txBox="1"/>
          <p:nvPr/>
        </p:nvSpPr>
        <p:spPr>
          <a:xfrm>
            <a:off x="286643" y="1559479"/>
            <a:ext cx="1165704" cy="276999"/>
          </a:xfrm>
          <a:prstGeom prst="rect">
            <a:avLst/>
          </a:prstGeom>
          <a:noFill/>
        </p:spPr>
        <p:txBody>
          <a:bodyPr wrap="none" rtlCol="0">
            <a:spAutoFit/>
          </a:bodyPr>
          <a:lstStyle/>
          <a:p>
            <a:r>
              <a:rPr lang="en-US" sz="1200" dirty="0" smtClean="0">
                <a:solidFill>
                  <a:schemeClr val="tx2"/>
                </a:solidFill>
              </a:rPr>
              <a:t>Order Capture</a:t>
            </a:r>
          </a:p>
        </p:txBody>
      </p:sp>
      <p:sp>
        <p:nvSpPr>
          <p:cNvPr id="20" name="Right Arrow 19"/>
          <p:cNvSpPr/>
          <p:nvPr/>
        </p:nvSpPr>
        <p:spPr>
          <a:xfrm>
            <a:off x="1592872" y="3526958"/>
            <a:ext cx="877164" cy="152702"/>
          </a:xfrm>
          <a:prstGeom prst="rightArrow">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2" name="Straight Connector 21"/>
          <p:cNvCxnSpPr/>
          <p:nvPr/>
        </p:nvCxnSpPr>
        <p:spPr>
          <a:xfrm>
            <a:off x="866901" y="2600700"/>
            <a:ext cx="0" cy="356009"/>
          </a:xfrm>
          <a:prstGeom prst="line">
            <a:avLst/>
          </a:prstGeom>
          <a:ln w="31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639311" y="811170"/>
            <a:ext cx="2818913" cy="523220"/>
          </a:xfrm>
          <a:prstGeom prst="rect">
            <a:avLst/>
          </a:prstGeom>
          <a:noFill/>
          <a:ln>
            <a:noFill/>
          </a:ln>
        </p:spPr>
        <p:txBody>
          <a:bodyPr wrap="none" rtlCol="0">
            <a:spAutoFit/>
          </a:bodyPr>
          <a:lstStyle/>
          <a:p>
            <a:pPr algn="ctr"/>
            <a:r>
              <a:rPr lang="ru-RU" sz="1400" dirty="0" smtClean="0"/>
              <a:t>Бизнес приложение использует</a:t>
            </a:r>
            <a:endParaRPr lang="en-US" sz="1400" dirty="0" smtClean="0"/>
          </a:p>
          <a:p>
            <a:pPr algn="ctr"/>
            <a:r>
              <a:rPr lang="en-US" sz="1400" dirty="0" smtClean="0"/>
              <a:t>Active Data Guard Standby</a:t>
            </a:r>
          </a:p>
        </p:txBody>
      </p:sp>
      <p:cxnSp>
        <p:nvCxnSpPr>
          <p:cNvPr id="55" name="Straight Connector 54"/>
          <p:cNvCxnSpPr/>
          <p:nvPr/>
        </p:nvCxnSpPr>
        <p:spPr>
          <a:xfrm>
            <a:off x="3156801" y="2610600"/>
            <a:ext cx="0" cy="356009"/>
          </a:xfrm>
          <a:prstGeom prst="line">
            <a:avLst/>
          </a:prstGeom>
          <a:ln w="3175">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4381995" y="811170"/>
            <a:ext cx="0" cy="373109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4669753" y="809195"/>
            <a:ext cx="2975944" cy="523220"/>
          </a:xfrm>
          <a:prstGeom prst="rect">
            <a:avLst/>
          </a:prstGeom>
          <a:noFill/>
          <a:ln>
            <a:noFill/>
          </a:ln>
        </p:spPr>
        <p:txBody>
          <a:bodyPr wrap="none" rtlCol="0">
            <a:spAutoFit/>
          </a:bodyPr>
          <a:lstStyle/>
          <a:p>
            <a:pPr algn="ctr"/>
            <a:r>
              <a:rPr lang="ru-RU" sz="1400" dirty="0" smtClean="0"/>
              <a:t>Что случается, когда</a:t>
            </a:r>
            <a:endParaRPr lang="en-US" sz="1400" dirty="0" smtClean="0"/>
          </a:p>
          <a:p>
            <a:pPr algn="ctr"/>
            <a:r>
              <a:rPr lang="en-US" sz="1400" dirty="0" smtClean="0"/>
              <a:t>Active Standby </a:t>
            </a:r>
            <a:r>
              <a:rPr lang="ru-RU" sz="1400" dirty="0" smtClean="0"/>
              <a:t>выходит из строя</a:t>
            </a:r>
            <a:r>
              <a:rPr lang="en-US" sz="1400" dirty="0" smtClean="0"/>
              <a:t>?</a:t>
            </a:r>
          </a:p>
        </p:txBody>
      </p:sp>
      <p:sp>
        <p:nvSpPr>
          <p:cNvPr id="39" name="Oval 38"/>
          <p:cNvSpPr/>
          <p:nvPr/>
        </p:nvSpPr>
        <p:spPr>
          <a:xfrm>
            <a:off x="415640" y="2962379"/>
            <a:ext cx="941343" cy="403234"/>
          </a:xfrm>
          <a:prstGeom prst="ellipse">
            <a:avLst/>
          </a:prstGeom>
          <a:solidFill>
            <a:schemeClr val="accent3">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1"/>
                </a:solidFill>
              </a:rPr>
              <a:t>Orders</a:t>
            </a:r>
          </a:p>
          <a:p>
            <a:pPr algn="ctr"/>
            <a:r>
              <a:rPr lang="en-US" sz="1000" dirty="0" smtClean="0">
                <a:solidFill>
                  <a:schemeClr val="tx1"/>
                </a:solidFill>
              </a:rPr>
              <a:t>Service</a:t>
            </a:r>
            <a:endParaRPr lang="en-US" sz="1000" dirty="0">
              <a:solidFill>
                <a:schemeClr val="tx1"/>
              </a:solidFill>
            </a:endParaRPr>
          </a:p>
        </p:txBody>
      </p:sp>
      <p:pic>
        <p:nvPicPr>
          <p:cNvPr id="40" name="Picture 39" descr="12c Cluster.pn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2693665" y="2902193"/>
            <a:ext cx="1010981" cy="1386966"/>
          </a:xfrm>
          <a:prstGeom prst="rect">
            <a:avLst/>
          </a:prstGeom>
        </p:spPr>
      </p:pic>
      <p:sp>
        <p:nvSpPr>
          <p:cNvPr id="44" name="Oval 43"/>
          <p:cNvSpPr/>
          <p:nvPr/>
        </p:nvSpPr>
        <p:spPr>
          <a:xfrm>
            <a:off x="2693665" y="2960404"/>
            <a:ext cx="941343" cy="403234"/>
          </a:xfrm>
          <a:prstGeom prst="ellipse">
            <a:avLst/>
          </a:prstGeom>
          <a:solidFill>
            <a:schemeClr val="accent3">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1"/>
                </a:solidFill>
              </a:rPr>
              <a:t>History</a:t>
            </a:r>
          </a:p>
          <a:p>
            <a:pPr algn="ctr"/>
            <a:r>
              <a:rPr lang="en-US" sz="1000" dirty="0" smtClean="0">
                <a:solidFill>
                  <a:schemeClr val="tx1"/>
                </a:solidFill>
              </a:rPr>
              <a:t>Service</a:t>
            </a:r>
            <a:endParaRPr lang="en-US" sz="1000" dirty="0">
              <a:solidFill>
                <a:schemeClr val="tx1"/>
              </a:solidFill>
            </a:endParaRPr>
          </a:p>
        </p:txBody>
      </p:sp>
      <p:grpSp>
        <p:nvGrpSpPr>
          <p:cNvPr id="3" name="Group 53"/>
          <p:cNvGrpSpPr/>
          <p:nvPr/>
        </p:nvGrpSpPr>
        <p:grpSpPr>
          <a:xfrm>
            <a:off x="4963418" y="1557504"/>
            <a:ext cx="3664188" cy="2984756"/>
            <a:chOff x="4963418" y="1557504"/>
            <a:chExt cx="3664188" cy="2984756"/>
          </a:xfrm>
        </p:grpSpPr>
        <p:sp>
          <p:nvSpPr>
            <p:cNvPr id="45" name="Cloud 44"/>
            <p:cNvSpPr/>
            <p:nvPr/>
          </p:nvSpPr>
          <p:spPr>
            <a:xfrm>
              <a:off x="7417941" y="2188529"/>
              <a:ext cx="736270" cy="403501"/>
            </a:xfrm>
            <a:prstGeom prst="cloud">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Cloud 46"/>
            <p:cNvSpPr/>
            <p:nvPr/>
          </p:nvSpPr>
          <p:spPr>
            <a:xfrm>
              <a:off x="5258666" y="2178629"/>
              <a:ext cx="736270" cy="403501"/>
            </a:xfrm>
            <a:prstGeom prst="cloud">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8" name="Picture 47" descr="12c Cluster.pn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5092415" y="2902193"/>
              <a:ext cx="1010981" cy="1386966"/>
            </a:xfrm>
            <a:prstGeom prst="rect">
              <a:avLst/>
            </a:prstGeom>
          </p:spPr>
        </p:pic>
        <p:pic>
          <p:nvPicPr>
            <p:cNvPr id="49" name="Picture 48" descr="eCommerce_Transactions.gif"/>
            <p:cNvPicPr>
              <a:picLocks noChangeAspect="1"/>
            </p:cNvPicPr>
            <p:nvPr/>
          </p:nvPicPr>
          <p:blipFill>
            <a:blip r:embed="rId4" cstate="print"/>
            <a:stretch>
              <a:fillRect/>
            </a:stretch>
          </p:blipFill>
          <p:spPr>
            <a:xfrm>
              <a:off x="5258666" y="1834503"/>
              <a:ext cx="547293" cy="554894"/>
            </a:xfrm>
            <a:prstGeom prst="rect">
              <a:avLst/>
            </a:prstGeom>
          </p:spPr>
        </p:pic>
        <p:pic>
          <p:nvPicPr>
            <p:cNvPr id="50" name="Picture 49" descr="SingleSignOn.gif"/>
            <p:cNvPicPr>
              <a:picLocks noChangeAspect="1"/>
            </p:cNvPicPr>
            <p:nvPr/>
          </p:nvPicPr>
          <p:blipFill>
            <a:blip r:embed="rId5" cstate="print"/>
            <a:stretch>
              <a:fillRect/>
            </a:stretch>
          </p:blipFill>
          <p:spPr>
            <a:xfrm>
              <a:off x="7616581" y="1834503"/>
              <a:ext cx="443739" cy="607002"/>
            </a:xfrm>
            <a:prstGeom prst="rect">
              <a:avLst/>
            </a:prstGeom>
          </p:spPr>
        </p:pic>
        <p:sp>
          <p:nvSpPr>
            <p:cNvPr id="51" name="TextBox 50"/>
            <p:cNvSpPr txBox="1"/>
            <p:nvPr/>
          </p:nvSpPr>
          <p:spPr>
            <a:xfrm>
              <a:off x="5344215" y="4265261"/>
              <a:ext cx="713657" cy="276999"/>
            </a:xfrm>
            <a:prstGeom prst="rect">
              <a:avLst/>
            </a:prstGeom>
            <a:noFill/>
          </p:spPr>
          <p:txBody>
            <a:bodyPr wrap="none" rtlCol="0">
              <a:spAutoFit/>
            </a:bodyPr>
            <a:lstStyle/>
            <a:p>
              <a:r>
                <a:rPr lang="en-US" sz="1200" dirty="0" smtClean="0">
                  <a:solidFill>
                    <a:schemeClr val="tx2"/>
                  </a:solidFill>
                </a:rPr>
                <a:t>Primary</a:t>
              </a:r>
            </a:p>
          </p:txBody>
        </p:sp>
        <p:sp>
          <p:nvSpPr>
            <p:cNvPr id="52" name="TextBox 51"/>
            <p:cNvSpPr txBox="1"/>
            <p:nvPr/>
          </p:nvSpPr>
          <p:spPr>
            <a:xfrm>
              <a:off x="7387029" y="4265261"/>
              <a:ext cx="1208985" cy="276999"/>
            </a:xfrm>
            <a:prstGeom prst="rect">
              <a:avLst/>
            </a:prstGeom>
            <a:noFill/>
          </p:spPr>
          <p:txBody>
            <a:bodyPr wrap="none" rtlCol="0">
              <a:spAutoFit/>
            </a:bodyPr>
            <a:lstStyle/>
            <a:p>
              <a:r>
                <a:rPr lang="en-US" sz="1200" dirty="0" smtClean="0">
                  <a:solidFill>
                    <a:schemeClr val="tx2"/>
                  </a:solidFill>
                </a:rPr>
                <a:t>Active Standby</a:t>
              </a:r>
            </a:p>
          </p:txBody>
        </p:sp>
        <p:sp>
          <p:nvSpPr>
            <p:cNvPr id="53" name="TextBox 52"/>
            <p:cNvSpPr txBox="1"/>
            <p:nvPr/>
          </p:nvSpPr>
          <p:spPr>
            <a:xfrm>
              <a:off x="6210272" y="3677685"/>
              <a:ext cx="978153" cy="276999"/>
            </a:xfrm>
            <a:prstGeom prst="rect">
              <a:avLst/>
            </a:prstGeom>
            <a:noFill/>
          </p:spPr>
          <p:txBody>
            <a:bodyPr wrap="none" rtlCol="0">
              <a:spAutoFit/>
            </a:bodyPr>
            <a:lstStyle/>
            <a:p>
              <a:r>
                <a:rPr lang="en-US" sz="1200" dirty="0" smtClean="0">
                  <a:solidFill>
                    <a:schemeClr val="tx2"/>
                  </a:solidFill>
                </a:rPr>
                <a:t>Data Guard</a:t>
              </a:r>
            </a:p>
          </p:txBody>
        </p:sp>
        <p:sp>
          <p:nvSpPr>
            <p:cNvPr id="56" name="TextBox 55"/>
            <p:cNvSpPr txBox="1"/>
            <p:nvPr/>
          </p:nvSpPr>
          <p:spPr>
            <a:xfrm>
              <a:off x="7063686" y="1557504"/>
              <a:ext cx="1470724" cy="276999"/>
            </a:xfrm>
            <a:prstGeom prst="rect">
              <a:avLst/>
            </a:prstGeom>
            <a:noFill/>
          </p:spPr>
          <p:txBody>
            <a:bodyPr wrap="none" rtlCol="0">
              <a:spAutoFit/>
            </a:bodyPr>
            <a:lstStyle/>
            <a:p>
              <a:r>
                <a:rPr lang="en-US" sz="1200" dirty="0" smtClean="0">
                  <a:solidFill>
                    <a:schemeClr val="tx2"/>
                  </a:solidFill>
                </a:rPr>
                <a:t>Order History View</a:t>
              </a:r>
            </a:p>
          </p:txBody>
        </p:sp>
        <p:sp>
          <p:nvSpPr>
            <p:cNvPr id="58" name="TextBox 57"/>
            <p:cNvSpPr txBox="1"/>
            <p:nvPr/>
          </p:nvSpPr>
          <p:spPr>
            <a:xfrm>
              <a:off x="4963418" y="1557504"/>
              <a:ext cx="1165704" cy="276999"/>
            </a:xfrm>
            <a:prstGeom prst="rect">
              <a:avLst/>
            </a:prstGeom>
            <a:noFill/>
          </p:spPr>
          <p:txBody>
            <a:bodyPr wrap="none" rtlCol="0">
              <a:spAutoFit/>
            </a:bodyPr>
            <a:lstStyle/>
            <a:p>
              <a:r>
                <a:rPr lang="en-US" sz="1200" dirty="0" smtClean="0">
                  <a:solidFill>
                    <a:schemeClr val="tx2"/>
                  </a:solidFill>
                </a:rPr>
                <a:t>Order Capture</a:t>
              </a:r>
            </a:p>
          </p:txBody>
        </p:sp>
        <p:sp>
          <p:nvSpPr>
            <p:cNvPr id="59" name="Right Arrow 58"/>
            <p:cNvSpPr/>
            <p:nvPr/>
          </p:nvSpPr>
          <p:spPr>
            <a:xfrm>
              <a:off x="6269647" y="3524983"/>
              <a:ext cx="877164" cy="152702"/>
            </a:xfrm>
            <a:prstGeom prst="rightArrow">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0" name="Straight Connector 59"/>
            <p:cNvCxnSpPr/>
            <p:nvPr/>
          </p:nvCxnSpPr>
          <p:spPr>
            <a:xfrm>
              <a:off x="5543676" y="2598725"/>
              <a:ext cx="0" cy="356009"/>
            </a:xfrm>
            <a:prstGeom prst="line">
              <a:avLst/>
            </a:prstGeom>
            <a:ln w="31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2" name="Oval 61"/>
            <p:cNvSpPr/>
            <p:nvPr/>
          </p:nvSpPr>
          <p:spPr>
            <a:xfrm>
              <a:off x="5092415" y="2960404"/>
              <a:ext cx="941343" cy="403234"/>
            </a:xfrm>
            <a:prstGeom prst="ellipse">
              <a:avLst/>
            </a:prstGeom>
            <a:solidFill>
              <a:schemeClr val="accent3">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1"/>
                  </a:solidFill>
                </a:rPr>
                <a:t>Orders</a:t>
              </a:r>
            </a:p>
            <a:p>
              <a:pPr algn="ctr"/>
              <a:r>
                <a:rPr lang="en-US" sz="1000" dirty="0" smtClean="0">
                  <a:solidFill>
                    <a:schemeClr val="tx1"/>
                  </a:solidFill>
                </a:rPr>
                <a:t>Service</a:t>
              </a:r>
              <a:endParaRPr lang="en-US" sz="1000" dirty="0">
                <a:solidFill>
                  <a:schemeClr val="tx1"/>
                </a:solidFill>
              </a:endParaRPr>
            </a:p>
          </p:txBody>
        </p:sp>
        <p:pic>
          <p:nvPicPr>
            <p:cNvPr id="63" name="Picture 62" descr="12c Cluster.pn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370440" y="2900218"/>
              <a:ext cx="1010981" cy="1386966"/>
            </a:xfrm>
            <a:prstGeom prst="rect">
              <a:avLst/>
            </a:prstGeom>
          </p:spPr>
        </p:pic>
        <p:sp>
          <p:nvSpPr>
            <p:cNvPr id="64" name="Oval 63"/>
            <p:cNvSpPr/>
            <p:nvPr/>
          </p:nvSpPr>
          <p:spPr>
            <a:xfrm>
              <a:off x="7370440" y="2958429"/>
              <a:ext cx="941343" cy="403234"/>
            </a:xfrm>
            <a:prstGeom prst="ellipse">
              <a:avLst/>
            </a:prstGeom>
            <a:solidFill>
              <a:schemeClr val="accent3">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1"/>
                  </a:solidFill>
                </a:rPr>
                <a:t>History</a:t>
              </a:r>
            </a:p>
            <a:p>
              <a:pPr algn="ctr"/>
              <a:r>
                <a:rPr lang="en-US" sz="1000" dirty="0" smtClean="0">
                  <a:solidFill>
                    <a:schemeClr val="tx1"/>
                  </a:solidFill>
                </a:rPr>
                <a:t>Service</a:t>
              </a:r>
              <a:endParaRPr lang="en-US" sz="1000" dirty="0">
                <a:solidFill>
                  <a:schemeClr val="tx1"/>
                </a:solidFill>
              </a:endParaRPr>
            </a:p>
          </p:txBody>
        </p:sp>
        <p:sp>
          <p:nvSpPr>
            <p:cNvPr id="41" name="&quot;No&quot; Symbol 40"/>
            <p:cNvSpPr/>
            <p:nvPr/>
          </p:nvSpPr>
          <p:spPr>
            <a:xfrm>
              <a:off x="7651600" y="2954734"/>
              <a:ext cx="615389" cy="708111"/>
            </a:xfrm>
            <a:prstGeom prst="noSmoking">
              <a:avLst/>
            </a:prstGeom>
            <a:ln w="635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pic>
          <p:nvPicPr>
            <p:cNvPr id="43" name="Picture 42" descr="Timer.gif"/>
            <p:cNvPicPr>
              <a:picLocks noChangeAspect="1"/>
            </p:cNvPicPr>
            <p:nvPr/>
          </p:nvPicPr>
          <p:blipFill>
            <a:blip r:embed="rId6" cstate="print"/>
            <a:stretch>
              <a:fillRect/>
            </a:stretch>
          </p:blipFill>
          <p:spPr>
            <a:xfrm>
              <a:off x="8001185" y="1722647"/>
              <a:ext cx="598173" cy="607375"/>
            </a:xfrm>
            <a:prstGeom prst="rect">
              <a:avLst/>
            </a:prstGeom>
          </p:spPr>
        </p:pic>
        <p:sp>
          <p:nvSpPr>
            <p:cNvPr id="42" name="TextBox 41"/>
            <p:cNvSpPr txBox="1"/>
            <p:nvPr/>
          </p:nvSpPr>
          <p:spPr>
            <a:xfrm>
              <a:off x="8300272" y="2124620"/>
              <a:ext cx="327334" cy="400110"/>
            </a:xfrm>
            <a:prstGeom prst="rect">
              <a:avLst/>
            </a:prstGeom>
            <a:solidFill>
              <a:schemeClr val="accent1"/>
            </a:solidFill>
          </p:spPr>
          <p:txBody>
            <a:bodyPr wrap="square" rtlCol="0">
              <a:spAutoFit/>
            </a:bodyPr>
            <a:lstStyle/>
            <a:p>
              <a:pPr algn="ctr"/>
              <a:r>
                <a:rPr lang="en-US" sz="2000" b="1" dirty="0" smtClean="0">
                  <a:solidFill>
                    <a:schemeClr val="bg1"/>
                  </a:solidFill>
                </a:rPr>
                <a:t>?</a:t>
              </a:r>
            </a:p>
          </p:txBody>
        </p:sp>
      </p:grpSp>
      <p:pic>
        <p:nvPicPr>
          <p:cNvPr id="4" name="Picture 3" descr="MessageBoard_Error.png"/>
          <p:cNvPicPr>
            <a:picLocks noChangeAspect="1"/>
          </p:cNvPicPr>
          <p:nvPr/>
        </p:nvPicPr>
        <p:blipFill>
          <a:blip r:embed="rId7" cstate="print">
            <a:extLst>
              <a:ext uri="{28A0092B-C50C-407E-A947-70E740481C1C}">
                <a14:useLocalDpi xmlns="" xmlns:a14="http://schemas.microsoft.com/office/drawing/2010/main" val="0"/>
              </a:ext>
            </a:extLst>
          </a:blip>
          <a:stretch>
            <a:fillRect/>
          </a:stretch>
        </p:blipFill>
        <p:spPr>
          <a:xfrm>
            <a:off x="7452581" y="1004111"/>
            <a:ext cx="782502" cy="656607"/>
          </a:xfrm>
          <a:prstGeom prst="rect">
            <a:avLst/>
          </a:prstGeom>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4347" y="245538"/>
            <a:ext cx="8229586" cy="988635"/>
          </a:xfrm>
        </p:spPr>
        <p:txBody>
          <a:bodyPr/>
          <a:lstStyle/>
          <a:p>
            <a:r>
              <a:rPr lang="en-US" dirty="0" smtClean="0"/>
              <a:t>Global Data Services</a:t>
            </a:r>
            <a:br>
              <a:rPr lang="en-US" dirty="0" smtClean="0"/>
            </a:br>
            <a:r>
              <a:rPr lang="en-US" sz="2400" b="0" dirty="0" smtClean="0">
                <a:solidFill>
                  <a:schemeClr val="accent1"/>
                </a:solidFill>
              </a:rPr>
              <a:t>Active Data Guard </a:t>
            </a:r>
            <a:r>
              <a:rPr lang="ru-RU" sz="2400" b="0" dirty="0" smtClean="0">
                <a:solidFill>
                  <a:schemeClr val="accent1"/>
                </a:solidFill>
              </a:rPr>
              <a:t>с </a:t>
            </a:r>
            <a:r>
              <a:rPr lang="en-US" sz="2400" b="0" dirty="0" smtClean="0">
                <a:solidFill>
                  <a:schemeClr val="accent1"/>
                </a:solidFill>
              </a:rPr>
              <a:t>GDS</a:t>
            </a:r>
            <a:endParaRPr lang="en-US" b="0" dirty="0">
              <a:solidFill>
                <a:schemeClr val="accent1"/>
              </a:solidFill>
            </a:endParaRPr>
          </a:p>
        </p:txBody>
      </p:sp>
      <p:sp>
        <p:nvSpPr>
          <p:cNvPr id="101" name="TextBox 100"/>
          <p:cNvSpPr txBox="1"/>
          <p:nvPr/>
        </p:nvSpPr>
        <p:spPr>
          <a:xfrm>
            <a:off x="274080" y="2057704"/>
            <a:ext cx="3085613" cy="1384995"/>
          </a:xfrm>
          <a:prstGeom prst="rect">
            <a:avLst/>
          </a:prstGeom>
          <a:noFill/>
          <a:ln>
            <a:noFill/>
          </a:ln>
        </p:spPr>
        <p:txBody>
          <a:bodyPr wrap="square" rtlCol="0">
            <a:spAutoFit/>
          </a:bodyPr>
          <a:lstStyle/>
          <a:p>
            <a:r>
              <a:rPr lang="ru-RU" sz="1400" dirty="0" smtClean="0"/>
              <a:t>Когда </a:t>
            </a:r>
            <a:r>
              <a:rPr lang="en-US" sz="1400" dirty="0" smtClean="0"/>
              <a:t>Active Standby</a:t>
            </a:r>
            <a:r>
              <a:rPr lang="ru-RU" sz="1400" dirty="0" smtClean="0"/>
              <a:t> выходит из строя</a:t>
            </a:r>
            <a:r>
              <a:rPr lang="en-US" sz="1400" dirty="0" smtClean="0"/>
              <a:t> …</a:t>
            </a:r>
          </a:p>
          <a:p>
            <a:pPr marL="457200" indent="-365760">
              <a:buClr>
                <a:schemeClr val="accent1"/>
              </a:buClr>
              <a:buFont typeface="Wingdings" pitchFamily="2" charset="2"/>
              <a:buChar char="§"/>
            </a:pPr>
            <a:r>
              <a:rPr lang="en-US" sz="1400" dirty="0" smtClean="0"/>
              <a:t>GDS </a:t>
            </a:r>
            <a:r>
              <a:rPr lang="ru-RU" sz="1400" dirty="0" smtClean="0"/>
              <a:t>восстанавливает сервис </a:t>
            </a:r>
            <a:r>
              <a:rPr lang="en-US" sz="1400" dirty="0" smtClean="0"/>
              <a:t>History Service </a:t>
            </a:r>
            <a:r>
              <a:rPr lang="ru-RU" sz="1400" dirty="0" smtClean="0"/>
              <a:t>на</a:t>
            </a:r>
            <a:r>
              <a:rPr lang="en-US" sz="1400" dirty="0" smtClean="0"/>
              <a:t> primary</a:t>
            </a:r>
            <a:r>
              <a:rPr lang="ru-RU" sz="1400" dirty="0" smtClean="0"/>
              <a:t> БД</a:t>
            </a:r>
            <a:r>
              <a:rPr lang="en-US" sz="1400" dirty="0" smtClean="0"/>
              <a:t>, </a:t>
            </a:r>
            <a:r>
              <a:rPr lang="ru-RU" sz="1400" dirty="0" smtClean="0"/>
              <a:t>перенапрвляет соединения через</a:t>
            </a:r>
            <a:r>
              <a:rPr lang="en-US" sz="1400" dirty="0" smtClean="0"/>
              <a:t> FAN/FCF</a:t>
            </a:r>
          </a:p>
        </p:txBody>
      </p:sp>
      <p:grpSp>
        <p:nvGrpSpPr>
          <p:cNvPr id="3" name="Group 55"/>
          <p:cNvGrpSpPr/>
          <p:nvPr/>
        </p:nvGrpSpPr>
        <p:grpSpPr>
          <a:xfrm>
            <a:off x="3203226" y="1426803"/>
            <a:ext cx="4413450" cy="3115457"/>
            <a:chOff x="4617415" y="1426803"/>
            <a:chExt cx="4413450" cy="3115457"/>
          </a:xfrm>
        </p:grpSpPr>
        <p:sp>
          <p:nvSpPr>
            <p:cNvPr id="55" name="Cloud"/>
            <p:cNvSpPr>
              <a:spLocks noChangeAspect="1" noEditPoints="1" noChangeArrowheads="1"/>
            </p:cNvSpPr>
            <p:nvPr/>
          </p:nvSpPr>
          <p:spPr bwMode="auto">
            <a:xfrm>
              <a:off x="4773882" y="2290020"/>
              <a:ext cx="3754635" cy="476007"/>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accent3">
                <a:lumMod val="20000"/>
                <a:lumOff val="80000"/>
              </a:schemeClr>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sz="4000" b="1" dirty="0"/>
            </a:p>
          </p:txBody>
        </p:sp>
        <p:sp>
          <p:nvSpPr>
            <p:cNvPr id="45" name="Cloud 44"/>
            <p:cNvSpPr/>
            <p:nvPr/>
          </p:nvSpPr>
          <p:spPr>
            <a:xfrm>
              <a:off x="7299191" y="1784779"/>
              <a:ext cx="736270" cy="403501"/>
            </a:xfrm>
            <a:prstGeom prst="cloud">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Cloud 46"/>
            <p:cNvSpPr/>
            <p:nvPr/>
          </p:nvSpPr>
          <p:spPr>
            <a:xfrm>
              <a:off x="5258666" y="1774879"/>
              <a:ext cx="736270" cy="403501"/>
            </a:xfrm>
            <a:prstGeom prst="cloud">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8" name="Picture 47" descr="12c Cluster.pn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5092415" y="2902193"/>
              <a:ext cx="1010981" cy="1386966"/>
            </a:xfrm>
            <a:prstGeom prst="rect">
              <a:avLst/>
            </a:prstGeom>
          </p:spPr>
        </p:pic>
        <p:pic>
          <p:nvPicPr>
            <p:cNvPr id="49" name="Picture 48" descr="eCommerce_Transactions.gif"/>
            <p:cNvPicPr>
              <a:picLocks noChangeAspect="1"/>
            </p:cNvPicPr>
            <p:nvPr/>
          </p:nvPicPr>
          <p:blipFill>
            <a:blip r:embed="rId4" cstate="print"/>
            <a:stretch>
              <a:fillRect/>
            </a:stretch>
          </p:blipFill>
          <p:spPr>
            <a:xfrm>
              <a:off x="5258666" y="1430753"/>
              <a:ext cx="547293" cy="554894"/>
            </a:xfrm>
            <a:prstGeom prst="rect">
              <a:avLst/>
            </a:prstGeom>
          </p:spPr>
        </p:pic>
        <p:pic>
          <p:nvPicPr>
            <p:cNvPr id="50" name="Picture 49" descr="SingleSignOn.gif"/>
            <p:cNvPicPr>
              <a:picLocks noChangeAspect="1"/>
            </p:cNvPicPr>
            <p:nvPr/>
          </p:nvPicPr>
          <p:blipFill>
            <a:blip r:embed="rId5" cstate="print"/>
            <a:stretch>
              <a:fillRect/>
            </a:stretch>
          </p:blipFill>
          <p:spPr>
            <a:xfrm>
              <a:off x="7497831" y="1430753"/>
              <a:ext cx="443739" cy="607002"/>
            </a:xfrm>
            <a:prstGeom prst="rect">
              <a:avLst/>
            </a:prstGeom>
          </p:spPr>
        </p:pic>
        <p:sp>
          <p:nvSpPr>
            <p:cNvPr id="51" name="TextBox 50"/>
            <p:cNvSpPr txBox="1"/>
            <p:nvPr/>
          </p:nvSpPr>
          <p:spPr>
            <a:xfrm>
              <a:off x="5344215" y="4265261"/>
              <a:ext cx="713657" cy="276999"/>
            </a:xfrm>
            <a:prstGeom prst="rect">
              <a:avLst/>
            </a:prstGeom>
            <a:noFill/>
          </p:spPr>
          <p:txBody>
            <a:bodyPr wrap="none" rtlCol="0">
              <a:spAutoFit/>
            </a:bodyPr>
            <a:lstStyle/>
            <a:p>
              <a:r>
                <a:rPr lang="en-US" sz="1200" dirty="0" smtClean="0">
                  <a:solidFill>
                    <a:schemeClr val="tx2"/>
                  </a:solidFill>
                </a:rPr>
                <a:t>Primary</a:t>
              </a:r>
            </a:p>
          </p:txBody>
        </p:sp>
        <p:sp>
          <p:nvSpPr>
            <p:cNvPr id="52" name="TextBox 51"/>
            <p:cNvSpPr txBox="1"/>
            <p:nvPr/>
          </p:nvSpPr>
          <p:spPr>
            <a:xfrm>
              <a:off x="7387029" y="4265261"/>
              <a:ext cx="1208985" cy="276999"/>
            </a:xfrm>
            <a:prstGeom prst="rect">
              <a:avLst/>
            </a:prstGeom>
            <a:noFill/>
          </p:spPr>
          <p:txBody>
            <a:bodyPr wrap="none" rtlCol="0">
              <a:spAutoFit/>
            </a:bodyPr>
            <a:lstStyle/>
            <a:p>
              <a:r>
                <a:rPr lang="en-US" sz="1200" dirty="0" smtClean="0">
                  <a:solidFill>
                    <a:schemeClr val="tx2"/>
                  </a:solidFill>
                </a:rPr>
                <a:t>Active Standby</a:t>
              </a:r>
            </a:p>
          </p:txBody>
        </p:sp>
        <p:sp>
          <p:nvSpPr>
            <p:cNvPr id="53" name="TextBox 52"/>
            <p:cNvSpPr txBox="1"/>
            <p:nvPr/>
          </p:nvSpPr>
          <p:spPr>
            <a:xfrm>
              <a:off x="6210272" y="3677685"/>
              <a:ext cx="978153" cy="276999"/>
            </a:xfrm>
            <a:prstGeom prst="rect">
              <a:avLst/>
            </a:prstGeom>
            <a:noFill/>
          </p:spPr>
          <p:txBody>
            <a:bodyPr wrap="none" rtlCol="0">
              <a:spAutoFit/>
            </a:bodyPr>
            <a:lstStyle/>
            <a:p>
              <a:r>
                <a:rPr lang="en-US" sz="1200" dirty="0" smtClean="0">
                  <a:solidFill>
                    <a:schemeClr val="tx2"/>
                  </a:solidFill>
                </a:rPr>
                <a:t>Data Guard</a:t>
              </a:r>
            </a:p>
          </p:txBody>
        </p:sp>
        <p:sp>
          <p:nvSpPr>
            <p:cNvPr id="59" name="Right Arrow 58"/>
            <p:cNvSpPr/>
            <p:nvPr/>
          </p:nvSpPr>
          <p:spPr>
            <a:xfrm>
              <a:off x="6269647" y="3524983"/>
              <a:ext cx="877164" cy="152702"/>
            </a:xfrm>
            <a:prstGeom prst="rightArrow">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Oval 61"/>
            <p:cNvSpPr/>
            <p:nvPr/>
          </p:nvSpPr>
          <p:spPr>
            <a:xfrm>
              <a:off x="4617415" y="2960404"/>
              <a:ext cx="941343" cy="403234"/>
            </a:xfrm>
            <a:prstGeom prst="ellipse">
              <a:avLst/>
            </a:prstGeom>
            <a:solidFill>
              <a:schemeClr val="accent3">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1"/>
                  </a:solidFill>
                </a:rPr>
                <a:t>Orders</a:t>
              </a:r>
            </a:p>
            <a:p>
              <a:pPr algn="ctr"/>
              <a:r>
                <a:rPr lang="en-US" sz="1000" dirty="0" smtClean="0">
                  <a:solidFill>
                    <a:schemeClr val="tx1"/>
                  </a:solidFill>
                </a:rPr>
                <a:t>Service</a:t>
              </a:r>
              <a:endParaRPr lang="en-US" sz="1000" dirty="0">
                <a:solidFill>
                  <a:schemeClr val="tx1"/>
                </a:solidFill>
              </a:endParaRPr>
            </a:p>
          </p:txBody>
        </p:sp>
        <p:pic>
          <p:nvPicPr>
            <p:cNvPr id="63" name="Picture 62" descr="12c Cluster.pn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370440" y="2900218"/>
              <a:ext cx="1010981" cy="1386966"/>
            </a:xfrm>
            <a:prstGeom prst="rect">
              <a:avLst/>
            </a:prstGeom>
          </p:spPr>
        </p:pic>
        <p:sp>
          <p:nvSpPr>
            <p:cNvPr id="64" name="Oval 63"/>
            <p:cNvSpPr/>
            <p:nvPr/>
          </p:nvSpPr>
          <p:spPr>
            <a:xfrm>
              <a:off x="7370440" y="2958429"/>
              <a:ext cx="941343" cy="403234"/>
            </a:xfrm>
            <a:prstGeom prst="ellipse">
              <a:avLst/>
            </a:prstGeom>
            <a:solidFill>
              <a:schemeClr val="accent3">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1"/>
                  </a:solidFill>
                </a:rPr>
                <a:t>History</a:t>
              </a:r>
            </a:p>
            <a:p>
              <a:pPr algn="ctr"/>
              <a:r>
                <a:rPr lang="en-US" sz="1000" dirty="0" smtClean="0">
                  <a:solidFill>
                    <a:schemeClr val="tx1"/>
                  </a:solidFill>
                </a:rPr>
                <a:t>Service</a:t>
              </a:r>
              <a:endParaRPr lang="en-US" sz="1000" dirty="0">
                <a:solidFill>
                  <a:schemeClr val="tx1"/>
                </a:solidFill>
              </a:endParaRPr>
            </a:p>
          </p:txBody>
        </p:sp>
        <p:sp>
          <p:nvSpPr>
            <p:cNvPr id="41" name="&quot;No&quot; Symbol 40"/>
            <p:cNvSpPr/>
            <p:nvPr/>
          </p:nvSpPr>
          <p:spPr>
            <a:xfrm>
              <a:off x="7651600" y="2954734"/>
              <a:ext cx="615389" cy="708111"/>
            </a:xfrm>
            <a:prstGeom prst="noSmoking">
              <a:avLst/>
            </a:prstGeom>
            <a:ln w="635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94" name="Straight Connector 93"/>
            <p:cNvCxnSpPr/>
            <p:nvPr/>
          </p:nvCxnSpPr>
          <p:spPr>
            <a:xfrm>
              <a:off x="5539726" y="2188280"/>
              <a:ext cx="0" cy="774379"/>
            </a:xfrm>
            <a:prstGeom prst="line">
              <a:avLst/>
            </a:prstGeom>
            <a:ln w="31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6" name="TextBox 95"/>
            <p:cNvSpPr txBox="1"/>
            <p:nvPr/>
          </p:nvSpPr>
          <p:spPr>
            <a:xfrm>
              <a:off x="5829603" y="2374351"/>
              <a:ext cx="1625766" cy="276999"/>
            </a:xfrm>
            <a:prstGeom prst="rect">
              <a:avLst/>
            </a:prstGeom>
            <a:noFill/>
          </p:spPr>
          <p:txBody>
            <a:bodyPr wrap="none" rtlCol="0">
              <a:spAutoFit/>
            </a:bodyPr>
            <a:lstStyle/>
            <a:p>
              <a:r>
                <a:rPr lang="en-US" sz="1200" dirty="0" smtClean="0"/>
                <a:t>Global Data Services</a:t>
              </a:r>
            </a:p>
          </p:txBody>
        </p:sp>
        <p:sp>
          <p:nvSpPr>
            <p:cNvPr id="102" name="TextBox 101"/>
            <p:cNvSpPr txBox="1"/>
            <p:nvPr/>
          </p:nvSpPr>
          <p:spPr>
            <a:xfrm>
              <a:off x="7932487" y="1426803"/>
              <a:ext cx="1098378" cy="461665"/>
            </a:xfrm>
            <a:prstGeom prst="rect">
              <a:avLst/>
            </a:prstGeom>
            <a:noFill/>
          </p:spPr>
          <p:txBody>
            <a:bodyPr wrap="none" rtlCol="0">
              <a:spAutoFit/>
            </a:bodyPr>
            <a:lstStyle/>
            <a:p>
              <a:r>
                <a:rPr lang="en-US" sz="1200" dirty="0" smtClean="0">
                  <a:solidFill>
                    <a:schemeClr val="tx2"/>
                  </a:solidFill>
                </a:rPr>
                <a:t>Order History</a:t>
              </a:r>
              <a:br>
                <a:rPr lang="en-US" sz="1200" dirty="0" smtClean="0">
                  <a:solidFill>
                    <a:schemeClr val="tx2"/>
                  </a:solidFill>
                </a:rPr>
              </a:br>
              <a:r>
                <a:rPr lang="en-US" sz="1200" dirty="0" smtClean="0">
                  <a:solidFill>
                    <a:schemeClr val="tx2"/>
                  </a:solidFill>
                </a:rPr>
                <a:t>View</a:t>
              </a:r>
            </a:p>
          </p:txBody>
        </p:sp>
        <p:sp>
          <p:nvSpPr>
            <p:cNvPr id="103" name="TextBox 102"/>
            <p:cNvSpPr txBox="1"/>
            <p:nvPr/>
          </p:nvSpPr>
          <p:spPr>
            <a:xfrm>
              <a:off x="5829603" y="1426803"/>
              <a:ext cx="729687" cy="461665"/>
            </a:xfrm>
            <a:prstGeom prst="rect">
              <a:avLst/>
            </a:prstGeom>
            <a:noFill/>
          </p:spPr>
          <p:txBody>
            <a:bodyPr wrap="none" rtlCol="0">
              <a:spAutoFit/>
            </a:bodyPr>
            <a:lstStyle/>
            <a:p>
              <a:r>
                <a:rPr lang="en-US" sz="1200" dirty="0" smtClean="0">
                  <a:solidFill>
                    <a:schemeClr val="tx2"/>
                  </a:solidFill>
                </a:rPr>
                <a:t>Order </a:t>
              </a:r>
              <a:br>
                <a:rPr lang="en-US" sz="1200" dirty="0" smtClean="0">
                  <a:solidFill>
                    <a:schemeClr val="tx2"/>
                  </a:solidFill>
                </a:rPr>
              </a:br>
              <a:r>
                <a:rPr lang="en-US" sz="1200" dirty="0" smtClean="0">
                  <a:solidFill>
                    <a:schemeClr val="tx2"/>
                  </a:solidFill>
                </a:rPr>
                <a:t>Capture</a:t>
              </a:r>
            </a:p>
          </p:txBody>
        </p:sp>
      </p:grpSp>
      <p:grpSp>
        <p:nvGrpSpPr>
          <p:cNvPr id="4" name="Group 56"/>
          <p:cNvGrpSpPr/>
          <p:nvPr/>
        </p:nvGrpSpPr>
        <p:grpSpPr>
          <a:xfrm>
            <a:off x="3992910" y="1986530"/>
            <a:ext cx="1905009" cy="1369463"/>
            <a:chOff x="5407099" y="1986530"/>
            <a:chExt cx="1905009" cy="1369463"/>
          </a:xfrm>
        </p:grpSpPr>
        <p:cxnSp>
          <p:nvCxnSpPr>
            <p:cNvPr id="98" name="Straight Connector 97"/>
            <p:cNvCxnSpPr>
              <a:stCxn id="45" idx="2"/>
              <a:endCxn id="84" idx="7"/>
            </p:cNvCxnSpPr>
            <p:nvPr/>
          </p:nvCxnSpPr>
          <p:spPr>
            <a:xfrm flipH="1">
              <a:off x="6210585" y="1986530"/>
              <a:ext cx="1101523" cy="1025281"/>
            </a:xfrm>
            <a:prstGeom prst="line">
              <a:avLst/>
            </a:prstGeom>
            <a:ln w="31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4" name="Oval 83"/>
            <p:cNvSpPr/>
            <p:nvPr/>
          </p:nvSpPr>
          <p:spPr>
            <a:xfrm>
              <a:off x="5407099" y="2952759"/>
              <a:ext cx="941343" cy="403234"/>
            </a:xfrm>
            <a:prstGeom prst="ellipse">
              <a:avLst/>
            </a:prstGeom>
            <a:solidFill>
              <a:schemeClr val="accent3">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1"/>
                  </a:solidFill>
                </a:rPr>
                <a:t>History</a:t>
              </a:r>
            </a:p>
            <a:p>
              <a:pPr algn="ctr"/>
              <a:r>
                <a:rPr lang="en-US" sz="1000" dirty="0" smtClean="0">
                  <a:solidFill>
                    <a:schemeClr val="tx1"/>
                  </a:solidFill>
                </a:rPr>
                <a:t>Service</a:t>
              </a:r>
              <a:endParaRPr lang="en-US" sz="1000" dirty="0">
                <a:solidFill>
                  <a:schemeClr val="tx1"/>
                </a:solidFill>
              </a:endParaRPr>
            </a:p>
          </p:txBody>
        </p:sp>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Title 1"/>
          <p:cNvSpPr>
            <a:spLocks noGrp="1"/>
          </p:cNvSpPr>
          <p:nvPr>
            <p:ph type="title"/>
          </p:nvPr>
        </p:nvSpPr>
        <p:spPr>
          <a:xfrm>
            <a:off x="722842" y="148167"/>
            <a:ext cx="8229586" cy="406395"/>
          </a:xfrm>
        </p:spPr>
        <p:txBody>
          <a:bodyPr/>
          <a:lstStyle/>
          <a:p>
            <a:r>
              <a:rPr lang="en-US" dirty="0" smtClean="0"/>
              <a:t>Global Data Services: Concepts</a:t>
            </a:r>
            <a:endParaRPr lang="en-US" sz="2000" dirty="0" smtClean="0">
              <a:solidFill>
                <a:schemeClr val="accent1"/>
              </a:solidFill>
            </a:endParaRPr>
          </a:p>
        </p:txBody>
      </p:sp>
      <p:sp>
        <p:nvSpPr>
          <p:cNvPr id="8" name="Content Placeholder 2"/>
          <p:cNvSpPr>
            <a:spLocks noGrp="1"/>
          </p:cNvSpPr>
          <p:nvPr>
            <p:ph sz="quarter" idx="12"/>
          </p:nvPr>
        </p:nvSpPr>
        <p:spPr>
          <a:xfrm>
            <a:off x="482600" y="725311"/>
            <a:ext cx="8661400" cy="3808589"/>
          </a:xfrm>
        </p:spPr>
        <p:txBody>
          <a:bodyPr/>
          <a:lstStyle/>
          <a:p>
            <a:r>
              <a:rPr lang="en-US" sz="1600" b="1" dirty="0" smtClean="0"/>
              <a:t>GDS Region:</a:t>
            </a:r>
            <a:r>
              <a:rPr lang="en-US" sz="1600" dirty="0" smtClean="0"/>
              <a:t> </a:t>
            </a:r>
            <a:r>
              <a:rPr lang="ru-RU" sz="1600" dirty="0" smtClean="0"/>
              <a:t>Группа БД и клиентов  в отдельной сети, например: центр.офис, филиал</a:t>
            </a:r>
            <a:endParaRPr lang="en-US" sz="1600" dirty="0" smtClean="0"/>
          </a:p>
          <a:p>
            <a:r>
              <a:rPr lang="en-US" sz="1600" b="1" dirty="0" smtClean="0"/>
              <a:t>GDS Pool:</a:t>
            </a:r>
            <a:r>
              <a:rPr lang="en-US" sz="1600" dirty="0" smtClean="0"/>
              <a:t> </a:t>
            </a:r>
            <a:r>
              <a:rPr lang="ru-RU" sz="1600" dirty="0" smtClean="0"/>
              <a:t>БД, которые могут предоставлять один сервис, например: </a:t>
            </a:r>
            <a:r>
              <a:rPr lang="en-US" sz="1600" dirty="0" smtClean="0"/>
              <a:t>HR</a:t>
            </a:r>
          </a:p>
          <a:p>
            <a:r>
              <a:rPr lang="en-US" sz="1600" b="1" dirty="0" smtClean="0"/>
              <a:t>Global Service: </a:t>
            </a:r>
            <a:r>
              <a:rPr lang="ru-RU" sz="1600" dirty="0" smtClean="0"/>
              <a:t>Сервис, предоставляемый несколькими репликами БД</a:t>
            </a:r>
            <a:endParaRPr lang="en-US" sz="1400" dirty="0" smtClean="0"/>
          </a:p>
          <a:p>
            <a:pPr lvl="1"/>
            <a:r>
              <a:rPr lang="en-US" sz="1400" dirty="0" smtClean="0"/>
              <a:t>Local service + {region affinity, replication lag, database cardinality}</a:t>
            </a:r>
          </a:p>
          <a:p>
            <a:r>
              <a:rPr lang="en-US" sz="1600" b="1" dirty="0" smtClean="0"/>
              <a:t>Global Service Manager (GSM): </a:t>
            </a:r>
            <a:r>
              <a:rPr lang="ru-RU" sz="1600" dirty="0" smtClean="0"/>
              <a:t>обеспечивает основную функциональность </a:t>
            </a:r>
            <a:r>
              <a:rPr lang="en-US" sz="1600" dirty="0" smtClean="0"/>
              <a:t>GDS: </a:t>
            </a:r>
            <a:r>
              <a:rPr lang="ru-RU" sz="1600" dirty="0" smtClean="0"/>
              <a:t>управление сервисами и балансировку нагрузки</a:t>
            </a:r>
            <a:endParaRPr lang="en-US" sz="1600" dirty="0" smtClean="0"/>
          </a:p>
          <a:p>
            <a:pPr lvl="1"/>
            <a:r>
              <a:rPr lang="ru-RU" sz="1400" dirty="0" smtClean="0"/>
              <a:t>Клиенты подключаются к</a:t>
            </a:r>
            <a:r>
              <a:rPr lang="en-US" sz="1400" dirty="0" smtClean="0"/>
              <a:t> GSM </a:t>
            </a:r>
            <a:r>
              <a:rPr lang="ru-RU" sz="1400" dirty="0" smtClean="0"/>
              <a:t>вместо </a:t>
            </a:r>
            <a:r>
              <a:rPr lang="en-US" sz="1400" dirty="0" smtClean="0"/>
              <a:t>database listener</a:t>
            </a:r>
          </a:p>
          <a:p>
            <a:pPr lvl="1"/>
            <a:r>
              <a:rPr lang="ru-RU" sz="1400" dirty="0" smtClean="0"/>
              <a:t>В регионе может быть как один </a:t>
            </a:r>
            <a:r>
              <a:rPr lang="en-US" sz="1400" dirty="0" smtClean="0"/>
              <a:t>GSM</a:t>
            </a:r>
            <a:r>
              <a:rPr lang="ru-RU" sz="1400" dirty="0" smtClean="0"/>
              <a:t>, так</a:t>
            </a:r>
            <a:r>
              <a:rPr lang="en-US" sz="1400" dirty="0" smtClean="0"/>
              <a:t> </a:t>
            </a:r>
            <a:r>
              <a:rPr lang="ru-RU" sz="1400" dirty="0" smtClean="0"/>
              <a:t>и несколько </a:t>
            </a:r>
            <a:r>
              <a:rPr lang="en-US" sz="1400" dirty="0" smtClean="0"/>
              <a:t>GSM</a:t>
            </a:r>
            <a:r>
              <a:rPr lang="ru-RU" sz="1400" dirty="0" smtClean="0"/>
              <a:t> (для высокой доступности)</a:t>
            </a:r>
            <a:endParaRPr lang="en-US" sz="1400" dirty="0" smtClean="0"/>
          </a:p>
          <a:p>
            <a:pPr lvl="1"/>
            <a:r>
              <a:rPr lang="ru-RU" sz="1400" dirty="0" smtClean="0"/>
              <a:t>Все БД</a:t>
            </a:r>
            <a:r>
              <a:rPr lang="en-US" sz="1400" dirty="0" smtClean="0"/>
              <a:t>/</a:t>
            </a:r>
            <a:r>
              <a:rPr lang="ru-RU" sz="1400" dirty="0" smtClean="0"/>
              <a:t>сервисы регистрируются во всех </a:t>
            </a:r>
            <a:r>
              <a:rPr lang="en-US" sz="1400" dirty="0" smtClean="0"/>
              <a:t>GSM Listener</a:t>
            </a:r>
          </a:p>
          <a:p>
            <a:r>
              <a:rPr lang="en-US" sz="1600" b="1" dirty="0" smtClean="0"/>
              <a:t>GDS Catalog:</a:t>
            </a:r>
            <a:r>
              <a:rPr lang="en-US" sz="1600" dirty="0" smtClean="0"/>
              <a:t> </a:t>
            </a:r>
            <a:r>
              <a:rPr lang="ru-RU" sz="1600" dirty="0" smtClean="0"/>
              <a:t>хранит все метаданные</a:t>
            </a:r>
            <a:r>
              <a:rPr lang="en-US" sz="1600" dirty="0" smtClean="0"/>
              <a:t>, </a:t>
            </a:r>
            <a:r>
              <a:rPr lang="ru-RU" sz="1600" dirty="0" smtClean="0"/>
              <a:t>обеспечивает централизованный глобальный мониторинг и управление</a:t>
            </a:r>
            <a:endParaRPr lang="en-US" sz="1600" dirty="0" smtClean="0"/>
          </a:p>
          <a:p>
            <a:pPr lvl="1"/>
            <a:r>
              <a:rPr lang="ru-RU" sz="1400" dirty="0" smtClean="0"/>
              <a:t>Конфигурация </a:t>
            </a:r>
            <a:r>
              <a:rPr lang="en-US" sz="1400" dirty="0" smtClean="0"/>
              <a:t>Global service </a:t>
            </a:r>
            <a:r>
              <a:rPr lang="ru-RU" sz="1400" dirty="0" smtClean="0"/>
              <a:t> хранится в </a:t>
            </a:r>
            <a:r>
              <a:rPr lang="en-US" sz="1400" dirty="0" smtClean="0"/>
              <a:t>GDS Catalog</a:t>
            </a:r>
          </a:p>
          <a:p>
            <a:r>
              <a:rPr lang="en-US" sz="1600" b="1" dirty="0" smtClean="0"/>
              <a:t>GDSCTL:</a:t>
            </a:r>
            <a:r>
              <a:rPr lang="en-US" sz="1600" dirty="0" smtClean="0"/>
              <a:t> Command-line Interface </a:t>
            </a:r>
            <a:r>
              <a:rPr lang="ru-RU" sz="1600" dirty="0" smtClean="0"/>
              <a:t>для администратора </a:t>
            </a:r>
            <a:r>
              <a:rPr lang="en-US" sz="1600" dirty="0" smtClean="0"/>
              <a:t>GDS</a:t>
            </a:r>
          </a:p>
        </p:txBody>
      </p:sp>
    </p:spTree>
  </p:cSld>
  <p:clrMapOvr>
    <a:masterClrMapping/>
  </p:clrMapOvr>
  <p:transition spd="med">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2" name="Title 1"/>
          <p:cNvSpPr>
            <a:spLocks noGrp="1"/>
          </p:cNvSpPr>
          <p:nvPr>
            <p:ph type="title"/>
          </p:nvPr>
        </p:nvSpPr>
        <p:spPr>
          <a:xfrm>
            <a:off x="764591" y="225660"/>
            <a:ext cx="8229586" cy="406395"/>
          </a:xfrm>
        </p:spPr>
        <p:txBody>
          <a:bodyPr/>
          <a:lstStyle/>
          <a:p>
            <a:r>
              <a:rPr lang="en-US" dirty="0" smtClean="0"/>
              <a:t>Global Data Services: Summary </a:t>
            </a:r>
            <a:endParaRPr lang="en-US" dirty="0" smtClean="0">
              <a:solidFill>
                <a:schemeClr val="tx2"/>
              </a:solidFill>
            </a:endParaRPr>
          </a:p>
        </p:txBody>
      </p:sp>
      <p:sp>
        <p:nvSpPr>
          <p:cNvPr id="95" name="Text Placeholder 94"/>
          <p:cNvSpPr>
            <a:spLocks noGrp="1"/>
          </p:cNvSpPr>
          <p:nvPr>
            <p:ph type="body" sz="quarter" idx="13"/>
          </p:nvPr>
        </p:nvSpPr>
        <p:spPr>
          <a:xfrm>
            <a:off x="774530" y="539032"/>
            <a:ext cx="8229600" cy="304800"/>
          </a:xfrm>
        </p:spPr>
        <p:txBody>
          <a:bodyPr/>
          <a:lstStyle/>
          <a:p>
            <a:r>
              <a:rPr lang="en-US" b="1" dirty="0" smtClean="0"/>
              <a:t>Globally Replicated, High Availability Architecture</a:t>
            </a:r>
          </a:p>
          <a:p>
            <a:endParaRPr lang="en-US" dirty="0"/>
          </a:p>
        </p:txBody>
      </p:sp>
      <p:sp>
        <p:nvSpPr>
          <p:cNvPr id="182" name="Rectangle 3"/>
          <p:cNvSpPr txBox="1">
            <a:spLocks noChangeArrowheads="1"/>
          </p:cNvSpPr>
          <p:nvPr/>
        </p:nvSpPr>
        <p:spPr bwMode="auto">
          <a:xfrm>
            <a:off x="6611643" y="1081850"/>
            <a:ext cx="2505075" cy="354602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212725" lvl="0" indent="-212725" eaLnBrk="0" hangingPunct="0">
              <a:spcBef>
                <a:spcPts val="500"/>
              </a:spcBef>
              <a:spcAft>
                <a:spcPts val="200"/>
              </a:spcAft>
              <a:buClr>
                <a:schemeClr val="accent1"/>
              </a:buClr>
              <a:buFont typeface="Arial" pitchFamily="34" charset="0"/>
              <a:buChar char="•"/>
              <a:defRPr/>
            </a:pPr>
            <a:r>
              <a:rPr lang="en-US" sz="1500" dirty="0" smtClean="0">
                <a:ea typeface="ＭＳ Ｐゴシック" pitchFamily="127" charset="-128"/>
                <a:cs typeface="ＭＳ Ｐゴシック" pitchFamily="127" charset="-128"/>
              </a:rPr>
              <a:t>GDS Framework dynamically balances user requests across multiple replicated sites</a:t>
            </a:r>
          </a:p>
          <a:p>
            <a:pPr marL="512763" lvl="1" indent="-227013" eaLnBrk="0" hangingPunct="0">
              <a:spcBef>
                <a:spcPts val="200"/>
              </a:spcBef>
              <a:spcAft>
                <a:spcPts val="200"/>
              </a:spcAft>
              <a:buFont typeface="Arial" pitchFamily="34" charset="0"/>
              <a:buChar char="–"/>
              <a:defRPr/>
            </a:pPr>
            <a:r>
              <a:rPr lang="en-US" sz="1400" dirty="0" smtClean="0">
                <a:ea typeface="ＭＳ Ｐゴシック" pitchFamily="127" charset="-128"/>
                <a:cs typeface="ＭＳ Ｐゴシック" pitchFamily="127" charset="-128"/>
              </a:rPr>
              <a:t>Based on location, load, and availability</a:t>
            </a:r>
          </a:p>
          <a:p>
            <a:pPr marL="212725" lvl="0" indent="-212725" eaLnBrk="0" hangingPunct="0">
              <a:spcBef>
                <a:spcPts val="500"/>
              </a:spcBef>
              <a:spcAft>
                <a:spcPts val="200"/>
              </a:spcAft>
              <a:buClr>
                <a:schemeClr val="accent1"/>
              </a:buClr>
              <a:buFont typeface="Arial" pitchFamily="34" charset="0"/>
              <a:buChar char="•"/>
              <a:defRPr/>
            </a:pPr>
            <a:r>
              <a:rPr lang="en-US" sz="1500" dirty="0" smtClean="0">
                <a:ea typeface="ＭＳ Ｐゴシック" pitchFamily="127" charset="-128"/>
                <a:cs typeface="ＭＳ Ｐゴシック" pitchFamily="127" charset="-128"/>
              </a:rPr>
              <a:t>Provides global availability</a:t>
            </a:r>
          </a:p>
          <a:p>
            <a:pPr marL="512763" lvl="1" indent="-227013" eaLnBrk="0" hangingPunct="0">
              <a:spcBef>
                <a:spcPts val="200"/>
              </a:spcBef>
              <a:spcAft>
                <a:spcPts val="200"/>
              </a:spcAft>
              <a:buFont typeface="Arial" pitchFamily="34" charset="0"/>
              <a:buChar char="–"/>
              <a:defRPr/>
            </a:pPr>
            <a:r>
              <a:rPr lang="en-US" sz="1400" dirty="0" smtClean="0">
                <a:ea typeface="ＭＳ Ｐゴシック" pitchFamily="127" charset="-128"/>
                <a:cs typeface="ＭＳ Ｐゴシック" pitchFamily="127" charset="-128"/>
              </a:rPr>
              <a:t>Supports automatic service failover</a:t>
            </a:r>
          </a:p>
          <a:p>
            <a:pPr marL="212725" indent="-212725" fontAlgn="base">
              <a:spcBef>
                <a:spcPts val="500"/>
              </a:spcBef>
              <a:spcAft>
                <a:spcPts val="200"/>
              </a:spcAft>
              <a:buClr>
                <a:schemeClr val="accent1"/>
              </a:buClr>
              <a:buFont typeface="Arial" pitchFamily="34" charset="0"/>
              <a:buChar char="•"/>
              <a:defRPr/>
            </a:pPr>
            <a:r>
              <a:rPr lang="en-US" sz="1600" dirty="0" smtClean="0">
                <a:solidFill>
                  <a:schemeClr val="accent1"/>
                </a:solidFill>
                <a:latin typeface="Arial" pitchFamily="34" charset="0"/>
                <a:cs typeface="Arial" pitchFamily="34" charset="0"/>
              </a:rPr>
              <a:t>GDS integrates disparate databases into a unified data cloud</a:t>
            </a:r>
          </a:p>
          <a:p>
            <a:pPr marL="212725" marR="0" lvl="0" indent="-212725" algn="l" defTabSz="914400" rtl="0" eaLnBrk="1" fontAlgn="base" latinLnBrk="0" hangingPunct="1">
              <a:lnSpc>
                <a:spcPct val="100000"/>
              </a:lnSpc>
              <a:spcBef>
                <a:spcPts val="500"/>
              </a:spcBef>
              <a:spcAft>
                <a:spcPts val="200"/>
              </a:spcAft>
              <a:buClr>
                <a:schemeClr val="accent1"/>
              </a:buClr>
              <a:buSzTx/>
              <a:buFont typeface="Arial" pitchFamily="34" charset="0"/>
              <a:buChar char="•"/>
              <a:tabLst/>
              <a:defRPr/>
            </a:pPr>
            <a:endParaRPr kumimoji="0" lang="en-US" sz="1600" b="0" i="0" u="none" strike="noStrike" kern="1200" cap="none" spc="0" normalizeH="0" noProof="0" dirty="0" smtClean="0">
              <a:ln>
                <a:noFill/>
              </a:ln>
              <a:effectLst/>
              <a:uLnTx/>
              <a:uFillTx/>
              <a:latin typeface="Arial" pitchFamily="-106" charset="0"/>
              <a:ea typeface="ＭＳ Ｐゴシック"/>
              <a:cs typeface="ＭＳ Ｐゴシック"/>
            </a:endParaRPr>
          </a:p>
        </p:txBody>
      </p:sp>
      <p:sp>
        <p:nvSpPr>
          <p:cNvPr id="91" name="TextBox 90"/>
          <p:cNvSpPr txBox="1"/>
          <p:nvPr/>
        </p:nvSpPr>
        <p:spPr>
          <a:xfrm>
            <a:off x="6556582" y="4318590"/>
            <a:ext cx="1857375" cy="390525"/>
          </a:xfrm>
          <a:prstGeom prst="rect">
            <a:avLst/>
          </a:prstGeom>
          <a:noFill/>
          <a:ln>
            <a:noFill/>
          </a:ln>
        </p:spPr>
        <p:txBody>
          <a:bodyPr wrap="none" lIns="0" tIns="0" rIns="0" bIns="0" rtlCol="0">
            <a:noAutofit/>
          </a:bodyPr>
          <a:lstStyle/>
          <a:p>
            <a:pPr algn="l"/>
            <a:r>
              <a:rPr lang="en-US" sz="1000" dirty="0" smtClean="0"/>
              <a:t> GSM - Global Service Manager</a:t>
            </a:r>
          </a:p>
          <a:p>
            <a:pPr algn="l"/>
            <a:endParaRPr lang="en-US" sz="1000" dirty="0" smtClean="0"/>
          </a:p>
        </p:txBody>
      </p:sp>
      <p:sp>
        <p:nvSpPr>
          <p:cNvPr id="93" name="Cloud"/>
          <p:cNvSpPr>
            <a:spLocks noChangeAspect="1" noEditPoints="1" noChangeArrowheads="1"/>
          </p:cNvSpPr>
          <p:nvPr/>
        </p:nvSpPr>
        <p:spPr bwMode="auto">
          <a:xfrm>
            <a:off x="59375" y="2380162"/>
            <a:ext cx="6652368" cy="955457"/>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E1F7FF"/>
          </a:solidFill>
          <a:ln w="9525">
            <a:solidFill>
              <a:srgbClr val="000000"/>
            </a:solidFill>
            <a:miter lim="800000"/>
            <a:headEnd/>
            <a:tailEnd/>
          </a:ln>
          <a:effectLst>
            <a:outerShdw dist="107763" dir="2700000" algn="ctr" rotWithShape="0">
              <a:schemeClr val="bg1"/>
            </a:outerShdw>
          </a:effectLst>
        </p:spPr>
        <p:txBody>
          <a:bodyPr/>
          <a:lstStyle/>
          <a:p>
            <a:pPr>
              <a:defRPr/>
            </a:pPr>
            <a:r>
              <a:rPr lang="en-US" sz="1400" b="1" dirty="0" smtClean="0"/>
              <a:t>      </a:t>
            </a:r>
            <a:endParaRPr lang="en-US" sz="1400" b="1" dirty="0"/>
          </a:p>
        </p:txBody>
      </p:sp>
      <p:sp>
        <p:nvSpPr>
          <p:cNvPr id="94" name="Rounded Rectangle 93"/>
          <p:cNvSpPr/>
          <p:nvPr/>
        </p:nvSpPr>
        <p:spPr bwMode="auto">
          <a:xfrm>
            <a:off x="202975" y="3436057"/>
            <a:ext cx="6362700" cy="157747"/>
          </a:xfrm>
          <a:prstGeom prst="roundRect">
            <a:avLst/>
          </a:prstGeom>
          <a:gradFill flip="none" rotWithShape="1">
            <a:gsLst>
              <a:gs pos="0">
                <a:srgbClr val="8488C4"/>
              </a:gs>
              <a:gs pos="53000">
                <a:srgbClr val="D4DEFF"/>
              </a:gs>
              <a:gs pos="83000">
                <a:srgbClr val="D4DEFF"/>
              </a:gs>
              <a:gs pos="100000">
                <a:srgbClr val="96AB94"/>
              </a:gs>
            </a:gsLst>
            <a:lin ang="5400000" scaled="0"/>
            <a:tileRect/>
          </a:gradFill>
          <a:ln w="9525" cap="flat" cmpd="sng" algn="ctr">
            <a:noFill/>
            <a:prstDash val="solid"/>
            <a:round/>
            <a:headEnd type="none" w="med" len="med"/>
            <a:tailEnd type="none" w="med" len="med"/>
          </a:ln>
          <a:effectLst/>
        </p:spPr>
        <p:txBody>
          <a:bodyPr wrap="square" lIns="34519" tIns="17260" rIns="34519" bIns="17260">
            <a:spAutoFit/>
          </a:bodyPr>
          <a:lstStyle/>
          <a:p>
            <a:pPr marL="44637" indent="-44637">
              <a:defRPr/>
            </a:pPr>
            <a:endParaRPr lang="en-US" sz="700" b="1" dirty="0">
              <a:cs typeface="Arial" pitchFamily="34" charset="0"/>
            </a:endParaRPr>
          </a:p>
        </p:txBody>
      </p:sp>
      <p:sp>
        <p:nvSpPr>
          <p:cNvPr id="96" name="Rounded Rectangle 95"/>
          <p:cNvSpPr/>
          <p:nvPr/>
        </p:nvSpPr>
        <p:spPr bwMode="auto">
          <a:xfrm>
            <a:off x="190500" y="1133475"/>
            <a:ext cx="6305550" cy="157747"/>
          </a:xfrm>
          <a:prstGeom prst="roundRect">
            <a:avLst/>
          </a:prstGeom>
          <a:gradFill flip="none" rotWithShape="1">
            <a:gsLst>
              <a:gs pos="0">
                <a:srgbClr val="5E9EFF"/>
              </a:gs>
              <a:gs pos="39999">
                <a:srgbClr val="85C2FF"/>
              </a:gs>
              <a:gs pos="70000">
                <a:srgbClr val="C4D6EB"/>
              </a:gs>
              <a:gs pos="100000">
                <a:srgbClr val="FFEBFA"/>
              </a:gs>
            </a:gsLst>
            <a:lin ang="5400000" scaled="0"/>
            <a:tileRect/>
          </a:gradFill>
          <a:ln w="9525" cap="flat" cmpd="sng" algn="ctr">
            <a:noFill/>
            <a:prstDash val="solid"/>
            <a:round/>
            <a:headEnd type="none" w="med" len="med"/>
            <a:tailEnd type="none" w="med" len="med"/>
          </a:ln>
          <a:effectLst/>
        </p:spPr>
        <p:txBody>
          <a:bodyPr wrap="square" lIns="34519" tIns="17260" rIns="34519" bIns="17260">
            <a:spAutoFit/>
          </a:bodyPr>
          <a:lstStyle/>
          <a:p>
            <a:pPr marL="44637" indent="-44637">
              <a:defRPr/>
            </a:pPr>
            <a:endParaRPr lang="en-US" sz="700" b="1" dirty="0">
              <a:cs typeface="Arial" pitchFamily="34" charset="0"/>
            </a:endParaRPr>
          </a:p>
        </p:txBody>
      </p:sp>
      <p:sp>
        <p:nvSpPr>
          <p:cNvPr id="101" name="Rectangle 100"/>
          <p:cNvSpPr/>
          <p:nvPr/>
        </p:nvSpPr>
        <p:spPr>
          <a:xfrm>
            <a:off x="3692838" y="3571875"/>
            <a:ext cx="1349993" cy="779859"/>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03" name="TextBox 102"/>
          <p:cNvSpPr txBox="1">
            <a:spLocks noChangeArrowheads="1"/>
          </p:cNvSpPr>
          <p:nvPr/>
        </p:nvSpPr>
        <p:spPr bwMode="auto">
          <a:xfrm>
            <a:off x="100287" y="1885950"/>
            <a:ext cx="421892" cy="250058"/>
          </a:xfrm>
          <a:prstGeom prst="rect">
            <a:avLst/>
          </a:prstGeom>
          <a:noFill/>
          <a:ln w="9525">
            <a:noFill/>
            <a:miter lim="800000"/>
            <a:headEnd/>
            <a:tailEnd/>
          </a:ln>
        </p:spPr>
        <p:txBody>
          <a:bodyPr wrap="none" lIns="34281" tIns="17140" rIns="34281" bIns="17140">
            <a:spAutoFit/>
          </a:bodyPr>
          <a:lstStyle/>
          <a:p>
            <a:r>
              <a:rPr lang="en-US" sz="700" b="1" dirty="0" smtClean="0">
                <a:cs typeface="Arial" pitchFamily="34" charset="0"/>
              </a:rPr>
              <a:t>Local</a:t>
            </a:r>
          </a:p>
          <a:p>
            <a:r>
              <a:rPr lang="en-US" sz="700" b="1" dirty="0" smtClean="0">
                <a:cs typeface="Arial" pitchFamily="34" charset="0"/>
              </a:rPr>
              <a:t>Standby</a:t>
            </a:r>
            <a:endParaRPr lang="en-US" sz="700" b="1" dirty="0">
              <a:cs typeface="Arial" pitchFamily="34" charset="0"/>
            </a:endParaRPr>
          </a:p>
        </p:txBody>
      </p:sp>
      <p:sp>
        <p:nvSpPr>
          <p:cNvPr id="105" name="TextBox 104"/>
          <p:cNvSpPr txBox="1">
            <a:spLocks noChangeArrowheads="1"/>
          </p:cNvSpPr>
          <p:nvPr/>
        </p:nvSpPr>
        <p:spPr bwMode="auto">
          <a:xfrm>
            <a:off x="5282110" y="4265499"/>
            <a:ext cx="421892" cy="250058"/>
          </a:xfrm>
          <a:prstGeom prst="rect">
            <a:avLst/>
          </a:prstGeom>
          <a:noFill/>
          <a:ln w="9525">
            <a:noFill/>
            <a:miter lim="800000"/>
            <a:headEnd/>
            <a:tailEnd/>
          </a:ln>
        </p:spPr>
        <p:txBody>
          <a:bodyPr wrap="none" lIns="34281" tIns="17140" rIns="34281" bIns="17140">
            <a:spAutoFit/>
          </a:bodyPr>
          <a:lstStyle/>
          <a:p>
            <a:r>
              <a:rPr lang="en-US" sz="700" b="1" dirty="0" smtClean="0">
                <a:cs typeface="Arial" pitchFamily="34" charset="0"/>
              </a:rPr>
              <a:t>Local</a:t>
            </a:r>
          </a:p>
          <a:p>
            <a:r>
              <a:rPr lang="en-US" sz="700" b="1" dirty="0" smtClean="0">
                <a:cs typeface="Arial" pitchFamily="34" charset="0"/>
              </a:rPr>
              <a:t>Standby</a:t>
            </a:r>
            <a:endParaRPr lang="en-US" sz="700" b="1" dirty="0">
              <a:cs typeface="Arial" pitchFamily="34" charset="0"/>
            </a:endParaRPr>
          </a:p>
        </p:txBody>
      </p:sp>
      <p:sp>
        <p:nvSpPr>
          <p:cNvPr id="113" name="TextBox 112"/>
          <p:cNvSpPr txBox="1">
            <a:spLocks noChangeArrowheads="1"/>
          </p:cNvSpPr>
          <p:nvPr/>
        </p:nvSpPr>
        <p:spPr bwMode="auto">
          <a:xfrm>
            <a:off x="5212261" y="923330"/>
            <a:ext cx="697609" cy="250058"/>
          </a:xfrm>
          <a:prstGeom prst="rect">
            <a:avLst/>
          </a:prstGeom>
          <a:noFill/>
          <a:ln w="9525">
            <a:noFill/>
            <a:miter lim="800000"/>
            <a:headEnd/>
            <a:tailEnd/>
          </a:ln>
        </p:spPr>
        <p:txBody>
          <a:bodyPr wrap="none" lIns="34281" tIns="17140" rIns="34281" bIns="17140">
            <a:spAutoFit/>
          </a:bodyPr>
          <a:lstStyle/>
          <a:p>
            <a:r>
              <a:rPr lang="en-US" sz="700" b="1" dirty="0">
                <a:cs typeface="Arial" pitchFamily="34" charset="0"/>
              </a:rPr>
              <a:t>Data Center #</a:t>
            </a:r>
            <a:r>
              <a:rPr lang="en-US" sz="700" b="1" dirty="0" smtClean="0">
                <a:cs typeface="Arial" pitchFamily="34" charset="0"/>
              </a:rPr>
              <a:t>2</a:t>
            </a:r>
          </a:p>
          <a:p>
            <a:r>
              <a:rPr lang="en-US" sz="700" b="1" dirty="0" smtClean="0">
                <a:cs typeface="Arial" pitchFamily="34" charset="0"/>
              </a:rPr>
              <a:t>EMEA</a:t>
            </a:r>
            <a:endParaRPr lang="en-US" sz="700" b="1" dirty="0">
              <a:cs typeface="Arial" pitchFamily="34" charset="0"/>
            </a:endParaRPr>
          </a:p>
        </p:txBody>
      </p:sp>
      <p:sp>
        <p:nvSpPr>
          <p:cNvPr id="114" name="TextBox 113"/>
          <p:cNvSpPr txBox="1">
            <a:spLocks noChangeArrowheads="1"/>
          </p:cNvSpPr>
          <p:nvPr/>
        </p:nvSpPr>
        <p:spPr bwMode="auto">
          <a:xfrm>
            <a:off x="402891" y="914400"/>
            <a:ext cx="697609" cy="250058"/>
          </a:xfrm>
          <a:prstGeom prst="rect">
            <a:avLst/>
          </a:prstGeom>
          <a:noFill/>
          <a:ln w="9525">
            <a:noFill/>
            <a:miter lim="800000"/>
            <a:headEnd/>
            <a:tailEnd/>
          </a:ln>
        </p:spPr>
        <p:txBody>
          <a:bodyPr wrap="none" lIns="34281" tIns="17140" rIns="34281" bIns="17140">
            <a:spAutoFit/>
          </a:bodyPr>
          <a:lstStyle/>
          <a:p>
            <a:r>
              <a:rPr lang="en-US" sz="700" b="1" dirty="0">
                <a:cs typeface="Arial" pitchFamily="34" charset="0"/>
              </a:rPr>
              <a:t>Data Center #</a:t>
            </a:r>
            <a:r>
              <a:rPr lang="en-US" sz="700" b="1" dirty="0" smtClean="0">
                <a:cs typeface="Arial" pitchFamily="34" charset="0"/>
              </a:rPr>
              <a:t>1</a:t>
            </a:r>
          </a:p>
          <a:p>
            <a:r>
              <a:rPr lang="en-US" sz="700" b="1" dirty="0" smtClean="0">
                <a:cs typeface="Arial" pitchFamily="34" charset="0"/>
              </a:rPr>
              <a:t>APAC</a:t>
            </a:r>
            <a:endParaRPr lang="en-US" sz="700" b="1" dirty="0">
              <a:cs typeface="Arial" pitchFamily="34" charset="0"/>
            </a:endParaRPr>
          </a:p>
        </p:txBody>
      </p:sp>
      <p:sp>
        <p:nvSpPr>
          <p:cNvPr id="115" name="Line 13"/>
          <p:cNvSpPr>
            <a:spLocks noChangeShapeType="1"/>
          </p:cNvSpPr>
          <p:nvPr/>
        </p:nvSpPr>
        <p:spPr bwMode="auto">
          <a:xfrm flipH="1">
            <a:off x="1362599" y="4164275"/>
            <a:ext cx="637783" cy="9526"/>
          </a:xfrm>
          <a:prstGeom prst="line">
            <a:avLst/>
          </a:prstGeom>
          <a:noFill/>
          <a:ln w="15875">
            <a:solidFill>
              <a:schemeClr val="tx1"/>
            </a:solidFill>
            <a:round/>
            <a:headEnd/>
            <a:tailEnd type="triangle" w="med" len="med"/>
          </a:ln>
        </p:spPr>
        <p:txBody>
          <a:bodyPr/>
          <a:lstStyle/>
          <a:p>
            <a:endParaRPr lang="en-US" sz="700" dirty="0">
              <a:cs typeface="Arial" pitchFamily="34" charset="0"/>
            </a:endParaRPr>
          </a:p>
        </p:txBody>
      </p:sp>
      <p:sp>
        <p:nvSpPr>
          <p:cNvPr id="116" name="Text Box 24"/>
          <p:cNvSpPr txBox="1">
            <a:spLocks noChangeArrowheads="1"/>
          </p:cNvSpPr>
          <p:nvPr/>
        </p:nvSpPr>
        <p:spPr bwMode="auto">
          <a:xfrm>
            <a:off x="1361701" y="3782393"/>
            <a:ext cx="1130927" cy="262466"/>
          </a:xfrm>
          <a:prstGeom prst="rect">
            <a:avLst/>
          </a:prstGeom>
          <a:noFill/>
          <a:ln w="9525">
            <a:noFill/>
            <a:miter lim="800000"/>
            <a:headEnd/>
            <a:tailEnd/>
          </a:ln>
        </p:spPr>
        <p:txBody>
          <a:bodyPr/>
          <a:lstStyle/>
          <a:p>
            <a:pPr>
              <a:lnSpc>
                <a:spcPct val="90000"/>
              </a:lnSpc>
              <a:spcBef>
                <a:spcPct val="20000"/>
              </a:spcBef>
              <a:buFont typeface="Arial" pitchFamily="34" charset="0"/>
              <a:buNone/>
            </a:pPr>
            <a:r>
              <a:rPr kumimoji="1" lang="en-US" sz="700" b="1" dirty="0" smtClean="0">
                <a:cs typeface="Arial" pitchFamily="34" charset="0"/>
              </a:rPr>
              <a:t>Active </a:t>
            </a:r>
          </a:p>
          <a:p>
            <a:pPr>
              <a:lnSpc>
                <a:spcPct val="90000"/>
              </a:lnSpc>
              <a:spcBef>
                <a:spcPct val="20000"/>
              </a:spcBef>
              <a:buFont typeface="Arial" pitchFamily="34" charset="0"/>
              <a:buNone/>
            </a:pPr>
            <a:r>
              <a:rPr kumimoji="1" lang="en-US" sz="700" b="1" dirty="0" smtClean="0">
                <a:cs typeface="Arial" pitchFamily="34" charset="0"/>
              </a:rPr>
              <a:t>Data </a:t>
            </a:r>
            <a:br>
              <a:rPr kumimoji="1" lang="en-US" sz="700" b="1" dirty="0" smtClean="0">
                <a:cs typeface="Arial" pitchFamily="34" charset="0"/>
              </a:rPr>
            </a:br>
            <a:r>
              <a:rPr kumimoji="1" lang="en-US" sz="700" b="1" dirty="0" smtClean="0">
                <a:cs typeface="Arial" pitchFamily="34" charset="0"/>
              </a:rPr>
              <a:t>Guard</a:t>
            </a:r>
            <a:endParaRPr kumimoji="1" lang="en-US" sz="700" b="1" dirty="0">
              <a:cs typeface="Arial" pitchFamily="34" charset="0"/>
            </a:endParaRPr>
          </a:p>
        </p:txBody>
      </p:sp>
      <p:sp>
        <p:nvSpPr>
          <p:cNvPr id="120" name="Line 13"/>
          <p:cNvSpPr>
            <a:spLocks noChangeShapeType="1"/>
          </p:cNvSpPr>
          <p:nvPr/>
        </p:nvSpPr>
        <p:spPr bwMode="auto">
          <a:xfrm flipH="1">
            <a:off x="1192134" y="1643967"/>
            <a:ext cx="637783" cy="9526"/>
          </a:xfrm>
          <a:prstGeom prst="line">
            <a:avLst/>
          </a:prstGeom>
          <a:noFill/>
          <a:ln w="15875">
            <a:solidFill>
              <a:schemeClr val="tx1"/>
            </a:solidFill>
            <a:round/>
            <a:headEnd/>
            <a:tailEnd type="triangle" w="med" len="med"/>
          </a:ln>
        </p:spPr>
        <p:txBody>
          <a:bodyPr/>
          <a:lstStyle/>
          <a:p>
            <a:endParaRPr lang="en-US" sz="700" dirty="0">
              <a:cs typeface="Arial" pitchFamily="34" charset="0"/>
            </a:endParaRPr>
          </a:p>
        </p:txBody>
      </p:sp>
      <p:sp>
        <p:nvSpPr>
          <p:cNvPr id="122" name="Text Box 24"/>
          <p:cNvSpPr txBox="1">
            <a:spLocks noChangeArrowheads="1"/>
          </p:cNvSpPr>
          <p:nvPr/>
        </p:nvSpPr>
        <p:spPr bwMode="auto">
          <a:xfrm>
            <a:off x="1233235" y="1381501"/>
            <a:ext cx="1130927" cy="262466"/>
          </a:xfrm>
          <a:prstGeom prst="rect">
            <a:avLst/>
          </a:prstGeom>
          <a:noFill/>
          <a:ln w="9525">
            <a:noFill/>
            <a:miter lim="800000"/>
            <a:headEnd/>
            <a:tailEnd/>
          </a:ln>
        </p:spPr>
        <p:txBody>
          <a:bodyPr/>
          <a:lstStyle/>
          <a:p>
            <a:pPr>
              <a:lnSpc>
                <a:spcPct val="90000"/>
              </a:lnSpc>
              <a:spcBef>
                <a:spcPct val="20000"/>
              </a:spcBef>
              <a:buFont typeface="Arial" pitchFamily="34" charset="0"/>
              <a:buNone/>
            </a:pPr>
            <a:r>
              <a:rPr kumimoji="1" lang="en-US" sz="700" b="1" dirty="0" smtClean="0">
                <a:cs typeface="Arial" pitchFamily="34" charset="0"/>
              </a:rPr>
              <a:t>Active </a:t>
            </a:r>
          </a:p>
          <a:p>
            <a:pPr>
              <a:lnSpc>
                <a:spcPct val="90000"/>
              </a:lnSpc>
              <a:spcBef>
                <a:spcPct val="20000"/>
              </a:spcBef>
              <a:buFont typeface="Arial" pitchFamily="34" charset="0"/>
              <a:buNone/>
            </a:pPr>
            <a:r>
              <a:rPr kumimoji="1" lang="en-US" sz="700" b="1" dirty="0" smtClean="0">
                <a:cs typeface="Arial" pitchFamily="34" charset="0"/>
              </a:rPr>
              <a:t>Data Guard</a:t>
            </a:r>
            <a:endParaRPr kumimoji="1" lang="en-US" sz="700" b="1" dirty="0">
              <a:cs typeface="Arial" pitchFamily="34" charset="0"/>
            </a:endParaRPr>
          </a:p>
        </p:txBody>
      </p:sp>
      <p:sp>
        <p:nvSpPr>
          <p:cNvPr id="148" name="TextBox 147"/>
          <p:cNvSpPr txBox="1">
            <a:spLocks noChangeArrowheads="1"/>
          </p:cNvSpPr>
          <p:nvPr/>
        </p:nvSpPr>
        <p:spPr bwMode="auto">
          <a:xfrm>
            <a:off x="1511026" y="1939810"/>
            <a:ext cx="404260" cy="142337"/>
          </a:xfrm>
          <a:prstGeom prst="rect">
            <a:avLst/>
          </a:prstGeom>
          <a:noFill/>
          <a:ln w="9525">
            <a:noFill/>
            <a:miter lim="800000"/>
            <a:headEnd/>
            <a:tailEnd/>
          </a:ln>
        </p:spPr>
        <p:txBody>
          <a:bodyPr wrap="none" lIns="34281" tIns="17140" rIns="34281" bIns="17140">
            <a:spAutoFit/>
          </a:bodyPr>
          <a:lstStyle/>
          <a:p>
            <a:r>
              <a:rPr lang="en-US" sz="700" b="1" dirty="0" smtClean="0">
                <a:cs typeface="Arial" pitchFamily="34" charset="0"/>
              </a:rPr>
              <a:t>Primary</a:t>
            </a:r>
            <a:endParaRPr lang="en-US" sz="700" b="1" dirty="0">
              <a:cs typeface="Arial" pitchFamily="34" charset="0"/>
            </a:endParaRPr>
          </a:p>
        </p:txBody>
      </p:sp>
      <p:sp>
        <p:nvSpPr>
          <p:cNvPr id="151" name="TextBox 150"/>
          <p:cNvSpPr txBox="1">
            <a:spLocks noChangeArrowheads="1"/>
          </p:cNvSpPr>
          <p:nvPr/>
        </p:nvSpPr>
        <p:spPr bwMode="auto">
          <a:xfrm>
            <a:off x="379165" y="4285655"/>
            <a:ext cx="421892" cy="250058"/>
          </a:xfrm>
          <a:prstGeom prst="rect">
            <a:avLst/>
          </a:prstGeom>
          <a:noFill/>
          <a:ln w="9525">
            <a:noFill/>
            <a:miter lim="800000"/>
            <a:headEnd/>
            <a:tailEnd/>
          </a:ln>
        </p:spPr>
        <p:txBody>
          <a:bodyPr wrap="none" lIns="34281" tIns="17140" rIns="34281" bIns="17140">
            <a:spAutoFit/>
          </a:bodyPr>
          <a:lstStyle/>
          <a:p>
            <a:r>
              <a:rPr lang="en-US" sz="700" b="1" dirty="0" smtClean="0">
                <a:cs typeface="Arial" pitchFamily="34" charset="0"/>
              </a:rPr>
              <a:t>Local</a:t>
            </a:r>
          </a:p>
          <a:p>
            <a:r>
              <a:rPr lang="en-US" sz="700" b="1" dirty="0" smtClean="0">
                <a:cs typeface="Arial" pitchFamily="34" charset="0"/>
              </a:rPr>
              <a:t>Standby</a:t>
            </a:r>
            <a:endParaRPr lang="en-US" sz="700" b="1" dirty="0">
              <a:cs typeface="Arial" pitchFamily="34" charset="0"/>
            </a:endParaRPr>
          </a:p>
        </p:txBody>
      </p:sp>
      <p:sp>
        <p:nvSpPr>
          <p:cNvPr id="160" name="Line 13"/>
          <p:cNvSpPr>
            <a:spLocks noChangeShapeType="1"/>
          </p:cNvSpPr>
          <p:nvPr/>
        </p:nvSpPr>
        <p:spPr bwMode="auto">
          <a:xfrm>
            <a:off x="4813597" y="4076700"/>
            <a:ext cx="578916" cy="0"/>
          </a:xfrm>
          <a:prstGeom prst="line">
            <a:avLst/>
          </a:prstGeom>
          <a:noFill/>
          <a:ln w="15875">
            <a:solidFill>
              <a:schemeClr val="tx1"/>
            </a:solidFill>
            <a:round/>
            <a:headEnd/>
            <a:tailEnd type="triangle" w="med" len="med"/>
          </a:ln>
        </p:spPr>
        <p:txBody>
          <a:bodyPr/>
          <a:lstStyle/>
          <a:p>
            <a:endParaRPr lang="en-US" sz="700" dirty="0">
              <a:cs typeface="Arial" pitchFamily="34" charset="0"/>
            </a:endParaRPr>
          </a:p>
        </p:txBody>
      </p:sp>
      <p:sp>
        <p:nvSpPr>
          <p:cNvPr id="161" name="Text Box 24"/>
          <p:cNvSpPr txBox="1">
            <a:spLocks noChangeArrowheads="1"/>
          </p:cNvSpPr>
          <p:nvPr/>
        </p:nvSpPr>
        <p:spPr bwMode="auto">
          <a:xfrm>
            <a:off x="4834057" y="3782393"/>
            <a:ext cx="1028563" cy="262466"/>
          </a:xfrm>
          <a:prstGeom prst="rect">
            <a:avLst/>
          </a:prstGeom>
          <a:noFill/>
          <a:ln w="9525">
            <a:noFill/>
            <a:miter lim="800000"/>
            <a:headEnd/>
            <a:tailEnd/>
          </a:ln>
        </p:spPr>
        <p:txBody>
          <a:bodyPr/>
          <a:lstStyle/>
          <a:p>
            <a:pPr>
              <a:lnSpc>
                <a:spcPct val="90000"/>
              </a:lnSpc>
              <a:spcBef>
                <a:spcPct val="20000"/>
              </a:spcBef>
              <a:buFont typeface="Arial" pitchFamily="34" charset="0"/>
              <a:buNone/>
            </a:pPr>
            <a:r>
              <a:rPr kumimoji="1" lang="en-US" sz="700" b="1" dirty="0" smtClean="0">
                <a:cs typeface="Arial" pitchFamily="34" charset="0"/>
              </a:rPr>
              <a:t>Active </a:t>
            </a:r>
          </a:p>
          <a:p>
            <a:pPr>
              <a:lnSpc>
                <a:spcPct val="90000"/>
              </a:lnSpc>
              <a:spcBef>
                <a:spcPct val="20000"/>
              </a:spcBef>
              <a:buFont typeface="Arial" pitchFamily="34" charset="0"/>
              <a:buNone/>
            </a:pPr>
            <a:r>
              <a:rPr kumimoji="1" lang="en-US" sz="700" b="1" dirty="0" smtClean="0">
                <a:cs typeface="Arial" pitchFamily="34" charset="0"/>
              </a:rPr>
              <a:t>Data Guard</a:t>
            </a:r>
            <a:endParaRPr kumimoji="1" lang="en-US" sz="700" b="1" dirty="0">
              <a:cs typeface="Arial" pitchFamily="34" charset="0"/>
            </a:endParaRPr>
          </a:p>
        </p:txBody>
      </p:sp>
      <p:cxnSp>
        <p:nvCxnSpPr>
          <p:cNvPr id="162" name="Straight Arrow Connector 161"/>
          <p:cNvCxnSpPr>
            <a:cxnSpLocks noChangeShapeType="1"/>
          </p:cNvCxnSpPr>
          <p:nvPr/>
        </p:nvCxnSpPr>
        <p:spPr bwMode="auto">
          <a:xfrm flipV="1">
            <a:off x="1880266" y="2945606"/>
            <a:ext cx="238002" cy="116228"/>
          </a:xfrm>
          <a:prstGeom prst="straightConnector1">
            <a:avLst/>
          </a:prstGeom>
          <a:noFill/>
          <a:ln w="15875" algn="ctr">
            <a:solidFill>
              <a:schemeClr val="tx1"/>
            </a:solidFill>
            <a:round/>
            <a:headEnd/>
            <a:tailEnd type="arrow" w="med" len="med"/>
          </a:ln>
        </p:spPr>
      </p:cxnSp>
      <p:grpSp>
        <p:nvGrpSpPr>
          <p:cNvPr id="163" name="Group 189"/>
          <p:cNvGrpSpPr/>
          <p:nvPr/>
        </p:nvGrpSpPr>
        <p:grpSpPr>
          <a:xfrm>
            <a:off x="1060993" y="2959894"/>
            <a:ext cx="854293" cy="342900"/>
            <a:chOff x="1060993" y="2959894"/>
            <a:chExt cx="854293" cy="342900"/>
          </a:xfrm>
        </p:grpSpPr>
        <p:graphicFrame>
          <p:nvGraphicFramePr>
            <p:cNvPr id="164" name="Object 0"/>
            <p:cNvGraphicFramePr>
              <a:graphicFrameLocks/>
            </p:cNvGraphicFramePr>
            <p:nvPr/>
          </p:nvGraphicFramePr>
          <p:xfrm>
            <a:off x="1458425" y="2959894"/>
            <a:ext cx="456861" cy="342900"/>
          </p:xfrm>
          <a:graphic>
            <a:graphicData uri="http://schemas.openxmlformats.org/presentationml/2006/ole">
              <p:oleObj spid="_x0000_s2051" name="Clip" r:id="rId4" imgW="1566720" imgH="1566720" progId="">
                <p:embed/>
              </p:oleObj>
            </a:graphicData>
          </a:graphic>
        </p:graphicFrame>
        <p:sp>
          <p:nvSpPr>
            <p:cNvPr id="165" name="TextBox 164"/>
            <p:cNvSpPr txBox="1">
              <a:spLocks noChangeArrowheads="1"/>
            </p:cNvSpPr>
            <p:nvPr/>
          </p:nvSpPr>
          <p:spPr bwMode="auto">
            <a:xfrm>
              <a:off x="1060993" y="3014334"/>
              <a:ext cx="436320" cy="142337"/>
            </a:xfrm>
            <a:prstGeom prst="rect">
              <a:avLst/>
            </a:prstGeom>
            <a:noFill/>
            <a:ln w="9525">
              <a:noFill/>
              <a:miter lim="800000"/>
              <a:headEnd/>
              <a:tailEnd/>
            </a:ln>
          </p:spPr>
          <p:txBody>
            <a:bodyPr wrap="none" lIns="34281" tIns="17140" rIns="34281" bIns="17140">
              <a:spAutoFit/>
            </a:bodyPr>
            <a:lstStyle/>
            <a:p>
              <a:r>
                <a:rPr lang="en-US" sz="700" b="1" dirty="0">
                  <a:cs typeface="Arial" pitchFamily="34" charset="0"/>
                </a:rPr>
                <a:t>GDSCTL</a:t>
              </a:r>
            </a:p>
          </p:txBody>
        </p:sp>
      </p:grpSp>
      <p:sp>
        <p:nvSpPr>
          <p:cNvPr id="166" name="TextBox 165"/>
          <p:cNvSpPr txBox="1">
            <a:spLocks noChangeArrowheads="1"/>
          </p:cNvSpPr>
          <p:nvPr/>
        </p:nvSpPr>
        <p:spPr bwMode="auto">
          <a:xfrm>
            <a:off x="2552962" y="3008878"/>
            <a:ext cx="628388" cy="250058"/>
          </a:xfrm>
          <a:prstGeom prst="rect">
            <a:avLst/>
          </a:prstGeom>
          <a:noFill/>
          <a:ln w="9525">
            <a:noFill/>
            <a:miter lim="800000"/>
            <a:headEnd/>
            <a:tailEnd/>
          </a:ln>
        </p:spPr>
        <p:txBody>
          <a:bodyPr wrap="square" lIns="34281" tIns="17140" rIns="34281" bIns="17140">
            <a:spAutoFit/>
          </a:bodyPr>
          <a:lstStyle/>
          <a:p>
            <a:r>
              <a:rPr lang="en-US" sz="700" b="1" dirty="0" smtClean="0">
                <a:cs typeface="Arial" pitchFamily="34" charset="0"/>
              </a:rPr>
              <a:t>GDS Catalog </a:t>
            </a:r>
            <a:r>
              <a:rPr lang="en-US" sz="700" b="1" dirty="0">
                <a:cs typeface="Arial" pitchFamily="34" charset="0"/>
              </a:rPr>
              <a:t/>
            </a:r>
            <a:br>
              <a:rPr lang="en-US" sz="700" b="1" dirty="0">
                <a:cs typeface="Arial" pitchFamily="34" charset="0"/>
              </a:rPr>
            </a:br>
            <a:r>
              <a:rPr lang="en-US" sz="700" b="1" dirty="0" smtClean="0">
                <a:cs typeface="Arial" pitchFamily="34" charset="0"/>
              </a:rPr>
              <a:t>Primary</a:t>
            </a:r>
            <a:endParaRPr lang="en-US" sz="700" b="1" dirty="0">
              <a:cs typeface="Arial" pitchFamily="34" charset="0"/>
            </a:endParaRPr>
          </a:p>
        </p:txBody>
      </p:sp>
      <p:sp>
        <p:nvSpPr>
          <p:cNvPr id="167" name="Rounded Rectangle 78"/>
          <p:cNvSpPr>
            <a:spLocks noChangeArrowheads="1"/>
          </p:cNvSpPr>
          <p:nvPr/>
        </p:nvSpPr>
        <p:spPr bwMode="auto">
          <a:xfrm>
            <a:off x="133350" y="904875"/>
            <a:ext cx="3048000" cy="3667126"/>
          </a:xfrm>
          <a:prstGeom prst="roundRect">
            <a:avLst>
              <a:gd name="adj" fmla="val 16667"/>
            </a:avLst>
          </a:prstGeom>
          <a:noFill/>
          <a:ln>
            <a:headEnd/>
            <a:tailEnd/>
          </a:ln>
        </p:spPr>
        <p:style>
          <a:lnRef idx="1">
            <a:schemeClr val="accent6"/>
          </a:lnRef>
          <a:fillRef idx="2">
            <a:schemeClr val="accent6"/>
          </a:fillRef>
          <a:effectRef idx="1">
            <a:schemeClr val="accent6"/>
          </a:effectRef>
          <a:fontRef idx="minor">
            <a:schemeClr val="dk1"/>
          </a:fontRef>
        </p:style>
        <p:txBody>
          <a:bodyPr lIns="12935" tIns="6469" rIns="12935" bIns="6469">
            <a:noAutofit/>
          </a:bodyPr>
          <a:lstStyle/>
          <a:p>
            <a:pPr marL="16727" indent="-16727" defTabSz="342661" fontAlgn="auto">
              <a:spcBef>
                <a:spcPts val="0"/>
              </a:spcBef>
              <a:spcAft>
                <a:spcPts val="0"/>
              </a:spcAft>
              <a:defRPr/>
            </a:pPr>
            <a:endParaRPr lang="en-US" b="1" kern="0" dirty="0">
              <a:solidFill>
                <a:sysClr val="windowText" lastClr="000000"/>
              </a:solidFill>
              <a:latin typeface="Arial" pitchFamily="34" charset="0"/>
              <a:cs typeface="Arial" pitchFamily="34" charset="0"/>
            </a:endParaRPr>
          </a:p>
        </p:txBody>
      </p:sp>
      <p:sp>
        <p:nvSpPr>
          <p:cNvPr id="168" name="Rounded Rectangle 78"/>
          <p:cNvSpPr>
            <a:spLocks noChangeArrowheads="1"/>
          </p:cNvSpPr>
          <p:nvPr/>
        </p:nvSpPr>
        <p:spPr bwMode="auto">
          <a:xfrm>
            <a:off x="3543301" y="895350"/>
            <a:ext cx="3038474" cy="3657600"/>
          </a:xfrm>
          <a:prstGeom prst="roundRect">
            <a:avLst>
              <a:gd name="adj" fmla="val 16667"/>
            </a:avLst>
          </a:prstGeom>
          <a:noFill/>
          <a:ln>
            <a:headEnd/>
            <a:tailEnd/>
          </a:ln>
        </p:spPr>
        <p:style>
          <a:lnRef idx="1">
            <a:schemeClr val="accent6"/>
          </a:lnRef>
          <a:fillRef idx="2">
            <a:schemeClr val="accent6"/>
          </a:fillRef>
          <a:effectRef idx="1">
            <a:schemeClr val="accent6"/>
          </a:effectRef>
          <a:fontRef idx="minor">
            <a:schemeClr val="dk1"/>
          </a:fontRef>
        </p:style>
        <p:txBody>
          <a:bodyPr lIns="12935" tIns="6469" rIns="12935" bIns="6469">
            <a:noAutofit/>
          </a:bodyPr>
          <a:lstStyle/>
          <a:p>
            <a:pPr marL="16727" indent="-16727" defTabSz="342661" fontAlgn="auto">
              <a:spcBef>
                <a:spcPts val="0"/>
              </a:spcBef>
              <a:spcAft>
                <a:spcPts val="0"/>
              </a:spcAft>
              <a:defRPr/>
            </a:pPr>
            <a:endParaRPr lang="en-US" b="1" kern="0" dirty="0">
              <a:solidFill>
                <a:sysClr val="windowText" lastClr="000000"/>
              </a:solidFill>
              <a:latin typeface="Arial" pitchFamily="34" charset="0"/>
              <a:cs typeface="Arial" pitchFamily="34" charset="0"/>
            </a:endParaRPr>
          </a:p>
        </p:txBody>
      </p:sp>
      <p:grpSp>
        <p:nvGrpSpPr>
          <p:cNvPr id="169" name="Group 192"/>
          <p:cNvGrpSpPr/>
          <p:nvPr/>
        </p:nvGrpSpPr>
        <p:grpSpPr>
          <a:xfrm>
            <a:off x="2687601" y="2947512"/>
            <a:ext cx="2232850" cy="250058"/>
            <a:chOff x="2687601" y="2947512"/>
            <a:chExt cx="2232850" cy="250058"/>
          </a:xfrm>
        </p:grpSpPr>
        <p:sp>
          <p:nvSpPr>
            <p:cNvPr id="171" name="TextBox 170"/>
            <p:cNvSpPr txBox="1">
              <a:spLocks noChangeArrowheads="1"/>
            </p:cNvSpPr>
            <p:nvPr/>
          </p:nvSpPr>
          <p:spPr bwMode="auto">
            <a:xfrm>
              <a:off x="4302992" y="2947512"/>
              <a:ext cx="617459" cy="250058"/>
            </a:xfrm>
            <a:prstGeom prst="rect">
              <a:avLst/>
            </a:prstGeom>
            <a:noFill/>
            <a:ln w="9525">
              <a:noFill/>
              <a:miter lim="800000"/>
              <a:headEnd/>
              <a:tailEnd/>
            </a:ln>
          </p:spPr>
          <p:txBody>
            <a:bodyPr wrap="none" lIns="34281" tIns="17140" rIns="34281" bIns="17140">
              <a:spAutoFit/>
            </a:bodyPr>
            <a:lstStyle/>
            <a:p>
              <a:r>
                <a:rPr lang="en-US" sz="700" b="1" dirty="0" smtClean="0">
                  <a:cs typeface="Arial" pitchFamily="34" charset="0"/>
                </a:rPr>
                <a:t>GDS Catalog</a:t>
              </a:r>
            </a:p>
            <a:p>
              <a:r>
                <a:rPr lang="en-US" sz="700" b="1" dirty="0" smtClean="0">
                  <a:cs typeface="Arial" pitchFamily="34" charset="0"/>
                </a:rPr>
                <a:t>Standby</a:t>
              </a:r>
              <a:endParaRPr lang="en-US" sz="700" b="1" dirty="0">
                <a:cs typeface="Arial" pitchFamily="34" charset="0"/>
              </a:endParaRPr>
            </a:p>
          </p:txBody>
        </p:sp>
        <p:sp>
          <p:nvSpPr>
            <p:cNvPr id="172" name="Line 13"/>
            <p:cNvSpPr>
              <a:spLocks noChangeShapeType="1"/>
            </p:cNvSpPr>
            <p:nvPr/>
          </p:nvSpPr>
          <p:spPr bwMode="auto">
            <a:xfrm flipV="1">
              <a:off x="2687601" y="2971801"/>
              <a:ext cx="1219199" cy="9522"/>
            </a:xfrm>
            <a:prstGeom prst="line">
              <a:avLst/>
            </a:prstGeom>
            <a:noFill/>
            <a:ln w="15875">
              <a:solidFill>
                <a:schemeClr val="tx1"/>
              </a:solidFill>
              <a:round/>
              <a:headEnd/>
              <a:tailEnd type="triangle" w="med" len="med"/>
            </a:ln>
          </p:spPr>
          <p:txBody>
            <a:bodyPr/>
            <a:lstStyle/>
            <a:p>
              <a:endParaRPr lang="en-US" sz="700" dirty="0">
                <a:cs typeface="Arial" pitchFamily="34" charset="0"/>
              </a:endParaRPr>
            </a:p>
          </p:txBody>
        </p:sp>
      </p:grpSp>
      <p:grpSp>
        <p:nvGrpSpPr>
          <p:cNvPr id="174" name="Group 187"/>
          <p:cNvGrpSpPr/>
          <p:nvPr/>
        </p:nvGrpSpPr>
        <p:grpSpPr>
          <a:xfrm>
            <a:off x="2914728" y="3771238"/>
            <a:ext cx="1620671" cy="656754"/>
            <a:chOff x="2914728" y="3771238"/>
            <a:chExt cx="1620671" cy="656754"/>
          </a:xfrm>
        </p:grpSpPr>
        <p:sp>
          <p:nvSpPr>
            <p:cNvPr id="175" name="Line 13"/>
            <p:cNvSpPr>
              <a:spLocks noChangeShapeType="1"/>
            </p:cNvSpPr>
            <p:nvPr/>
          </p:nvSpPr>
          <p:spPr bwMode="auto">
            <a:xfrm flipV="1">
              <a:off x="3044013" y="4076701"/>
              <a:ext cx="619125" cy="9524"/>
            </a:xfrm>
            <a:prstGeom prst="line">
              <a:avLst/>
            </a:prstGeom>
            <a:noFill/>
            <a:ln w="15875">
              <a:solidFill>
                <a:schemeClr val="tx1"/>
              </a:solidFill>
              <a:round/>
              <a:headEnd type="triangle"/>
              <a:tailEnd type="triangle" w="med" len="med"/>
            </a:ln>
          </p:spPr>
          <p:txBody>
            <a:bodyPr/>
            <a:lstStyle/>
            <a:p>
              <a:endParaRPr lang="en-US" sz="700" dirty="0">
                <a:cs typeface="Arial" pitchFamily="34" charset="0"/>
              </a:endParaRPr>
            </a:p>
          </p:txBody>
        </p:sp>
        <p:sp>
          <p:nvSpPr>
            <p:cNvPr id="176" name="TextBox 175"/>
            <p:cNvSpPr txBox="1">
              <a:spLocks noChangeArrowheads="1"/>
            </p:cNvSpPr>
            <p:nvPr/>
          </p:nvSpPr>
          <p:spPr bwMode="auto">
            <a:xfrm>
              <a:off x="3631580" y="4285655"/>
              <a:ext cx="359376" cy="142337"/>
            </a:xfrm>
            <a:prstGeom prst="rect">
              <a:avLst/>
            </a:prstGeom>
            <a:noFill/>
            <a:ln w="9525">
              <a:noFill/>
              <a:miter lim="800000"/>
              <a:headEnd/>
              <a:tailEnd/>
            </a:ln>
          </p:spPr>
          <p:txBody>
            <a:bodyPr wrap="none" lIns="34281" tIns="17140" rIns="34281" bIns="17140">
              <a:spAutoFit/>
            </a:bodyPr>
            <a:lstStyle/>
            <a:p>
              <a:r>
                <a:rPr lang="en-US" sz="700" b="1" dirty="0" smtClean="0">
                  <a:cs typeface="Arial" pitchFamily="34" charset="0"/>
                </a:rPr>
                <a:t>Master</a:t>
              </a:r>
              <a:endParaRPr lang="en-US" sz="700" b="1" dirty="0">
                <a:cs typeface="Arial" pitchFamily="34" charset="0"/>
              </a:endParaRPr>
            </a:p>
          </p:txBody>
        </p:sp>
        <p:sp>
          <p:nvSpPr>
            <p:cNvPr id="177" name="Text Box 24"/>
            <p:cNvSpPr txBox="1">
              <a:spLocks noChangeArrowheads="1"/>
            </p:cNvSpPr>
            <p:nvPr/>
          </p:nvSpPr>
          <p:spPr bwMode="auto">
            <a:xfrm>
              <a:off x="2914728" y="3771238"/>
              <a:ext cx="1620671" cy="273621"/>
            </a:xfrm>
            <a:prstGeom prst="rect">
              <a:avLst/>
            </a:prstGeom>
            <a:noFill/>
            <a:ln w="9525">
              <a:noFill/>
              <a:miter lim="800000"/>
              <a:headEnd/>
              <a:tailEnd/>
            </a:ln>
          </p:spPr>
          <p:txBody>
            <a:bodyPr/>
            <a:lstStyle/>
            <a:p>
              <a:pPr>
                <a:lnSpc>
                  <a:spcPct val="90000"/>
                </a:lnSpc>
                <a:spcBef>
                  <a:spcPct val="20000"/>
                </a:spcBef>
                <a:buFont typeface="Arial" pitchFamily="34" charset="0"/>
                <a:buNone/>
              </a:pPr>
              <a:r>
                <a:rPr kumimoji="1" lang="en-US" sz="700" b="1" dirty="0" smtClean="0">
                  <a:cs typeface="Arial" pitchFamily="34" charset="0"/>
                </a:rPr>
                <a:t>       Oracle </a:t>
              </a:r>
            </a:p>
            <a:p>
              <a:pPr>
                <a:lnSpc>
                  <a:spcPct val="90000"/>
                </a:lnSpc>
                <a:spcBef>
                  <a:spcPct val="20000"/>
                </a:spcBef>
                <a:buFont typeface="Arial" pitchFamily="34" charset="0"/>
                <a:buNone/>
              </a:pPr>
              <a:r>
                <a:rPr kumimoji="1" lang="en-US" sz="700" b="1" dirty="0" smtClean="0">
                  <a:cs typeface="Arial" pitchFamily="34" charset="0"/>
                </a:rPr>
                <a:t>       GoldenGate</a:t>
              </a:r>
              <a:endParaRPr kumimoji="1" lang="en-US" sz="700" b="1" dirty="0">
                <a:cs typeface="Arial" pitchFamily="34" charset="0"/>
              </a:endParaRPr>
            </a:p>
          </p:txBody>
        </p:sp>
      </p:grpSp>
      <p:sp>
        <p:nvSpPr>
          <p:cNvPr id="178" name="Line 13"/>
          <p:cNvSpPr>
            <a:spLocks noChangeShapeType="1"/>
          </p:cNvSpPr>
          <p:nvPr/>
        </p:nvSpPr>
        <p:spPr bwMode="auto">
          <a:xfrm>
            <a:off x="3076576" y="1703695"/>
            <a:ext cx="476249" cy="1"/>
          </a:xfrm>
          <a:prstGeom prst="line">
            <a:avLst/>
          </a:prstGeom>
          <a:noFill/>
          <a:ln w="15875">
            <a:solidFill>
              <a:schemeClr val="tx1"/>
            </a:solidFill>
            <a:round/>
            <a:headEnd/>
            <a:tailEnd type="triangle" w="med" len="med"/>
          </a:ln>
        </p:spPr>
        <p:txBody>
          <a:bodyPr/>
          <a:lstStyle/>
          <a:p>
            <a:endParaRPr lang="en-US" sz="700" dirty="0">
              <a:cs typeface="Arial" pitchFamily="34" charset="0"/>
            </a:endParaRPr>
          </a:p>
        </p:txBody>
      </p:sp>
      <p:sp>
        <p:nvSpPr>
          <p:cNvPr id="181" name="Text Box 24"/>
          <p:cNvSpPr txBox="1">
            <a:spLocks noChangeArrowheads="1"/>
          </p:cNvSpPr>
          <p:nvPr/>
        </p:nvSpPr>
        <p:spPr bwMode="auto">
          <a:xfrm>
            <a:off x="3113478" y="1250545"/>
            <a:ext cx="1133850" cy="262466"/>
          </a:xfrm>
          <a:prstGeom prst="rect">
            <a:avLst/>
          </a:prstGeom>
          <a:noFill/>
          <a:ln w="9525">
            <a:noFill/>
            <a:miter lim="800000"/>
            <a:headEnd/>
            <a:tailEnd/>
          </a:ln>
        </p:spPr>
        <p:txBody>
          <a:bodyPr/>
          <a:lstStyle/>
          <a:p>
            <a:pPr>
              <a:lnSpc>
                <a:spcPct val="90000"/>
              </a:lnSpc>
              <a:spcBef>
                <a:spcPct val="20000"/>
              </a:spcBef>
              <a:buFont typeface="Arial" pitchFamily="34" charset="0"/>
              <a:buNone/>
            </a:pPr>
            <a:r>
              <a:rPr kumimoji="1" lang="en-US" sz="700" b="1" dirty="0" smtClean="0">
                <a:cs typeface="Arial" pitchFamily="34" charset="0"/>
              </a:rPr>
              <a:t>Active </a:t>
            </a:r>
          </a:p>
          <a:p>
            <a:pPr>
              <a:lnSpc>
                <a:spcPct val="90000"/>
              </a:lnSpc>
              <a:spcBef>
                <a:spcPct val="20000"/>
              </a:spcBef>
              <a:buFont typeface="Arial" pitchFamily="34" charset="0"/>
              <a:buNone/>
            </a:pPr>
            <a:r>
              <a:rPr kumimoji="1" lang="en-US" sz="700" b="1" dirty="0" smtClean="0">
                <a:cs typeface="Arial" pitchFamily="34" charset="0"/>
              </a:rPr>
              <a:t>Data </a:t>
            </a:r>
            <a:br>
              <a:rPr kumimoji="1" lang="en-US" sz="700" b="1" dirty="0" smtClean="0">
                <a:cs typeface="Arial" pitchFamily="34" charset="0"/>
              </a:rPr>
            </a:br>
            <a:r>
              <a:rPr kumimoji="1" lang="en-US" sz="700" b="1" dirty="0" smtClean="0">
                <a:cs typeface="Arial" pitchFamily="34" charset="0"/>
              </a:rPr>
              <a:t>Guard</a:t>
            </a:r>
            <a:endParaRPr kumimoji="1" lang="en-US" sz="700" b="1" dirty="0">
              <a:cs typeface="Arial" pitchFamily="34" charset="0"/>
            </a:endParaRPr>
          </a:p>
        </p:txBody>
      </p:sp>
      <p:sp>
        <p:nvSpPr>
          <p:cNvPr id="183" name="TextBox 182"/>
          <p:cNvSpPr txBox="1">
            <a:spLocks noChangeArrowheads="1"/>
          </p:cNvSpPr>
          <p:nvPr/>
        </p:nvSpPr>
        <p:spPr bwMode="auto">
          <a:xfrm>
            <a:off x="2825448" y="1113700"/>
            <a:ext cx="2444882" cy="142337"/>
          </a:xfrm>
          <a:prstGeom prst="rect">
            <a:avLst/>
          </a:prstGeom>
          <a:noFill/>
          <a:ln w="9525">
            <a:noFill/>
            <a:miter lim="800000"/>
            <a:headEnd/>
            <a:tailEnd/>
          </a:ln>
        </p:spPr>
        <p:txBody>
          <a:bodyPr wrap="none" lIns="34281" tIns="17140" rIns="34281" bIns="17140">
            <a:spAutoFit/>
          </a:bodyPr>
          <a:lstStyle/>
          <a:p>
            <a:r>
              <a:rPr lang="en-US" sz="700" b="1" dirty="0">
                <a:cs typeface="Arial" pitchFamily="34" charset="0"/>
              </a:rPr>
              <a:t>SALES </a:t>
            </a:r>
            <a:r>
              <a:rPr lang="en-US" sz="700" b="1" dirty="0" smtClean="0">
                <a:cs typeface="Arial" pitchFamily="34" charset="0"/>
              </a:rPr>
              <a:t>POOL (sales_reporting_srvc, sales_entry_srvc)</a:t>
            </a:r>
            <a:endParaRPr lang="en-US" sz="700" b="1" dirty="0">
              <a:cs typeface="Arial" pitchFamily="34" charset="0"/>
            </a:endParaRPr>
          </a:p>
        </p:txBody>
      </p:sp>
      <p:sp>
        <p:nvSpPr>
          <p:cNvPr id="184" name="TextBox 183"/>
          <p:cNvSpPr txBox="1">
            <a:spLocks noChangeArrowheads="1"/>
          </p:cNvSpPr>
          <p:nvPr/>
        </p:nvSpPr>
        <p:spPr bwMode="auto">
          <a:xfrm>
            <a:off x="2892409" y="3451467"/>
            <a:ext cx="2128505" cy="142337"/>
          </a:xfrm>
          <a:prstGeom prst="rect">
            <a:avLst/>
          </a:prstGeom>
          <a:noFill/>
          <a:ln w="9525">
            <a:noFill/>
            <a:miter lim="800000"/>
            <a:headEnd/>
            <a:tailEnd/>
          </a:ln>
        </p:spPr>
        <p:txBody>
          <a:bodyPr wrap="square" lIns="34281" tIns="17140" rIns="34281" bIns="17140">
            <a:spAutoFit/>
          </a:bodyPr>
          <a:lstStyle/>
          <a:p>
            <a:r>
              <a:rPr lang="en-US" sz="700" b="1" dirty="0">
                <a:cs typeface="Arial" pitchFamily="34" charset="0"/>
              </a:rPr>
              <a:t>HR </a:t>
            </a:r>
            <a:r>
              <a:rPr lang="en-US" sz="700" b="1" dirty="0" smtClean="0">
                <a:cs typeface="Arial" pitchFamily="34" charset="0"/>
              </a:rPr>
              <a:t>POOL(hr_apac_srvc, hr_emea_srvc)</a:t>
            </a:r>
            <a:endParaRPr lang="en-US" sz="700" b="1" dirty="0">
              <a:cs typeface="Arial" pitchFamily="34" charset="0"/>
            </a:endParaRPr>
          </a:p>
        </p:txBody>
      </p:sp>
      <p:sp>
        <p:nvSpPr>
          <p:cNvPr id="185" name="TextBox 184"/>
          <p:cNvSpPr txBox="1"/>
          <p:nvPr/>
        </p:nvSpPr>
        <p:spPr>
          <a:xfrm>
            <a:off x="2309552" y="2486034"/>
            <a:ext cx="2160430" cy="142337"/>
          </a:xfrm>
          <a:prstGeom prst="rect">
            <a:avLst/>
          </a:prstGeom>
          <a:solidFill>
            <a:schemeClr val="bg1"/>
          </a:solidFill>
          <a:ln>
            <a:noFill/>
          </a:ln>
        </p:spPr>
        <p:style>
          <a:lnRef idx="1">
            <a:schemeClr val="accent1"/>
          </a:lnRef>
          <a:fillRef idx="2">
            <a:schemeClr val="accent1"/>
          </a:fillRef>
          <a:effectRef idx="1">
            <a:schemeClr val="accent1"/>
          </a:effectRef>
          <a:fontRef idx="minor">
            <a:schemeClr val="dk1"/>
          </a:fontRef>
        </p:style>
        <p:txBody>
          <a:bodyPr wrap="square" lIns="34281" tIns="17140" rIns="34281" bIns="17140">
            <a:spAutoFit/>
          </a:bodyPr>
          <a:lstStyle/>
          <a:p>
            <a:pPr algn="ctr">
              <a:defRPr/>
            </a:pPr>
            <a:r>
              <a:rPr lang="en-US" sz="700" b="1" dirty="0" smtClean="0">
                <a:solidFill>
                  <a:schemeClr val="tx1"/>
                </a:solidFill>
                <a:latin typeface="Arial" pitchFamily="34" charset="0"/>
                <a:cs typeface="Arial" pitchFamily="34" charset="0"/>
              </a:rPr>
              <a:t>All GDS client databases connected to all GSMs</a:t>
            </a:r>
          </a:p>
        </p:txBody>
      </p:sp>
      <p:pic>
        <p:nvPicPr>
          <p:cNvPr id="186" name="Picture 185" descr="12c Cluster.png"/>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1880266" y="1244876"/>
            <a:ext cx="1012143" cy="968165"/>
          </a:xfrm>
          <a:prstGeom prst="rect">
            <a:avLst/>
          </a:prstGeom>
        </p:spPr>
      </p:pic>
      <p:grpSp>
        <p:nvGrpSpPr>
          <p:cNvPr id="187" name="Group 92"/>
          <p:cNvGrpSpPr/>
          <p:nvPr/>
        </p:nvGrpSpPr>
        <p:grpSpPr>
          <a:xfrm>
            <a:off x="5573292" y="1244855"/>
            <a:ext cx="477735" cy="794699"/>
            <a:chOff x="3175102" y="942899"/>
            <a:chExt cx="1273158" cy="3279777"/>
          </a:xfrm>
        </p:grpSpPr>
        <p:pic>
          <p:nvPicPr>
            <p:cNvPr id="188" name="Picture 187" descr="Generic Non CDB.png"/>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3488727" y="2799193"/>
              <a:ext cx="959533" cy="1423483"/>
            </a:xfrm>
            <a:prstGeom prst="rect">
              <a:avLst/>
            </a:prstGeom>
          </p:spPr>
        </p:pic>
        <p:cxnSp>
          <p:nvCxnSpPr>
            <p:cNvPr id="189" name="Straight Connector 188"/>
            <p:cNvCxnSpPr/>
            <p:nvPr/>
          </p:nvCxnSpPr>
          <p:spPr>
            <a:xfrm>
              <a:off x="3946157" y="2629375"/>
              <a:ext cx="0" cy="423297"/>
            </a:xfrm>
            <a:prstGeom prst="line">
              <a:avLst/>
            </a:prstGeom>
            <a:ln w="12700">
              <a:solidFill>
                <a:schemeClr val="tx2"/>
              </a:solidFill>
            </a:ln>
          </p:spPr>
          <p:style>
            <a:lnRef idx="2">
              <a:schemeClr val="accent1"/>
            </a:lnRef>
            <a:fillRef idx="0">
              <a:schemeClr val="accent1"/>
            </a:fillRef>
            <a:effectRef idx="1">
              <a:schemeClr val="accent1"/>
            </a:effectRef>
            <a:fontRef idx="minor">
              <a:schemeClr val="tx1"/>
            </a:fontRef>
          </p:style>
        </p:cxnSp>
        <p:pic>
          <p:nvPicPr>
            <p:cNvPr id="190" name="Picture 189" descr="EnterpriseServer.png"/>
            <p:cNvPicPr>
              <a:picLocks noChangeAspect="1"/>
            </p:cNvPicPr>
            <p:nvPr/>
          </p:nvPicPr>
          <p:blipFill>
            <a:blip r:embed="rId7" cstate="print">
              <a:extLst>
                <a:ext uri="{28A0092B-C50C-407E-A947-70E740481C1C}">
                  <a14:useLocalDpi xmlns="" xmlns:a14="http://schemas.microsoft.com/office/drawing/2010/main" val="0"/>
                </a:ext>
              </a:extLst>
            </a:blip>
            <a:stretch>
              <a:fillRect/>
            </a:stretch>
          </p:blipFill>
          <p:spPr>
            <a:xfrm flipH="1">
              <a:off x="3175102" y="942899"/>
              <a:ext cx="1072932" cy="1856294"/>
            </a:xfrm>
            <a:prstGeom prst="rect">
              <a:avLst/>
            </a:prstGeom>
          </p:spPr>
        </p:pic>
      </p:grpSp>
      <p:pic>
        <p:nvPicPr>
          <p:cNvPr id="191" name="Picture 190" descr="12c Cluster.png"/>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3590054" y="1270064"/>
            <a:ext cx="1012143" cy="968165"/>
          </a:xfrm>
          <a:prstGeom prst="rect">
            <a:avLst/>
          </a:prstGeom>
        </p:spPr>
      </p:pic>
      <p:grpSp>
        <p:nvGrpSpPr>
          <p:cNvPr id="192" name="Group 147"/>
          <p:cNvGrpSpPr/>
          <p:nvPr/>
        </p:nvGrpSpPr>
        <p:grpSpPr>
          <a:xfrm>
            <a:off x="5112453" y="1244876"/>
            <a:ext cx="477735" cy="794699"/>
            <a:chOff x="3175102" y="942899"/>
            <a:chExt cx="1273158" cy="3279777"/>
          </a:xfrm>
        </p:grpSpPr>
        <p:pic>
          <p:nvPicPr>
            <p:cNvPr id="193" name="Picture 192" descr="Generic Non CDB.png"/>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3488727" y="2799193"/>
              <a:ext cx="959533" cy="1423483"/>
            </a:xfrm>
            <a:prstGeom prst="rect">
              <a:avLst/>
            </a:prstGeom>
          </p:spPr>
        </p:pic>
        <p:cxnSp>
          <p:nvCxnSpPr>
            <p:cNvPr id="194" name="Straight Connector 193"/>
            <p:cNvCxnSpPr/>
            <p:nvPr/>
          </p:nvCxnSpPr>
          <p:spPr>
            <a:xfrm>
              <a:off x="3946157" y="2629375"/>
              <a:ext cx="0" cy="423297"/>
            </a:xfrm>
            <a:prstGeom prst="line">
              <a:avLst/>
            </a:prstGeom>
            <a:ln w="12700">
              <a:solidFill>
                <a:schemeClr val="tx2"/>
              </a:solidFill>
            </a:ln>
          </p:spPr>
          <p:style>
            <a:lnRef idx="2">
              <a:schemeClr val="accent1"/>
            </a:lnRef>
            <a:fillRef idx="0">
              <a:schemeClr val="accent1"/>
            </a:fillRef>
            <a:effectRef idx="1">
              <a:schemeClr val="accent1"/>
            </a:effectRef>
            <a:fontRef idx="minor">
              <a:schemeClr val="tx1"/>
            </a:fontRef>
          </p:style>
        </p:cxnSp>
        <p:pic>
          <p:nvPicPr>
            <p:cNvPr id="195" name="Picture 194" descr="EnterpriseServer.png"/>
            <p:cNvPicPr>
              <a:picLocks noChangeAspect="1"/>
            </p:cNvPicPr>
            <p:nvPr/>
          </p:nvPicPr>
          <p:blipFill>
            <a:blip r:embed="rId7" cstate="print">
              <a:extLst>
                <a:ext uri="{28A0092B-C50C-407E-A947-70E740481C1C}">
                  <a14:useLocalDpi xmlns="" xmlns:a14="http://schemas.microsoft.com/office/drawing/2010/main" val="0"/>
                </a:ext>
              </a:extLst>
            </a:blip>
            <a:stretch>
              <a:fillRect/>
            </a:stretch>
          </p:blipFill>
          <p:spPr>
            <a:xfrm flipH="1">
              <a:off x="3175102" y="942899"/>
              <a:ext cx="1072932" cy="1856294"/>
            </a:xfrm>
            <a:prstGeom prst="rect">
              <a:avLst/>
            </a:prstGeom>
          </p:spPr>
        </p:pic>
      </p:grpSp>
      <p:sp>
        <p:nvSpPr>
          <p:cNvPr id="196" name="TextBox 195"/>
          <p:cNvSpPr txBox="1">
            <a:spLocks noChangeArrowheads="1"/>
          </p:cNvSpPr>
          <p:nvPr/>
        </p:nvSpPr>
        <p:spPr bwMode="auto">
          <a:xfrm>
            <a:off x="1950175" y="4371039"/>
            <a:ext cx="359376" cy="142337"/>
          </a:xfrm>
          <a:prstGeom prst="rect">
            <a:avLst/>
          </a:prstGeom>
          <a:noFill/>
          <a:ln w="9525">
            <a:noFill/>
            <a:miter lim="800000"/>
            <a:headEnd/>
            <a:tailEnd/>
          </a:ln>
        </p:spPr>
        <p:txBody>
          <a:bodyPr wrap="none" lIns="34281" tIns="17140" rIns="34281" bIns="17140">
            <a:spAutoFit/>
          </a:bodyPr>
          <a:lstStyle/>
          <a:p>
            <a:r>
              <a:rPr lang="en-US" sz="700" b="1" dirty="0" smtClean="0">
                <a:cs typeface="Arial" pitchFamily="34" charset="0"/>
              </a:rPr>
              <a:t>Master</a:t>
            </a:r>
            <a:endParaRPr lang="en-US" sz="700" b="1" dirty="0">
              <a:cs typeface="Arial" pitchFamily="34" charset="0"/>
            </a:endParaRPr>
          </a:p>
        </p:txBody>
      </p:sp>
      <p:sp>
        <p:nvSpPr>
          <p:cNvPr id="197" name="TextBox 196"/>
          <p:cNvSpPr txBox="1">
            <a:spLocks noChangeArrowheads="1"/>
          </p:cNvSpPr>
          <p:nvPr/>
        </p:nvSpPr>
        <p:spPr bwMode="auto">
          <a:xfrm>
            <a:off x="3590054" y="2010979"/>
            <a:ext cx="421892" cy="250058"/>
          </a:xfrm>
          <a:prstGeom prst="rect">
            <a:avLst/>
          </a:prstGeom>
          <a:noFill/>
          <a:ln w="9525">
            <a:noFill/>
            <a:miter lim="800000"/>
            <a:headEnd/>
            <a:tailEnd/>
          </a:ln>
        </p:spPr>
        <p:txBody>
          <a:bodyPr wrap="none" lIns="34281" tIns="17140" rIns="34281" bIns="17140">
            <a:spAutoFit/>
          </a:bodyPr>
          <a:lstStyle/>
          <a:p>
            <a:r>
              <a:rPr lang="en-US" sz="700" b="1" dirty="0" smtClean="0">
                <a:cs typeface="Arial" pitchFamily="34" charset="0"/>
              </a:rPr>
              <a:t>Remote</a:t>
            </a:r>
          </a:p>
          <a:p>
            <a:r>
              <a:rPr lang="en-US" sz="700" b="1" dirty="0" smtClean="0">
                <a:cs typeface="Arial" pitchFamily="34" charset="0"/>
              </a:rPr>
              <a:t>Standby</a:t>
            </a:r>
            <a:endParaRPr lang="en-US" sz="700" b="1" dirty="0">
              <a:cs typeface="Arial" pitchFamily="34" charset="0"/>
            </a:endParaRPr>
          </a:p>
        </p:txBody>
      </p:sp>
      <p:sp>
        <p:nvSpPr>
          <p:cNvPr id="198" name="Line 13"/>
          <p:cNvSpPr>
            <a:spLocks noChangeShapeType="1"/>
          </p:cNvSpPr>
          <p:nvPr/>
        </p:nvSpPr>
        <p:spPr bwMode="auto">
          <a:xfrm>
            <a:off x="4636204" y="1683373"/>
            <a:ext cx="476249" cy="1"/>
          </a:xfrm>
          <a:prstGeom prst="line">
            <a:avLst/>
          </a:prstGeom>
          <a:noFill/>
          <a:ln w="15875">
            <a:solidFill>
              <a:schemeClr val="tx1"/>
            </a:solidFill>
            <a:round/>
            <a:headEnd/>
            <a:tailEnd type="triangle" w="med" len="med"/>
          </a:ln>
        </p:spPr>
        <p:txBody>
          <a:bodyPr/>
          <a:lstStyle/>
          <a:p>
            <a:endParaRPr lang="en-US" sz="700" dirty="0">
              <a:cs typeface="Arial" pitchFamily="34" charset="0"/>
            </a:endParaRPr>
          </a:p>
        </p:txBody>
      </p:sp>
      <p:sp>
        <p:nvSpPr>
          <p:cNvPr id="199" name="TextBox 198"/>
          <p:cNvSpPr txBox="1">
            <a:spLocks noChangeArrowheads="1"/>
          </p:cNvSpPr>
          <p:nvPr/>
        </p:nvSpPr>
        <p:spPr bwMode="auto">
          <a:xfrm>
            <a:off x="5315772" y="2064839"/>
            <a:ext cx="617459" cy="142337"/>
          </a:xfrm>
          <a:prstGeom prst="rect">
            <a:avLst/>
          </a:prstGeom>
          <a:noFill/>
          <a:ln w="9525">
            <a:noFill/>
            <a:miter lim="800000"/>
            <a:headEnd/>
            <a:tailEnd/>
          </a:ln>
        </p:spPr>
        <p:txBody>
          <a:bodyPr wrap="none" lIns="34281" tIns="17140" rIns="34281" bIns="17140">
            <a:spAutoFit/>
          </a:bodyPr>
          <a:lstStyle/>
          <a:p>
            <a:r>
              <a:rPr lang="en-US" sz="700" b="1" dirty="0" smtClean="0">
                <a:cs typeface="Arial" pitchFamily="34" charset="0"/>
              </a:rPr>
              <a:t>Reader Farm</a:t>
            </a:r>
            <a:endParaRPr lang="en-US" sz="700" b="1" dirty="0">
              <a:cs typeface="Arial" pitchFamily="34" charset="0"/>
            </a:endParaRPr>
          </a:p>
        </p:txBody>
      </p:sp>
      <p:grpSp>
        <p:nvGrpSpPr>
          <p:cNvPr id="200" name="Group 177"/>
          <p:cNvGrpSpPr/>
          <p:nvPr/>
        </p:nvGrpSpPr>
        <p:grpSpPr>
          <a:xfrm>
            <a:off x="6010275" y="1259113"/>
            <a:ext cx="477735" cy="794699"/>
            <a:chOff x="3175102" y="942899"/>
            <a:chExt cx="1273158" cy="3279777"/>
          </a:xfrm>
        </p:grpSpPr>
        <p:pic>
          <p:nvPicPr>
            <p:cNvPr id="201" name="Picture 200" descr="Generic Non CDB.png"/>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3488727" y="2799193"/>
              <a:ext cx="959533" cy="1423483"/>
            </a:xfrm>
            <a:prstGeom prst="rect">
              <a:avLst/>
            </a:prstGeom>
          </p:spPr>
        </p:pic>
        <p:cxnSp>
          <p:nvCxnSpPr>
            <p:cNvPr id="202" name="Straight Connector 201"/>
            <p:cNvCxnSpPr/>
            <p:nvPr/>
          </p:nvCxnSpPr>
          <p:spPr>
            <a:xfrm>
              <a:off x="3946157" y="2629375"/>
              <a:ext cx="0" cy="423297"/>
            </a:xfrm>
            <a:prstGeom prst="line">
              <a:avLst/>
            </a:prstGeom>
            <a:ln w="12700">
              <a:solidFill>
                <a:schemeClr val="tx2"/>
              </a:solidFill>
            </a:ln>
          </p:spPr>
          <p:style>
            <a:lnRef idx="2">
              <a:schemeClr val="accent1"/>
            </a:lnRef>
            <a:fillRef idx="0">
              <a:schemeClr val="accent1"/>
            </a:fillRef>
            <a:effectRef idx="1">
              <a:schemeClr val="accent1"/>
            </a:effectRef>
            <a:fontRef idx="minor">
              <a:schemeClr val="tx1"/>
            </a:fontRef>
          </p:style>
        </p:cxnSp>
        <p:pic>
          <p:nvPicPr>
            <p:cNvPr id="203" name="Picture 202" descr="EnterpriseServer.png"/>
            <p:cNvPicPr>
              <a:picLocks noChangeAspect="1"/>
            </p:cNvPicPr>
            <p:nvPr/>
          </p:nvPicPr>
          <p:blipFill>
            <a:blip r:embed="rId7" cstate="print">
              <a:extLst>
                <a:ext uri="{28A0092B-C50C-407E-A947-70E740481C1C}">
                  <a14:useLocalDpi xmlns="" xmlns:a14="http://schemas.microsoft.com/office/drawing/2010/main" val="0"/>
                </a:ext>
              </a:extLst>
            </a:blip>
            <a:stretch>
              <a:fillRect/>
            </a:stretch>
          </p:blipFill>
          <p:spPr>
            <a:xfrm flipH="1">
              <a:off x="3175102" y="942899"/>
              <a:ext cx="1072932" cy="1856294"/>
            </a:xfrm>
            <a:prstGeom prst="rect">
              <a:avLst/>
            </a:prstGeom>
          </p:spPr>
        </p:pic>
      </p:grpSp>
      <p:sp>
        <p:nvSpPr>
          <p:cNvPr id="204" name="Text Box 24"/>
          <p:cNvSpPr txBox="1">
            <a:spLocks noChangeArrowheads="1"/>
          </p:cNvSpPr>
          <p:nvPr/>
        </p:nvSpPr>
        <p:spPr bwMode="auto">
          <a:xfrm>
            <a:off x="4656723" y="1291222"/>
            <a:ext cx="498654" cy="262466"/>
          </a:xfrm>
          <a:prstGeom prst="rect">
            <a:avLst/>
          </a:prstGeom>
          <a:noFill/>
          <a:ln w="9525">
            <a:noFill/>
            <a:miter lim="800000"/>
            <a:headEnd/>
            <a:tailEnd/>
          </a:ln>
        </p:spPr>
        <p:txBody>
          <a:bodyPr/>
          <a:lstStyle/>
          <a:p>
            <a:pPr>
              <a:lnSpc>
                <a:spcPct val="90000"/>
              </a:lnSpc>
              <a:spcBef>
                <a:spcPct val="20000"/>
              </a:spcBef>
              <a:buFont typeface="Arial" pitchFamily="34" charset="0"/>
              <a:buNone/>
            </a:pPr>
            <a:r>
              <a:rPr kumimoji="1" lang="en-US" sz="700" b="1" dirty="0" smtClean="0">
                <a:cs typeface="Arial" pitchFamily="34" charset="0"/>
              </a:rPr>
              <a:t>Active </a:t>
            </a:r>
          </a:p>
          <a:p>
            <a:pPr>
              <a:lnSpc>
                <a:spcPct val="90000"/>
              </a:lnSpc>
              <a:spcBef>
                <a:spcPct val="20000"/>
              </a:spcBef>
              <a:buFont typeface="Arial" pitchFamily="34" charset="0"/>
              <a:buNone/>
            </a:pPr>
            <a:r>
              <a:rPr kumimoji="1" lang="en-US" sz="700" b="1" dirty="0" smtClean="0">
                <a:cs typeface="Arial" pitchFamily="34" charset="0"/>
              </a:rPr>
              <a:t>Data Guard</a:t>
            </a:r>
            <a:endParaRPr kumimoji="1" lang="en-US" sz="700" b="1" dirty="0">
              <a:cs typeface="Arial" pitchFamily="34" charset="0"/>
            </a:endParaRPr>
          </a:p>
        </p:txBody>
      </p:sp>
      <p:grpSp>
        <p:nvGrpSpPr>
          <p:cNvPr id="205" name="Group 187"/>
          <p:cNvGrpSpPr/>
          <p:nvPr/>
        </p:nvGrpSpPr>
        <p:grpSpPr>
          <a:xfrm>
            <a:off x="2118268" y="3647509"/>
            <a:ext cx="613227" cy="794699"/>
            <a:chOff x="3175102" y="942899"/>
            <a:chExt cx="1273158" cy="3279777"/>
          </a:xfrm>
        </p:grpSpPr>
        <p:pic>
          <p:nvPicPr>
            <p:cNvPr id="206" name="Picture 205" descr="Generic Non CDB.png"/>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3488727" y="2799193"/>
              <a:ext cx="959533" cy="1423483"/>
            </a:xfrm>
            <a:prstGeom prst="rect">
              <a:avLst/>
            </a:prstGeom>
          </p:spPr>
        </p:pic>
        <p:cxnSp>
          <p:nvCxnSpPr>
            <p:cNvPr id="207" name="Straight Connector 206"/>
            <p:cNvCxnSpPr/>
            <p:nvPr/>
          </p:nvCxnSpPr>
          <p:spPr>
            <a:xfrm>
              <a:off x="3946157" y="2629375"/>
              <a:ext cx="0" cy="423297"/>
            </a:xfrm>
            <a:prstGeom prst="line">
              <a:avLst/>
            </a:prstGeom>
            <a:ln w="12700">
              <a:solidFill>
                <a:schemeClr val="tx2"/>
              </a:solidFill>
            </a:ln>
          </p:spPr>
          <p:style>
            <a:lnRef idx="2">
              <a:schemeClr val="accent1"/>
            </a:lnRef>
            <a:fillRef idx="0">
              <a:schemeClr val="accent1"/>
            </a:fillRef>
            <a:effectRef idx="1">
              <a:schemeClr val="accent1"/>
            </a:effectRef>
            <a:fontRef idx="minor">
              <a:schemeClr val="tx1"/>
            </a:fontRef>
          </p:style>
        </p:cxnSp>
        <p:pic>
          <p:nvPicPr>
            <p:cNvPr id="208" name="Picture 207" descr="EnterpriseServer.png"/>
            <p:cNvPicPr>
              <a:picLocks noChangeAspect="1"/>
            </p:cNvPicPr>
            <p:nvPr/>
          </p:nvPicPr>
          <p:blipFill>
            <a:blip r:embed="rId7" cstate="print">
              <a:extLst>
                <a:ext uri="{28A0092B-C50C-407E-A947-70E740481C1C}">
                  <a14:useLocalDpi xmlns="" xmlns:a14="http://schemas.microsoft.com/office/drawing/2010/main" val="0"/>
                </a:ext>
              </a:extLst>
            </a:blip>
            <a:stretch>
              <a:fillRect/>
            </a:stretch>
          </p:blipFill>
          <p:spPr>
            <a:xfrm flipH="1">
              <a:off x="3175102" y="942899"/>
              <a:ext cx="1072932" cy="1856294"/>
            </a:xfrm>
            <a:prstGeom prst="rect">
              <a:avLst/>
            </a:prstGeom>
          </p:spPr>
        </p:pic>
      </p:grpSp>
      <p:grpSp>
        <p:nvGrpSpPr>
          <p:cNvPr id="209" name="Group 195"/>
          <p:cNvGrpSpPr/>
          <p:nvPr/>
        </p:nvGrpSpPr>
        <p:grpSpPr>
          <a:xfrm>
            <a:off x="3856754" y="3688875"/>
            <a:ext cx="613227" cy="794699"/>
            <a:chOff x="3175102" y="942899"/>
            <a:chExt cx="1273158" cy="3279777"/>
          </a:xfrm>
        </p:grpSpPr>
        <p:pic>
          <p:nvPicPr>
            <p:cNvPr id="210" name="Picture 209" descr="Generic Non CDB.png"/>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3488727" y="2799193"/>
              <a:ext cx="959533" cy="1423483"/>
            </a:xfrm>
            <a:prstGeom prst="rect">
              <a:avLst/>
            </a:prstGeom>
          </p:spPr>
        </p:pic>
        <p:cxnSp>
          <p:nvCxnSpPr>
            <p:cNvPr id="211" name="Straight Connector 210"/>
            <p:cNvCxnSpPr/>
            <p:nvPr/>
          </p:nvCxnSpPr>
          <p:spPr>
            <a:xfrm>
              <a:off x="3946157" y="2629375"/>
              <a:ext cx="0" cy="423297"/>
            </a:xfrm>
            <a:prstGeom prst="line">
              <a:avLst/>
            </a:prstGeom>
            <a:ln w="12700">
              <a:solidFill>
                <a:schemeClr val="tx2"/>
              </a:solidFill>
            </a:ln>
          </p:spPr>
          <p:style>
            <a:lnRef idx="2">
              <a:schemeClr val="accent1"/>
            </a:lnRef>
            <a:fillRef idx="0">
              <a:schemeClr val="accent1"/>
            </a:fillRef>
            <a:effectRef idx="1">
              <a:schemeClr val="accent1"/>
            </a:effectRef>
            <a:fontRef idx="minor">
              <a:schemeClr val="tx1"/>
            </a:fontRef>
          </p:style>
        </p:cxnSp>
        <p:pic>
          <p:nvPicPr>
            <p:cNvPr id="212" name="Picture 211" descr="EnterpriseServer.png"/>
            <p:cNvPicPr>
              <a:picLocks noChangeAspect="1"/>
            </p:cNvPicPr>
            <p:nvPr/>
          </p:nvPicPr>
          <p:blipFill>
            <a:blip r:embed="rId7" cstate="print">
              <a:extLst>
                <a:ext uri="{28A0092B-C50C-407E-A947-70E740481C1C}">
                  <a14:useLocalDpi xmlns="" xmlns:a14="http://schemas.microsoft.com/office/drawing/2010/main" val="0"/>
                </a:ext>
              </a:extLst>
            </a:blip>
            <a:stretch>
              <a:fillRect/>
            </a:stretch>
          </p:blipFill>
          <p:spPr>
            <a:xfrm flipH="1">
              <a:off x="3175102" y="942899"/>
              <a:ext cx="1072932" cy="1856294"/>
            </a:xfrm>
            <a:prstGeom prst="rect">
              <a:avLst/>
            </a:prstGeom>
          </p:spPr>
        </p:pic>
      </p:grpSp>
      <p:grpSp>
        <p:nvGrpSpPr>
          <p:cNvPr id="213" name="Group 199"/>
          <p:cNvGrpSpPr/>
          <p:nvPr/>
        </p:nvGrpSpPr>
        <p:grpSpPr>
          <a:xfrm>
            <a:off x="677733" y="3679350"/>
            <a:ext cx="613227" cy="794699"/>
            <a:chOff x="3175102" y="942899"/>
            <a:chExt cx="1273158" cy="3279777"/>
          </a:xfrm>
        </p:grpSpPr>
        <p:pic>
          <p:nvPicPr>
            <p:cNvPr id="214" name="Picture 213" descr="Generic Non CDB.png"/>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3488727" y="2799193"/>
              <a:ext cx="959533" cy="1423483"/>
            </a:xfrm>
            <a:prstGeom prst="rect">
              <a:avLst/>
            </a:prstGeom>
          </p:spPr>
        </p:pic>
        <p:cxnSp>
          <p:nvCxnSpPr>
            <p:cNvPr id="215" name="Straight Connector 214"/>
            <p:cNvCxnSpPr/>
            <p:nvPr/>
          </p:nvCxnSpPr>
          <p:spPr>
            <a:xfrm>
              <a:off x="3946157" y="2629375"/>
              <a:ext cx="0" cy="423297"/>
            </a:xfrm>
            <a:prstGeom prst="line">
              <a:avLst/>
            </a:prstGeom>
            <a:ln w="12700">
              <a:solidFill>
                <a:schemeClr val="tx2"/>
              </a:solidFill>
            </a:ln>
          </p:spPr>
          <p:style>
            <a:lnRef idx="2">
              <a:schemeClr val="accent1"/>
            </a:lnRef>
            <a:fillRef idx="0">
              <a:schemeClr val="accent1"/>
            </a:fillRef>
            <a:effectRef idx="1">
              <a:schemeClr val="accent1"/>
            </a:effectRef>
            <a:fontRef idx="minor">
              <a:schemeClr val="tx1"/>
            </a:fontRef>
          </p:style>
        </p:cxnSp>
        <p:pic>
          <p:nvPicPr>
            <p:cNvPr id="216" name="Picture 215" descr="EnterpriseServer.png"/>
            <p:cNvPicPr>
              <a:picLocks noChangeAspect="1"/>
            </p:cNvPicPr>
            <p:nvPr/>
          </p:nvPicPr>
          <p:blipFill>
            <a:blip r:embed="rId7" cstate="print">
              <a:extLst>
                <a:ext uri="{28A0092B-C50C-407E-A947-70E740481C1C}">
                  <a14:useLocalDpi xmlns="" xmlns:a14="http://schemas.microsoft.com/office/drawing/2010/main" val="0"/>
                </a:ext>
              </a:extLst>
            </a:blip>
            <a:stretch>
              <a:fillRect/>
            </a:stretch>
          </p:blipFill>
          <p:spPr>
            <a:xfrm flipH="1">
              <a:off x="3175102" y="942899"/>
              <a:ext cx="1072932" cy="1856294"/>
            </a:xfrm>
            <a:prstGeom prst="rect">
              <a:avLst/>
            </a:prstGeom>
          </p:spPr>
        </p:pic>
      </p:grpSp>
      <p:grpSp>
        <p:nvGrpSpPr>
          <p:cNvPr id="217" name="Group 203"/>
          <p:cNvGrpSpPr/>
          <p:nvPr/>
        </p:nvGrpSpPr>
        <p:grpSpPr>
          <a:xfrm>
            <a:off x="5626617" y="3658797"/>
            <a:ext cx="613227" cy="794699"/>
            <a:chOff x="3175102" y="942899"/>
            <a:chExt cx="1273158" cy="3279777"/>
          </a:xfrm>
        </p:grpSpPr>
        <p:pic>
          <p:nvPicPr>
            <p:cNvPr id="218" name="Picture 217" descr="Generic Non CDB.png"/>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3488727" y="2799193"/>
              <a:ext cx="959533" cy="1423483"/>
            </a:xfrm>
            <a:prstGeom prst="rect">
              <a:avLst/>
            </a:prstGeom>
          </p:spPr>
        </p:pic>
        <p:cxnSp>
          <p:nvCxnSpPr>
            <p:cNvPr id="219" name="Straight Connector 218"/>
            <p:cNvCxnSpPr/>
            <p:nvPr/>
          </p:nvCxnSpPr>
          <p:spPr>
            <a:xfrm>
              <a:off x="3946157" y="2629375"/>
              <a:ext cx="0" cy="423297"/>
            </a:xfrm>
            <a:prstGeom prst="line">
              <a:avLst/>
            </a:prstGeom>
            <a:ln w="12700">
              <a:solidFill>
                <a:schemeClr val="tx2"/>
              </a:solidFill>
            </a:ln>
          </p:spPr>
          <p:style>
            <a:lnRef idx="2">
              <a:schemeClr val="accent1"/>
            </a:lnRef>
            <a:fillRef idx="0">
              <a:schemeClr val="accent1"/>
            </a:fillRef>
            <a:effectRef idx="1">
              <a:schemeClr val="accent1"/>
            </a:effectRef>
            <a:fontRef idx="minor">
              <a:schemeClr val="tx1"/>
            </a:fontRef>
          </p:style>
        </p:cxnSp>
        <p:pic>
          <p:nvPicPr>
            <p:cNvPr id="220" name="Picture 219" descr="EnterpriseServer.png"/>
            <p:cNvPicPr>
              <a:picLocks noChangeAspect="1"/>
            </p:cNvPicPr>
            <p:nvPr/>
          </p:nvPicPr>
          <p:blipFill>
            <a:blip r:embed="rId7" cstate="print">
              <a:extLst>
                <a:ext uri="{28A0092B-C50C-407E-A947-70E740481C1C}">
                  <a14:useLocalDpi xmlns="" xmlns:a14="http://schemas.microsoft.com/office/drawing/2010/main" val="0"/>
                </a:ext>
              </a:extLst>
            </a:blip>
            <a:stretch>
              <a:fillRect/>
            </a:stretch>
          </p:blipFill>
          <p:spPr>
            <a:xfrm flipH="1">
              <a:off x="3175102" y="942899"/>
              <a:ext cx="1072932" cy="1856294"/>
            </a:xfrm>
            <a:prstGeom prst="rect">
              <a:avLst/>
            </a:prstGeom>
          </p:spPr>
        </p:pic>
      </p:grpSp>
      <p:grpSp>
        <p:nvGrpSpPr>
          <p:cNvPr id="221" name="Group 215"/>
          <p:cNvGrpSpPr/>
          <p:nvPr/>
        </p:nvGrpSpPr>
        <p:grpSpPr>
          <a:xfrm>
            <a:off x="3895655" y="2647421"/>
            <a:ext cx="386872" cy="561966"/>
            <a:chOff x="3175102" y="942899"/>
            <a:chExt cx="1273158" cy="3279777"/>
          </a:xfrm>
        </p:grpSpPr>
        <p:pic>
          <p:nvPicPr>
            <p:cNvPr id="222" name="Picture 221" descr="Generic Non CDB.png"/>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3488727" y="2799193"/>
              <a:ext cx="959533" cy="1423483"/>
            </a:xfrm>
            <a:prstGeom prst="rect">
              <a:avLst/>
            </a:prstGeom>
          </p:spPr>
        </p:pic>
        <p:cxnSp>
          <p:nvCxnSpPr>
            <p:cNvPr id="223" name="Straight Connector 222"/>
            <p:cNvCxnSpPr/>
            <p:nvPr/>
          </p:nvCxnSpPr>
          <p:spPr>
            <a:xfrm>
              <a:off x="3946157" y="2629375"/>
              <a:ext cx="0" cy="423297"/>
            </a:xfrm>
            <a:prstGeom prst="line">
              <a:avLst/>
            </a:prstGeom>
            <a:ln w="12700">
              <a:solidFill>
                <a:schemeClr val="tx2"/>
              </a:solidFill>
            </a:ln>
          </p:spPr>
          <p:style>
            <a:lnRef idx="2">
              <a:schemeClr val="accent1"/>
            </a:lnRef>
            <a:fillRef idx="0">
              <a:schemeClr val="accent1"/>
            </a:fillRef>
            <a:effectRef idx="1">
              <a:schemeClr val="accent1"/>
            </a:effectRef>
            <a:fontRef idx="minor">
              <a:schemeClr val="tx1"/>
            </a:fontRef>
          </p:style>
        </p:cxnSp>
        <p:pic>
          <p:nvPicPr>
            <p:cNvPr id="224" name="Picture 223" descr="EnterpriseServer.png"/>
            <p:cNvPicPr>
              <a:picLocks noChangeAspect="1"/>
            </p:cNvPicPr>
            <p:nvPr/>
          </p:nvPicPr>
          <p:blipFill>
            <a:blip r:embed="rId7" cstate="print">
              <a:extLst>
                <a:ext uri="{28A0092B-C50C-407E-A947-70E740481C1C}">
                  <a14:useLocalDpi xmlns="" xmlns:a14="http://schemas.microsoft.com/office/drawing/2010/main" val="0"/>
                </a:ext>
              </a:extLst>
            </a:blip>
            <a:stretch>
              <a:fillRect/>
            </a:stretch>
          </p:blipFill>
          <p:spPr>
            <a:xfrm flipH="1">
              <a:off x="3175102" y="942899"/>
              <a:ext cx="1072932" cy="1856294"/>
            </a:xfrm>
            <a:prstGeom prst="rect">
              <a:avLst/>
            </a:prstGeom>
          </p:spPr>
        </p:pic>
      </p:grpSp>
      <p:grpSp>
        <p:nvGrpSpPr>
          <p:cNvPr id="225" name="Group 219"/>
          <p:cNvGrpSpPr/>
          <p:nvPr/>
        </p:nvGrpSpPr>
        <p:grpSpPr>
          <a:xfrm>
            <a:off x="2129863" y="2700340"/>
            <a:ext cx="386872" cy="561966"/>
            <a:chOff x="3175102" y="942899"/>
            <a:chExt cx="1273158" cy="3279777"/>
          </a:xfrm>
        </p:grpSpPr>
        <p:pic>
          <p:nvPicPr>
            <p:cNvPr id="226" name="Picture 225" descr="Generic Non CDB.png"/>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3488727" y="2799193"/>
              <a:ext cx="959533" cy="1423483"/>
            </a:xfrm>
            <a:prstGeom prst="rect">
              <a:avLst/>
            </a:prstGeom>
          </p:spPr>
        </p:pic>
        <p:cxnSp>
          <p:nvCxnSpPr>
            <p:cNvPr id="227" name="Straight Connector 226"/>
            <p:cNvCxnSpPr/>
            <p:nvPr/>
          </p:nvCxnSpPr>
          <p:spPr>
            <a:xfrm>
              <a:off x="3946157" y="2629375"/>
              <a:ext cx="0" cy="423297"/>
            </a:xfrm>
            <a:prstGeom prst="line">
              <a:avLst/>
            </a:prstGeom>
            <a:ln w="12700">
              <a:solidFill>
                <a:schemeClr val="tx2"/>
              </a:solidFill>
            </a:ln>
          </p:spPr>
          <p:style>
            <a:lnRef idx="2">
              <a:schemeClr val="accent1"/>
            </a:lnRef>
            <a:fillRef idx="0">
              <a:schemeClr val="accent1"/>
            </a:fillRef>
            <a:effectRef idx="1">
              <a:schemeClr val="accent1"/>
            </a:effectRef>
            <a:fontRef idx="minor">
              <a:schemeClr val="tx1"/>
            </a:fontRef>
          </p:style>
        </p:cxnSp>
        <p:pic>
          <p:nvPicPr>
            <p:cNvPr id="228" name="Picture 227" descr="EnterpriseServer.png"/>
            <p:cNvPicPr>
              <a:picLocks noChangeAspect="1"/>
            </p:cNvPicPr>
            <p:nvPr/>
          </p:nvPicPr>
          <p:blipFill>
            <a:blip r:embed="rId7" cstate="print">
              <a:extLst>
                <a:ext uri="{28A0092B-C50C-407E-A947-70E740481C1C}">
                  <a14:useLocalDpi xmlns="" xmlns:a14="http://schemas.microsoft.com/office/drawing/2010/main" val="0"/>
                </a:ext>
              </a:extLst>
            </a:blip>
            <a:stretch>
              <a:fillRect/>
            </a:stretch>
          </p:blipFill>
          <p:spPr>
            <a:xfrm flipH="1">
              <a:off x="3175102" y="942899"/>
              <a:ext cx="1072932" cy="1856294"/>
            </a:xfrm>
            <a:prstGeom prst="rect">
              <a:avLst/>
            </a:prstGeom>
          </p:spPr>
        </p:pic>
      </p:grpSp>
      <p:pic>
        <p:nvPicPr>
          <p:cNvPr id="229" name="Picture 228" descr="12c Cluster.png"/>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202975" y="1239011"/>
            <a:ext cx="1012143" cy="968165"/>
          </a:xfrm>
          <a:prstGeom prst="rect">
            <a:avLst/>
          </a:prstGeom>
        </p:spPr>
      </p:pic>
      <p:sp>
        <p:nvSpPr>
          <p:cNvPr id="236" name="TextBox 235"/>
          <p:cNvSpPr txBox="1"/>
          <p:nvPr/>
        </p:nvSpPr>
        <p:spPr>
          <a:xfrm>
            <a:off x="5248617" y="2507836"/>
            <a:ext cx="902811" cy="338554"/>
          </a:xfrm>
          <a:prstGeom prst="rect">
            <a:avLst/>
          </a:prstGeom>
          <a:noFill/>
        </p:spPr>
        <p:txBody>
          <a:bodyPr wrap="none" rtlCol="0">
            <a:spAutoFit/>
          </a:bodyPr>
          <a:lstStyle/>
          <a:p>
            <a:r>
              <a:rPr lang="en-US" sz="800" b="1" dirty="0" smtClean="0">
                <a:solidFill>
                  <a:srgbClr val="C00000"/>
                </a:solidFill>
              </a:rPr>
              <a:t>Global Service</a:t>
            </a:r>
          </a:p>
          <a:p>
            <a:r>
              <a:rPr lang="en-US" sz="800" b="1" dirty="0" smtClean="0">
                <a:solidFill>
                  <a:srgbClr val="C00000"/>
                </a:solidFill>
              </a:rPr>
              <a:t>Managers</a:t>
            </a:r>
          </a:p>
        </p:txBody>
      </p:sp>
      <p:pic>
        <p:nvPicPr>
          <p:cNvPr id="239" name="Picture 238"/>
          <p:cNvPicPr>
            <a:picLocks noChangeAspect="1"/>
          </p:cNvPicPr>
          <p:nvPr/>
        </p:nvPicPr>
        <p:blipFill>
          <a:blip r:embed="rId8" cstate="print"/>
          <a:stretch>
            <a:fillRect/>
          </a:stretch>
        </p:blipFill>
        <p:spPr>
          <a:xfrm>
            <a:off x="5000366" y="2199403"/>
            <a:ext cx="293290" cy="536562"/>
          </a:xfrm>
          <a:prstGeom prst="rect">
            <a:avLst/>
          </a:prstGeom>
        </p:spPr>
      </p:pic>
      <p:pic>
        <p:nvPicPr>
          <p:cNvPr id="238" name="Picture 237"/>
          <p:cNvPicPr>
            <a:picLocks noChangeAspect="1"/>
          </p:cNvPicPr>
          <p:nvPr/>
        </p:nvPicPr>
        <p:blipFill>
          <a:blip r:embed="rId8" cstate="print"/>
          <a:stretch>
            <a:fillRect/>
          </a:stretch>
        </p:blipFill>
        <p:spPr>
          <a:xfrm>
            <a:off x="4813597" y="2312424"/>
            <a:ext cx="293290" cy="536562"/>
          </a:xfrm>
          <a:prstGeom prst="rect">
            <a:avLst/>
          </a:prstGeom>
        </p:spPr>
      </p:pic>
      <p:sp>
        <p:nvSpPr>
          <p:cNvPr id="240" name="TextBox 239"/>
          <p:cNvSpPr txBox="1"/>
          <p:nvPr/>
        </p:nvSpPr>
        <p:spPr>
          <a:xfrm>
            <a:off x="1280392" y="2553361"/>
            <a:ext cx="902811" cy="338554"/>
          </a:xfrm>
          <a:prstGeom prst="rect">
            <a:avLst/>
          </a:prstGeom>
          <a:noFill/>
        </p:spPr>
        <p:txBody>
          <a:bodyPr wrap="none" rtlCol="0">
            <a:spAutoFit/>
          </a:bodyPr>
          <a:lstStyle/>
          <a:p>
            <a:r>
              <a:rPr lang="en-US" sz="800" b="1" dirty="0" smtClean="0">
                <a:solidFill>
                  <a:srgbClr val="C00000"/>
                </a:solidFill>
              </a:rPr>
              <a:t>Global Service</a:t>
            </a:r>
          </a:p>
          <a:p>
            <a:r>
              <a:rPr lang="en-US" sz="800" b="1" dirty="0" smtClean="0">
                <a:solidFill>
                  <a:srgbClr val="C00000"/>
                </a:solidFill>
              </a:rPr>
              <a:t>Managers</a:t>
            </a:r>
          </a:p>
        </p:txBody>
      </p:sp>
      <p:pic>
        <p:nvPicPr>
          <p:cNvPr id="241" name="Picture 240"/>
          <p:cNvPicPr>
            <a:picLocks noChangeAspect="1"/>
          </p:cNvPicPr>
          <p:nvPr/>
        </p:nvPicPr>
        <p:blipFill>
          <a:blip r:embed="rId8" cstate="print"/>
          <a:stretch>
            <a:fillRect/>
          </a:stretch>
        </p:blipFill>
        <p:spPr>
          <a:xfrm>
            <a:off x="1032141" y="2244928"/>
            <a:ext cx="293290" cy="536562"/>
          </a:xfrm>
          <a:prstGeom prst="rect">
            <a:avLst/>
          </a:prstGeom>
        </p:spPr>
      </p:pic>
      <p:pic>
        <p:nvPicPr>
          <p:cNvPr id="242" name="Picture 241"/>
          <p:cNvPicPr>
            <a:picLocks noChangeAspect="1"/>
          </p:cNvPicPr>
          <p:nvPr/>
        </p:nvPicPr>
        <p:blipFill>
          <a:blip r:embed="rId8" cstate="print"/>
          <a:stretch>
            <a:fillRect/>
          </a:stretch>
        </p:blipFill>
        <p:spPr>
          <a:xfrm>
            <a:off x="845372" y="2357949"/>
            <a:ext cx="293290" cy="536562"/>
          </a:xfrm>
          <a:prstGeom prst="rect">
            <a:avLst/>
          </a:prstGeom>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8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8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8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4980" y="245538"/>
            <a:ext cx="8101513" cy="761995"/>
          </a:xfrm>
        </p:spPr>
        <p:txBody>
          <a:bodyPr/>
          <a:lstStyle/>
          <a:p>
            <a:r>
              <a:rPr lang="en-US" dirty="0" smtClean="0"/>
              <a:t>Oracle Database 12c</a:t>
            </a:r>
            <a:br>
              <a:rPr lang="en-US" dirty="0" smtClean="0"/>
            </a:br>
            <a:r>
              <a:rPr lang="ru-RU" dirty="0" smtClean="0"/>
              <a:t>новые возможности высокой </a:t>
            </a:r>
            <a:r>
              <a:rPr lang="ru-RU" dirty="0" smtClean="0"/>
              <a:t>надёжности</a:t>
            </a:r>
            <a:endParaRPr lang="en-US" dirty="0"/>
          </a:p>
        </p:txBody>
      </p:sp>
      <p:sp>
        <p:nvSpPr>
          <p:cNvPr id="3" name="Text Placeholder 2"/>
          <p:cNvSpPr>
            <a:spLocks noGrp="1"/>
          </p:cNvSpPr>
          <p:nvPr>
            <p:ph type="body" sz="quarter" idx="13"/>
          </p:nvPr>
        </p:nvSpPr>
        <p:spPr>
          <a:xfrm>
            <a:off x="804981" y="1363132"/>
            <a:ext cx="7771752" cy="2826096"/>
          </a:xfrm>
        </p:spPr>
        <p:txBody>
          <a:bodyPr/>
          <a:lstStyle/>
          <a:p>
            <a:pPr>
              <a:spcAft>
                <a:spcPts val="0"/>
              </a:spcAft>
            </a:pPr>
            <a:r>
              <a:rPr lang="en-US" sz="2200" dirty="0" smtClean="0"/>
              <a:t>Application Continuity</a:t>
            </a:r>
          </a:p>
          <a:p>
            <a:pPr>
              <a:spcAft>
                <a:spcPts val="0"/>
              </a:spcAft>
            </a:pPr>
            <a:r>
              <a:rPr lang="en-US" sz="2200" dirty="0" smtClean="0"/>
              <a:t>Global Data Services</a:t>
            </a:r>
          </a:p>
          <a:p>
            <a:pPr>
              <a:spcAft>
                <a:spcPts val="0"/>
              </a:spcAft>
            </a:pPr>
            <a:r>
              <a:rPr lang="ru-RU" sz="2200" u="sng" dirty="0" smtClean="0">
                <a:solidFill>
                  <a:srgbClr val="C00000"/>
                </a:solidFill>
              </a:rPr>
              <a:t>Улучшения в </a:t>
            </a:r>
            <a:r>
              <a:rPr lang="en-US" sz="2200" u="sng" dirty="0" smtClean="0">
                <a:solidFill>
                  <a:srgbClr val="C00000"/>
                </a:solidFill>
              </a:rPr>
              <a:t>Data Guard </a:t>
            </a:r>
            <a:endParaRPr lang="ru-RU" sz="2200" u="sng" dirty="0" smtClean="0">
              <a:solidFill>
                <a:srgbClr val="C00000"/>
              </a:solidFill>
            </a:endParaRPr>
          </a:p>
          <a:p>
            <a:pPr>
              <a:spcAft>
                <a:spcPts val="0"/>
              </a:spcAft>
            </a:pPr>
            <a:r>
              <a:rPr lang="ru-RU" sz="2200" dirty="0" smtClean="0"/>
              <a:t>Улучшения в </a:t>
            </a:r>
            <a:r>
              <a:rPr lang="en-US" sz="2200" dirty="0" smtClean="0"/>
              <a:t>RMAN</a:t>
            </a:r>
          </a:p>
          <a:p>
            <a:pPr>
              <a:spcAft>
                <a:spcPts val="0"/>
              </a:spcAft>
            </a:pPr>
            <a:r>
              <a:rPr lang="en-US" sz="2200" dirty="0" smtClean="0"/>
              <a:t>Flex ASM</a:t>
            </a:r>
          </a:p>
          <a:p>
            <a:pPr>
              <a:spcAft>
                <a:spcPts val="0"/>
              </a:spcAft>
            </a:pPr>
            <a:r>
              <a:rPr lang="ru-RU" sz="2200" dirty="0" smtClean="0"/>
              <a:t>Другие улучшения</a:t>
            </a:r>
            <a:endParaRPr lang="en-US" sz="2200" dirty="0" smtClean="0"/>
          </a:p>
        </p:txBody>
      </p:sp>
    </p:spTree>
    <p:extLst>
      <p:ext uri="{BB962C8B-B14F-4D97-AF65-F5344CB8AC3E}">
        <p14:creationId xmlns="" xmlns:p14="http://schemas.microsoft.com/office/powerpoint/2010/main" val="2728480166"/>
      </p:ext>
    </p:extLst>
  </p:cSld>
  <p:clrMapOvr>
    <a:masterClrMapping/>
  </p:clrMapOvr>
  <p:transition spd="med">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Обеспечение нулевой потери данных</a:t>
            </a:r>
            <a:endParaRPr lang="en-US" dirty="0"/>
          </a:p>
        </p:txBody>
      </p:sp>
      <p:sp>
        <p:nvSpPr>
          <p:cNvPr id="3" name="Content Placeholder 2"/>
          <p:cNvSpPr>
            <a:spLocks noGrp="1"/>
          </p:cNvSpPr>
          <p:nvPr>
            <p:ph sz="quarter" idx="12"/>
          </p:nvPr>
        </p:nvSpPr>
        <p:spPr>
          <a:xfrm>
            <a:off x="714376" y="3844908"/>
            <a:ext cx="7918982" cy="618448"/>
          </a:xfrm>
        </p:spPr>
        <p:txBody>
          <a:bodyPr/>
          <a:lstStyle/>
          <a:p>
            <a:pPr>
              <a:buNone/>
            </a:pPr>
            <a:r>
              <a:rPr lang="ru-RU" dirty="0" smtClean="0"/>
              <a:t>Чем больше расстояние при синхронной репликации, </a:t>
            </a:r>
          </a:p>
          <a:p>
            <a:pPr>
              <a:buNone/>
            </a:pPr>
            <a:r>
              <a:rPr lang="ru-RU" dirty="0" smtClean="0"/>
              <a:t>тем большее влияние на производительность</a:t>
            </a:r>
            <a:endParaRPr lang="en-US" dirty="0" smtClean="0"/>
          </a:p>
          <a:p>
            <a:pPr>
              <a:buNone/>
            </a:pPr>
            <a:endParaRPr lang="en-US" dirty="0"/>
          </a:p>
        </p:txBody>
      </p:sp>
      <p:sp>
        <p:nvSpPr>
          <p:cNvPr id="4" name="Text Placeholder 3"/>
          <p:cNvSpPr>
            <a:spLocks noGrp="1"/>
          </p:cNvSpPr>
          <p:nvPr>
            <p:ph type="body" sz="quarter" idx="13"/>
          </p:nvPr>
        </p:nvSpPr>
        <p:spPr/>
        <p:txBody>
          <a:bodyPr/>
          <a:lstStyle/>
          <a:p>
            <a:r>
              <a:rPr lang="ru-RU" dirty="0" smtClean="0"/>
              <a:t>Синхронная передача снижает производительность</a:t>
            </a:r>
            <a:endParaRPr lang="en-US" dirty="0"/>
          </a:p>
        </p:txBody>
      </p:sp>
      <p:sp>
        <p:nvSpPr>
          <p:cNvPr id="5" name="TextBox 59"/>
          <p:cNvSpPr txBox="1">
            <a:spLocks noChangeArrowheads="1"/>
          </p:cNvSpPr>
          <p:nvPr/>
        </p:nvSpPr>
        <p:spPr bwMode="auto">
          <a:xfrm>
            <a:off x="2219807" y="3454708"/>
            <a:ext cx="1494809" cy="390200"/>
          </a:xfrm>
          <a:prstGeom prst="rect">
            <a:avLst/>
          </a:prstGeom>
          <a:noFill/>
          <a:ln w="9525">
            <a:noFill/>
            <a:miter lim="800000"/>
            <a:headEnd/>
            <a:tailEnd/>
          </a:ln>
        </p:spPr>
        <p:txBody>
          <a:bodyPr wrap="square" lIns="81626" tIns="40813" rIns="81626" bIns="40813">
            <a:spAutoFit/>
          </a:bodyPr>
          <a:lstStyle/>
          <a:p>
            <a:pPr algn="ctr"/>
            <a:r>
              <a:rPr lang="en-US" sz="2000" b="1" dirty="0">
                <a:solidFill>
                  <a:schemeClr val="accent1"/>
                </a:solidFill>
              </a:rPr>
              <a:t>Primary</a:t>
            </a:r>
          </a:p>
        </p:txBody>
      </p:sp>
      <p:sp>
        <p:nvSpPr>
          <p:cNvPr id="9" name="TextBox 61"/>
          <p:cNvSpPr txBox="1">
            <a:spLocks noChangeArrowheads="1"/>
          </p:cNvSpPr>
          <p:nvPr/>
        </p:nvSpPr>
        <p:spPr bwMode="auto">
          <a:xfrm>
            <a:off x="6826930" y="3454708"/>
            <a:ext cx="1663867" cy="390200"/>
          </a:xfrm>
          <a:prstGeom prst="rect">
            <a:avLst/>
          </a:prstGeom>
          <a:noFill/>
          <a:ln w="9525">
            <a:noFill/>
            <a:miter lim="800000"/>
            <a:headEnd/>
            <a:tailEnd/>
          </a:ln>
        </p:spPr>
        <p:txBody>
          <a:bodyPr wrap="square" lIns="81626" tIns="40813" rIns="81626" bIns="40813">
            <a:spAutoFit/>
          </a:bodyPr>
          <a:lstStyle/>
          <a:p>
            <a:pPr algn="ctr"/>
            <a:r>
              <a:rPr lang="en-US" sz="2000" b="1" dirty="0">
                <a:solidFill>
                  <a:schemeClr val="accent1"/>
                </a:solidFill>
              </a:rPr>
              <a:t>Standby</a:t>
            </a:r>
          </a:p>
        </p:txBody>
      </p:sp>
      <p:grpSp>
        <p:nvGrpSpPr>
          <p:cNvPr id="14" name="Group 45"/>
          <p:cNvGrpSpPr/>
          <p:nvPr/>
        </p:nvGrpSpPr>
        <p:grpSpPr>
          <a:xfrm>
            <a:off x="1392107" y="2472046"/>
            <a:ext cx="1085931" cy="421328"/>
            <a:chOff x="596482" y="2113821"/>
            <a:chExt cx="1085931" cy="421328"/>
          </a:xfrm>
        </p:grpSpPr>
        <p:cxnSp>
          <p:nvCxnSpPr>
            <p:cNvPr id="15" name="Straight Arrow Connector 14"/>
            <p:cNvCxnSpPr/>
            <p:nvPr/>
          </p:nvCxnSpPr>
          <p:spPr>
            <a:xfrm>
              <a:off x="819408" y="2113821"/>
              <a:ext cx="786355" cy="2573"/>
            </a:xfrm>
            <a:prstGeom prst="straightConnector1">
              <a:avLst/>
            </a:prstGeom>
            <a:ln w="19050">
              <a:solidFill>
                <a:schemeClr val="accent5"/>
              </a:solidFill>
              <a:tailEnd type="arrow"/>
            </a:ln>
          </p:spPr>
          <p:style>
            <a:lnRef idx="1">
              <a:schemeClr val="accent1"/>
            </a:lnRef>
            <a:fillRef idx="0">
              <a:schemeClr val="accent1"/>
            </a:fillRef>
            <a:effectRef idx="0">
              <a:schemeClr val="accent1"/>
            </a:effectRef>
            <a:fontRef idx="minor">
              <a:schemeClr val="tx1"/>
            </a:fontRef>
          </p:style>
        </p:cxnSp>
        <p:sp>
          <p:nvSpPr>
            <p:cNvPr id="16" name="TextBox 59"/>
            <p:cNvSpPr txBox="1">
              <a:spLocks noChangeArrowheads="1"/>
            </p:cNvSpPr>
            <p:nvPr/>
          </p:nvSpPr>
          <p:spPr bwMode="auto">
            <a:xfrm>
              <a:off x="596482" y="2206505"/>
              <a:ext cx="1085931" cy="328644"/>
            </a:xfrm>
            <a:prstGeom prst="rect">
              <a:avLst/>
            </a:prstGeom>
            <a:noFill/>
            <a:ln w="9525">
              <a:noFill/>
              <a:miter lim="800000"/>
              <a:headEnd/>
              <a:tailEnd/>
            </a:ln>
          </p:spPr>
          <p:txBody>
            <a:bodyPr wrap="square" lIns="81626" tIns="40813" rIns="81626" bIns="40813">
              <a:noAutofit/>
            </a:bodyPr>
            <a:lstStyle/>
            <a:p>
              <a:pPr algn="ctr"/>
              <a:r>
                <a:rPr lang="en-US" sz="1400" dirty="0" smtClean="0"/>
                <a:t>Commit</a:t>
              </a:r>
              <a:endParaRPr lang="en-US" sz="1400" dirty="0"/>
            </a:p>
          </p:txBody>
        </p:sp>
      </p:grpSp>
      <p:grpSp>
        <p:nvGrpSpPr>
          <p:cNvPr id="17" name="Group 41"/>
          <p:cNvGrpSpPr/>
          <p:nvPr/>
        </p:nvGrpSpPr>
        <p:grpSpPr>
          <a:xfrm>
            <a:off x="1389692" y="1724195"/>
            <a:ext cx="1449665" cy="391587"/>
            <a:chOff x="594067" y="1365970"/>
            <a:chExt cx="1215483" cy="391587"/>
          </a:xfrm>
        </p:grpSpPr>
        <p:cxnSp>
          <p:nvCxnSpPr>
            <p:cNvPr id="18" name="Straight Arrow Connector 17"/>
            <p:cNvCxnSpPr/>
            <p:nvPr/>
          </p:nvCxnSpPr>
          <p:spPr>
            <a:xfrm flipH="1">
              <a:off x="771910" y="1754063"/>
              <a:ext cx="866070" cy="3494"/>
            </a:xfrm>
            <a:prstGeom prst="straightConnector1">
              <a:avLst/>
            </a:prstGeom>
            <a:ln w="19050">
              <a:solidFill>
                <a:schemeClr val="accent5"/>
              </a:solidFill>
              <a:tailEnd type="arrow"/>
            </a:ln>
          </p:spPr>
          <p:style>
            <a:lnRef idx="1">
              <a:schemeClr val="accent1"/>
            </a:lnRef>
            <a:fillRef idx="0">
              <a:schemeClr val="accent1"/>
            </a:fillRef>
            <a:effectRef idx="0">
              <a:schemeClr val="accent1"/>
            </a:effectRef>
            <a:fontRef idx="minor">
              <a:schemeClr val="tx1"/>
            </a:fontRef>
          </p:style>
        </p:cxnSp>
        <p:sp>
          <p:nvSpPr>
            <p:cNvPr id="19" name="TextBox 59"/>
            <p:cNvSpPr txBox="1">
              <a:spLocks noChangeArrowheads="1"/>
            </p:cNvSpPr>
            <p:nvPr/>
          </p:nvSpPr>
          <p:spPr bwMode="auto">
            <a:xfrm>
              <a:off x="594067" y="1365970"/>
              <a:ext cx="1215483" cy="328644"/>
            </a:xfrm>
            <a:prstGeom prst="rect">
              <a:avLst/>
            </a:prstGeom>
            <a:noFill/>
            <a:ln w="9525">
              <a:noFill/>
              <a:miter lim="800000"/>
              <a:headEnd/>
              <a:tailEnd/>
            </a:ln>
          </p:spPr>
          <p:txBody>
            <a:bodyPr wrap="square" lIns="81626" tIns="40813" rIns="81626" bIns="40813">
              <a:noAutofit/>
            </a:bodyPr>
            <a:lstStyle/>
            <a:p>
              <a:pPr algn="ctr"/>
              <a:r>
                <a:rPr lang="en-US" sz="1400" dirty="0" smtClean="0"/>
                <a:t>Commit </a:t>
              </a:r>
              <a:r>
                <a:rPr lang="en-US" sz="1400" dirty="0" err="1" smtClean="0"/>
                <a:t>Ack</a:t>
              </a:r>
              <a:endParaRPr lang="en-US" sz="1400" dirty="0"/>
            </a:p>
          </p:txBody>
        </p:sp>
      </p:grpSp>
      <p:grpSp>
        <p:nvGrpSpPr>
          <p:cNvPr id="20" name="Group 44"/>
          <p:cNvGrpSpPr/>
          <p:nvPr/>
        </p:nvGrpSpPr>
        <p:grpSpPr>
          <a:xfrm>
            <a:off x="3486410" y="2478008"/>
            <a:ext cx="3572934" cy="387425"/>
            <a:chOff x="2777095" y="3244978"/>
            <a:chExt cx="3572934" cy="387425"/>
          </a:xfrm>
        </p:grpSpPr>
        <p:cxnSp>
          <p:nvCxnSpPr>
            <p:cNvPr id="21" name="Straight Arrow Connector 20"/>
            <p:cNvCxnSpPr/>
            <p:nvPr/>
          </p:nvCxnSpPr>
          <p:spPr>
            <a:xfrm>
              <a:off x="2777095" y="3244978"/>
              <a:ext cx="3572934" cy="16933"/>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22" name="TextBox 59"/>
            <p:cNvSpPr txBox="1">
              <a:spLocks noChangeArrowheads="1"/>
            </p:cNvSpPr>
            <p:nvPr/>
          </p:nvSpPr>
          <p:spPr bwMode="auto">
            <a:xfrm>
              <a:off x="3727679" y="3303759"/>
              <a:ext cx="1357277" cy="328644"/>
            </a:xfrm>
            <a:prstGeom prst="rect">
              <a:avLst/>
            </a:prstGeom>
            <a:noFill/>
            <a:ln w="9525">
              <a:noFill/>
              <a:miter lim="800000"/>
              <a:headEnd/>
              <a:tailEnd/>
            </a:ln>
          </p:spPr>
          <p:txBody>
            <a:bodyPr wrap="square" lIns="81626" tIns="40813" rIns="81626" bIns="40813">
              <a:noAutofit/>
            </a:bodyPr>
            <a:lstStyle/>
            <a:p>
              <a:pPr algn="ctr"/>
              <a:r>
                <a:rPr lang="en-US" sz="1400" dirty="0" smtClean="0"/>
                <a:t>Network Send</a:t>
              </a:r>
              <a:endParaRPr lang="en-US" sz="1400" dirty="0"/>
            </a:p>
          </p:txBody>
        </p:sp>
      </p:grpSp>
      <p:grpSp>
        <p:nvGrpSpPr>
          <p:cNvPr id="23" name="Group 47"/>
          <p:cNvGrpSpPr/>
          <p:nvPr/>
        </p:nvGrpSpPr>
        <p:grpSpPr>
          <a:xfrm>
            <a:off x="3562584" y="1758861"/>
            <a:ext cx="3776201" cy="356926"/>
            <a:chOff x="2766960" y="1245638"/>
            <a:chExt cx="3515096" cy="356926"/>
          </a:xfrm>
        </p:grpSpPr>
        <p:cxnSp>
          <p:nvCxnSpPr>
            <p:cNvPr id="24" name="Straight Arrow Connector 23"/>
            <p:cNvCxnSpPr/>
            <p:nvPr/>
          </p:nvCxnSpPr>
          <p:spPr>
            <a:xfrm>
              <a:off x="2766960" y="1590690"/>
              <a:ext cx="3515096" cy="11874"/>
            </a:xfrm>
            <a:prstGeom prst="straightConnector1">
              <a:avLst/>
            </a:prstGeom>
            <a:ln w="25400">
              <a:headEnd type="arrow"/>
              <a:tailEnd type="none"/>
            </a:ln>
          </p:spPr>
          <p:style>
            <a:lnRef idx="1">
              <a:schemeClr val="accent1"/>
            </a:lnRef>
            <a:fillRef idx="0">
              <a:schemeClr val="accent1"/>
            </a:fillRef>
            <a:effectRef idx="0">
              <a:schemeClr val="accent1"/>
            </a:effectRef>
            <a:fontRef idx="minor">
              <a:schemeClr val="tx1"/>
            </a:fontRef>
          </p:style>
        </p:cxnSp>
        <p:sp>
          <p:nvSpPr>
            <p:cNvPr id="25" name="TextBox 59"/>
            <p:cNvSpPr txBox="1">
              <a:spLocks noChangeArrowheads="1"/>
            </p:cNvSpPr>
            <p:nvPr/>
          </p:nvSpPr>
          <p:spPr bwMode="auto">
            <a:xfrm>
              <a:off x="3727679" y="1245638"/>
              <a:ext cx="1357277" cy="328644"/>
            </a:xfrm>
            <a:prstGeom prst="rect">
              <a:avLst/>
            </a:prstGeom>
            <a:noFill/>
            <a:ln w="9525">
              <a:noFill/>
              <a:miter lim="800000"/>
              <a:headEnd/>
              <a:tailEnd/>
            </a:ln>
          </p:spPr>
          <p:txBody>
            <a:bodyPr wrap="square" lIns="81626" tIns="40813" rIns="81626" bIns="40813">
              <a:noAutofit/>
            </a:bodyPr>
            <a:lstStyle/>
            <a:p>
              <a:pPr algn="ctr"/>
              <a:r>
                <a:rPr lang="en-US" sz="1400" dirty="0" smtClean="0"/>
                <a:t>Network </a:t>
              </a:r>
              <a:r>
                <a:rPr lang="en-US" sz="1400" dirty="0" err="1" smtClean="0"/>
                <a:t>Ack</a:t>
              </a:r>
              <a:endParaRPr lang="en-US" sz="1400" dirty="0"/>
            </a:p>
          </p:txBody>
        </p:sp>
      </p:grpSp>
      <p:pic>
        <p:nvPicPr>
          <p:cNvPr id="29" name="Picture 28" descr="EndUser.pn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flipH="1">
            <a:off x="994274" y="1958258"/>
            <a:ext cx="531915" cy="740269"/>
          </a:xfrm>
          <a:prstGeom prst="rect">
            <a:avLst/>
          </a:prstGeom>
        </p:spPr>
      </p:pic>
      <p:pic>
        <p:nvPicPr>
          <p:cNvPr id="28" name="Picture 27" descr="12c Cluster.pn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2450449" y="1753521"/>
            <a:ext cx="1080000" cy="1481653"/>
          </a:xfrm>
          <a:prstGeom prst="rect">
            <a:avLst/>
          </a:prstGeom>
        </p:spPr>
      </p:pic>
      <p:pic>
        <p:nvPicPr>
          <p:cNvPr id="32" name="Picture 31" descr="12c Cluster.pn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147896" y="1754114"/>
            <a:ext cx="1080000" cy="1481653"/>
          </a:xfrm>
          <a:prstGeom prst="rect">
            <a:avLst/>
          </a:prstGeom>
        </p:spPr>
      </p:pic>
    </p:spTree>
    <p:extLst>
      <p:ext uri="{BB962C8B-B14F-4D97-AF65-F5344CB8AC3E}">
        <p14:creationId xmlns="" xmlns:p14="http://schemas.microsoft.com/office/powerpoint/2010/main" val="1047818476"/>
      </p:ext>
    </p:extLst>
  </p:cSld>
  <p:clrMapOvr>
    <a:masterClrMapping/>
  </p:clrMapOvr>
  <p:transition spd="med">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12c Cluster.pn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87280" y="1368775"/>
            <a:ext cx="1874611" cy="2572913"/>
          </a:xfrm>
          <a:prstGeom prst="rect">
            <a:avLst/>
          </a:prstGeom>
        </p:spPr>
      </p:pic>
      <p:pic>
        <p:nvPicPr>
          <p:cNvPr id="6" name="Picture 5" descr="12c Cluster.pn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6379771" y="1368774"/>
            <a:ext cx="1874611" cy="2572913"/>
          </a:xfrm>
          <a:prstGeom prst="rect">
            <a:avLst/>
          </a:prstGeom>
        </p:spPr>
      </p:pic>
      <p:sp>
        <p:nvSpPr>
          <p:cNvPr id="29" name="TextBox 28"/>
          <p:cNvSpPr txBox="1"/>
          <p:nvPr/>
        </p:nvSpPr>
        <p:spPr>
          <a:xfrm>
            <a:off x="119151" y="1252952"/>
            <a:ext cx="1069524" cy="400110"/>
          </a:xfrm>
          <a:prstGeom prst="rect">
            <a:avLst/>
          </a:prstGeom>
          <a:noFill/>
        </p:spPr>
        <p:txBody>
          <a:bodyPr wrap="none" rtlCol="0">
            <a:spAutoFit/>
          </a:bodyPr>
          <a:lstStyle/>
          <a:p>
            <a:r>
              <a:rPr lang="en-US" sz="2000" dirty="0" smtClean="0">
                <a:solidFill>
                  <a:schemeClr val="tx2"/>
                </a:solidFill>
              </a:rPr>
              <a:t>Primary</a:t>
            </a:r>
          </a:p>
        </p:txBody>
      </p:sp>
      <p:sp>
        <p:nvSpPr>
          <p:cNvPr id="30" name="TextBox 29"/>
          <p:cNvSpPr txBox="1"/>
          <p:nvPr/>
        </p:nvSpPr>
        <p:spPr>
          <a:xfrm>
            <a:off x="7877272" y="1051030"/>
            <a:ext cx="1125804" cy="400110"/>
          </a:xfrm>
          <a:prstGeom prst="rect">
            <a:avLst/>
          </a:prstGeom>
          <a:noFill/>
        </p:spPr>
        <p:txBody>
          <a:bodyPr wrap="none" rtlCol="0">
            <a:spAutoFit/>
          </a:bodyPr>
          <a:lstStyle/>
          <a:p>
            <a:r>
              <a:rPr lang="en-US" sz="2000" dirty="0" smtClean="0">
                <a:solidFill>
                  <a:schemeClr val="tx2"/>
                </a:solidFill>
                <a:effectLst>
                  <a:glow rad="101600">
                    <a:schemeClr val="bg1">
                      <a:alpha val="75000"/>
                    </a:schemeClr>
                  </a:glow>
                </a:effectLst>
              </a:rPr>
              <a:t>Standby</a:t>
            </a:r>
          </a:p>
        </p:txBody>
      </p:sp>
      <p:grpSp>
        <p:nvGrpSpPr>
          <p:cNvPr id="58" name="Group 57"/>
          <p:cNvGrpSpPr/>
          <p:nvPr/>
        </p:nvGrpSpPr>
        <p:grpSpPr>
          <a:xfrm>
            <a:off x="979714" y="930728"/>
            <a:ext cx="6172200" cy="1050472"/>
            <a:chOff x="979714" y="930728"/>
            <a:chExt cx="6172200" cy="1050472"/>
          </a:xfrm>
        </p:grpSpPr>
        <p:sp>
          <p:nvSpPr>
            <p:cNvPr id="47" name="Freeform 46"/>
            <p:cNvSpPr/>
            <p:nvPr/>
          </p:nvSpPr>
          <p:spPr>
            <a:xfrm>
              <a:off x="979714" y="930728"/>
              <a:ext cx="6172200" cy="1050472"/>
            </a:xfrm>
            <a:custGeom>
              <a:avLst/>
              <a:gdLst>
                <a:gd name="connsiteX0" fmla="*/ 0 w 6172200"/>
                <a:gd name="connsiteY0" fmla="*/ 1017815 h 1050472"/>
                <a:gd name="connsiteX1" fmla="*/ 1338943 w 6172200"/>
                <a:gd name="connsiteY1" fmla="*/ 5443 h 1050472"/>
                <a:gd name="connsiteX2" fmla="*/ 6172200 w 6172200"/>
                <a:gd name="connsiteY2" fmla="*/ 1050472 h 1050472"/>
              </a:gdLst>
              <a:ahLst/>
              <a:cxnLst>
                <a:cxn ang="0">
                  <a:pos x="connsiteX0" y="connsiteY0"/>
                </a:cxn>
                <a:cxn ang="0">
                  <a:pos x="connsiteX1" y="connsiteY1"/>
                </a:cxn>
                <a:cxn ang="0">
                  <a:pos x="connsiteX2" y="connsiteY2"/>
                </a:cxn>
              </a:cxnLst>
              <a:rect l="l" t="t" r="r" b="b"/>
              <a:pathLst>
                <a:path w="6172200" h="1050472">
                  <a:moveTo>
                    <a:pt x="0" y="1017815"/>
                  </a:moveTo>
                  <a:cubicBezTo>
                    <a:pt x="155121" y="508907"/>
                    <a:pt x="310243" y="0"/>
                    <a:pt x="1338943" y="5443"/>
                  </a:cubicBezTo>
                  <a:cubicBezTo>
                    <a:pt x="2367643" y="10886"/>
                    <a:pt x="4269921" y="530679"/>
                    <a:pt x="6172200" y="1050472"/>
                  </a:cubicBezTo>
                </a:path>
              </a:pathLst>
            </a:cu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TextBox 53"/>
            <p:cNvSpPr txBox="1"/>
            <p:nvPr/>
          </p:nvSpPr>
          <p:spPr>
            <a:xfrm>
              <a:off x="5082935" y="1099063"/>
              <a:ext cx="805029" cy="307777"/>
            </a:xfrm>
            <a:prstGeom prst="rect">
              <a:avLst/>
            </a:prstGeom>
            <a:noFill/>
          </p:spPr>
          <p:txBody>
            <a:bodyPr wrap="none" rtlCol="0">
              <a:spAutoFit/>
            </a:bodyPr>
            <a:lstStyle/>
            <a:p>
              <a:r>
                <a:rPr lang="en-US" sz="1400" dirty="0" smtClean="0">
                  <a:solidFill>
                    <a:schemeClr val="tx2"/>
                  </a:solidFill>
                </a:rPr>
                <a:t>ASYNC</a:t>
              </a:r>
            </a:p>
          </p:txBody>
        </p:sp>
      </p:grpSp>
      <p:sp>
        <p:nvSpPr>
          <p:cNvPr id="25" name="Title 1"/>
          <p:cNvSpPr>
            <a:spLocks noGrp="1"/>
          </p:cNvSpPr>
          <p:nvPr>
            <p:ph type="title"/>
          </p:nvPr>
        </p:nvSpPr>
        <p:spPr>
          <a:xfrm>
            <a:off x="804347" y="119410"/>
            <a:ext cx="8229586" cy="406395"/>
          </a:xfrm>
        </p:spPr>
        <p:txBody>
          <a:bodyPr/>
          <a:lstStyle/>
          <a:p>
            <a:r>
              <a:rPr lang="en-US" dirty="0" smtClean="0"/>
              <a:t>Data Guard </a:t>
            </a:r>
            <a:r>
              <a:rPr lang="ru-RU" dirty="0" smtClean="0"/>
              <a:t>в асинхронном режиме</a:t>
            </a:r>
            <a:endParaRPr lang="en-US" dirty="0"/>
          </a:p>
        </p:txBody>
      </p:sp>
      <p:sp>
        <p:nvSpPr>
          <p:cNvPr id="26" name="Text Placeholder 3"/>
          <p:cNvSpPr>
            <a:spLocks noGrp="1"/>
          </p:cNvSpPr>
          <p:nvPr>
            <p:ph type="body" sz="quarter" idx="13"/>
          </p:nvPr>
        </p:nvSpPr>
        <p:spPr>
          <a:xfrm>
            <a:off x="804347" y="522088"/>
            <a:ext cx="8229600" cy="304800"/>
          </a:xfrm>
        </p:spPr>
        <p:txBody>
          <a:bodyPr/>
          <a:lstStyle/>
          <a:p>
            <a:r>
              <a:rPr lang="ru-RU" dirty="0" smtClean="0"/>
              <a:t>В случае сбоя возможна потеря данных</a:t>
            </a:r>
            <a:endParaRPr lang="en-US" dirty="0"/>
          </a:p>
        </p:txBody>
      </p:sp>
    </p:spTree>
    <p:extLst>
      <p:ext uri="{BB962C8B-B14F-4D97-AF65-F5344CB8AC3E}">
        <p14:creationId xmlns="" xmlns:p14="http://schemas.microsoft.com/office/powerpoint/2010/main" val="3616672840"/>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left)">
                                      <p:cBhvr>
                                        <p:cTn id="7" dur="10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12c Cluster.pn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87280" y="1368775"/>
            <a:ext cx="1874611" cy="2572913"/>
          </a:xfrm>
          <a:prstGeom prst="rect">
            <a:avLst/>
          </a:prstGeom>
        </p:spPr>
      </p:pic>
      <p:pic>
        <p:nvPicPr>
          <p:cNvPr id="6" name="Picture 5" descr="12c Cluster.pn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6379771" y="1368774"/>
            <a:ext cx="1874611" cy="2572913"/>
          </a:xfrm>
          <a:prstGeom prst="rect">
            <a:avLst/>
          </a:prstGeom>
        </p:spPr>
      </p:pic>
      <p:sp>
        <p:nvSpPr>
          <p:cNvPr id="29" name="TextBox 28"/>
          <p:cNvSpPr txBox="1"/>
          <p:nvPr/>
        </p:nvSpPr>
        <p:spPr>
          <a:xfrm>
            <a:off x="119151" y="1252952"/>
            <a:ext cx="1069524" cy="400110"/>
          </a:xfrm>
          <a:prstGeom prst="rect">
            <a:avLst/>
          </a:prstGeom>
          <a:noFill/>
        </p:spPr>
        <p:txBody>
          <a:bodyPr wrap="none" rtlCol="0">
            <a:spAutoFit/>
          </a:bodyPr>
          <a:lstStyle/>
          <a:p>
            <a:r>
              <a:rPr lang="en-US" sz="2000" dirty="0" smtClean="0">
                <a:solidFill>
                  <a:schemeClr val="tx2"/>
                </a:solidFill>
              </a:rPr>
              <a:t>Primary</a:t>
            </a:r>
          </a:p>
        </p:txBody>
      </p:sp>
      <p:sp>
        <p:nvSpPr>
          <p:cNvPr id="30" name="TextBox 29"/>
          <p:cNvSpPr txBox="1"/>
          <p:nvPr/>
        </p:nvSpPr>
        <p:spPr>
          <a:xfrm>
            <a:off x="7877272" y="1051030"/>
            <a:ext cx="1125804" cy="400110"/>
          </a:xfrm>
          <a:prstGeom prst="rect">
            <a:avLst/>
          </a:prstGeom>
          <a:noFill/>
        </p:spPr>
        <p:txBody>
          <a:bodyPr wrap="none" rtlCol="0">
            <a:spAutoFit/>
          </a:bodyPr>
          <a:lstStyle/>
          <a:p>
            <a:r>
              <a:rPr lang="en-US" sz="2000" dirty="0" smtClean="0">
                <a:solidFill>
                  <a:schemeClr val="tx2"/>
                </a:solidFill>
                <a:effectLst>
                  <a:glow rad="101600">
                    <a:schemeClr val="bg1">
                      <a:alpha val="75000"/>
                    </a:schemeClr>
                  </a:glow>
                </a:effectLst>
              </a:rPr>
              <a:t>Standby</a:t>
            </a:r>
          </a:p>
        </p:txBody>
      </p:sp>
      <p:grpSp>
        <p:nvGrpSpPr>
          <p:cNvPr id="3" name="Group 56"/>
          <p:cNvGrpSpPr/>
          <p:nvPr/>
        </p:nvGrpSpPr>
        <p:grpSpPr>
          <a:xfrm>
            <a:off x="2787348" y="2806450"/>
            <a:ext cx="1995534" cy="1185319"/>
            <a:chOff x="2787348" y="2806450"/>
            <a:chExt cx="1995534" cy="1185319"/>
          </a:xfrm>
        </p:grpSpPr>
        <p:sp>
          <p:nvSpPr>
            <p:cNvPr id="31" name="TextBox 30"/>
            <p:cNvSpPr txBox="1"/>
            <p:nvPr/>
          </p:nvSpPr>
          <p:spPr>
            <a:xfrm>
              <a:off x="3347873" y="3283883"/>
              <a:ext cx="1435009" cy="707886"/>
            </a:xfrm>
            <a:prstGeom prst="rect">
              <a:avLst/>
            </a:prstGeom>
            <a:noFill/>
          </p:spPr>
          <p:txBody>
            <a:bodyPr wrap="none" rtlCol="0">
              <a:spAutoFit/>
            </a:bodyPr>
            <a:lstStyle/>
            <a:p>
              <a:pPr algn="ctr"/>
              <a:r>
                <a:rPr lang="en-US" sz="2000" dirty="0" smtClean="0">
                  <a:solidFill>
                    <a:schemeClr val="tx2"/>
                  </a:solidFill>
                </a:rPr>
                <a:t>Far Sync</a:t>
              </a:r>
            </a:p>
            <a:p>
              <a:pPr algn="ctr"/>
              <a:r>
                <a:rPr lang="ru-RU" sz="2000" dirty="0" smtClean="0">
                  <a:solidFill>
                    <a:schemeClr val="tx2"/>
                  </a:solidFill>
                </a:rPr>
                <a:t>экземпляр</a:t>
              </a:r>
              <a:endParaRPr lang="en-US" sz="2000" dirty="0" smtClean="0">
                <a:solidFill>
                  <a:schemeClr val="tx2"/>
                </a:solidFill>
              </a:endParaRPr>
            </a:p>
          </p:txBody>
        </p:sp>
        <p:grpSp>
          <p:nvGrpSpPr>
            <p:cNvPr id="4" name="Group 10"/>
            <p:cNvGrpSpPr>
              <a:grpSpLocks noChangeAspect="1"/>
            </p:cNvGrpSpPr>
            <p:nvPr/>
          </p:nvGrpSpPr>
          <p:grpSpPr>
            <a:xfrm>
              <a:off x="2787348" y="2806450"/>
              <a:ext cx="672610" cy="954866"/>
              <a:chOff x="2670041" y="2438400"/>
              <a:chExt cx="840762" cy="1193582"/>
            </a:xfrm>
          </p:grpSpPr>
          <p:pic>
            <p:nvPicPr>
              <p:cNvPr id="39" name="Picture 38" descr="NewServer.png"/>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flipH="1">
                <a:off x="2967014" y="2438400"/>
                <a:ext cx="543789" cy="1001806"/>
              </a:xfrm>
              <a:prstGeom prst="rect">
                <a:avLst/>
              </a:prstGeom>
            </p:spPr>
          </p:pic>
          <p:pic>
            <p:nvPicPr>
              <p:cNvPr id="40" name="Picture 39" descr="NewServer.png"/>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flipH="1">
                <a:off x="2670041" y="2630176"/>
                <a:ext cx="543789" cy="1001806"/>
              </a:xfrm>
              <a:prstGeom prst="rect">
                <a:avLst/>
              </a:prstGeom>
            </p:spPr>
          </p:pic>
        </p:grpSp>
      </p:grpSp>
      <p:grpSp>
        <p:nvGrpSpPr>
          <p:cNvPr id="8" name="Group 58"/>
          <p:cNvGrpSpPr/>
          <p:nvPr/>
        </p:nvGrpSpPr>
        <p:grpSpPr>
          <a:xfrm>
            <a:off x="1034143" y="1153885"/>
            <a:ext cx="2513860" cy="1785258"/>
            <a:chOff x="1034143" y="1153885"/>
            <a:chExt cx="2513860" cy="1785258"/>
          </a:xfrm>
        </p:grpSpPr>
        <p:sp>
          <p:nvSpPr>
            <p:cNvPr id="53" name="Freeform 52"/>
            <p:cNvSpPr/>
            <p:nvPr/>
          </p:nvSpPr>
          <p:spPr>
            <a:xfrm>
              <a:off x="1034143" y="1153885"/>
              <a:ext cx="2209800" cy="1785258"/>
            </a:xfrm>
            <a:custGeom>
              <a:avLst/>
              <a:gdLst>
                <a:gd name="connsiteX0" fmla="*/ 0 w 2209800"/>
                <a:gd name="connsiteY0" fmla="*/ 805544 h 1785258"/>
                <a:gd name="connsiteX1" fmla="*/ 1360714 w 2209800"/>
                <a:gd name="connsiteY1" fmla="*/ 163286 h 1785258"/>
                <a:gd name="connsiteX2" fmla="*/ 2209800 w 2209800"/>
                <a:gd name="connsiteY2" fmla="*/ 1785258 h 1785258"/>
              </a:gdLst>
              <a:ahLst/>
              <a:cxnLst>
                <a:cxn ang="0">
                  <a:pos x="connsiteX0" y="connsiteY0"/>
                </a:cxn>
                <a:cxn ang="0">
                  <a:pos x="connsiteX1" y="connsiteY1"/>
                </a:cxn>
                <a:cxn ang="0">
                  <a:pos x="connsiteX2" y="connsiteY2"/>
                </a:cxn>
              </a:cxnLst>
              <a:rect l="l" t="t" r="r" b="b"/>
              <a:pathLst>
                <a:path w="2209800" h="1785258">
                  <a:moveTo>
                    <a:pt x="0" y="805544"/>
                  </a:moveTo>
                  <a:cubicBezTo>
                    <a:pt x="496207" y="402772"/>
                    <a:pt x="992414" y="0"/>
                    <a:pt x="1360714" y="163286"/>
                  </a:cubicBezTo>
                  <a:cubicBezTo>
                    <a:pt x="1729014" y="326572"/>
                    <a:pt x="1969407" y="1055915"/>
                    <a:pt x="2209800" y="1785258"/>
                  </a:cubicBezTo>
                </a:path>
              </a:pathLst>
            </a:cu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TextBox 54"/>
            <p:cNvSpPr txBox="1"/>
            <p:nvPr/>
          </p:nvSpPr>
          <p:spPr>
            <a:xfrm>
              <a:off x="2863200" y="1559240"/>
              <a:ext cx="684803" cy="307777"/>
            </a:xfrm>
            <a:prstGeom prst="rect">
              <a:avLst/>
            </a:prstGeom>
            <a:noFill/>
          </p:spPr>
          <p:txBody>
            <a:bodyPr wrap="none" rtlCol="0">
              <a:spAutoFit/>
            </a:bodyPr>
            <a:lstStyle/>
            <a:p>
              <a:r>
                <a:rPr lang="en-US" sz="1400" dirty="0" smtClean="0">
                  <a:solidFill>
                    <a:schemeClr val="tx2"/>
                  </a:solidFill>
                </a:rPr>
                <a:t>SYNC</a:t>
              </a:r>
            </a:p>
          </p:txBody>
        </p:sp>
      </p:grpSp>
      <p:grpSp>
        <p:nvGrpSpPr>
          <p:cNvPr id="9" name="Group 59"/>
          <p:cNvGrpSpPr/>
          <p:nvPr/>
        </p:nvGrpSpPr>
        <p:grpSpPr>
          <a:xfrm>
            <a:off x="3243943" y="1672771"/>
            <a:ext cx="3810000" cy="1266372"/>
            <a:chOff x="3243943" y="1672771"/>
            <a:chExt cx="3810000" cy="1266372"/>
          </a:xfrm>
        </p:grpSpPr>
        <p:sp>
          <p:nvSpPr>
            <p:cNvPr id="49" name="Freeform 48"/>
            <p:cNvSpPr/>
            <p:nvPr/>
          </p:nvSpPr>
          <p:spPr>
            <a:xfrm>
              <a:off x="3243943" y="1672771"/>
              <a:ext cx="3810000" cy="1266372"/>
            </a:xfrm>
            <a:custGeom>
              <a:avLst/>
              <a:gdLst>
                <a:gd name="connsiteX0" fmla="*/ 0 w 4474029"/>
                <a:gd name="connsiteY0" fmla="*/ 1277258 h 1277258"/>
                <a:gd name="connsiteX1" fmla="*/ 1306286 w 4474029"/>
                <a:gd name="connsiteY1" fmla="*/ 156029 h 1277258"/>
                <a:gd name="connsiteX2" fmla="*/ 4474029 w 4474029"/>
                <a:gd name="connsiteY2" fmla="*/ 341086 h 1277258"/>
              </a:gdLst>
              <a:ahLst/>
              <a:cxnLst>
                <a:cxn ang="0">
                  <a:pos x="connsiteX0" y="connsiteY0"/>
                </a:cxn>
                <a:cxn ang="0">
                  <a:pos x="connsiteX1" y="connsiteY1"/>
                </a:cxn>
                <a:cxn ang="0">
                  <a:pos x="connsiteX2" y="connsiteY2"/>
                </a:cxn>
              </a:cxnLst>
              <a:rect l="l" t="t" r="r" b="b"/>
              <a:pathLst>
                <a:path w="4474029" h="1277258">
                  <a:moveTo>
                    <a:pt x="0" y="1277258"/>
                  </a:moveTo>
                  <a:cubicBezTo>
                    <a:pt x="280307" y="794658"/>
                    <a:pt x="560615" y="312058"/>
                    <a:pt x="1306286" y="156029"/>
                  </a:cubicBezTo>
                  <a:cubicBezTo>
                    <a:pt x="2051957" y="0"/>
                    <a:pt x="3262993" y="170543"/>
                    <a:pt x="4474029" y="341086"/>
                  </a:cubicBezTo>
                </a:path>
              </a:pathLst>
            </a:cu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TextBox 55"/>
            <p:cNvSpPr txBox="1"/>
            <p:nvPr/>
          </p:nvSpPr>
          <p:spPr>
            <a:xfrm>
              <a:off x="4670671" y="1827311"/>
              <a:ext cx="805029" cy="307777"/>
            </a:xfrm>
            <a:prstGeom prst="rect">
              <a:avLst/>
            </a:prstGeom>
            <a:noFill/>
          </p:spPr>
          <p:txBody>
            <a:bodyPr wrap="none" rtlCol="0">
              <a:spAutoFit/>
            </a:bodyPr>
            <a:lstStyle/>
            <a:p>
              <a:r>
                <a:rPr lang="en-US" sz="1400" dirty="0" smtClean="0">
                  <a:solidFill>
                    <a:schemeClr val="tx2"/>
                  </a:solidFill>
                </a:rPr>
                <a:t>ASYNC</a:t>
              </a:r>
            </a:p>
          </p:txBody>
        </p:sp>
      </p:grpSp>
      <p:sp>
        <p:nvSpPr>
          <p:cNvPr id="25" name="Title 1"/>
          <p:cNvSpPr>
            <a:spLocks noGrp="1"/>
          </p:cNvSpPr>
          <p:nvPr>
            <p:ph type="title"/>
          </p:nvPr>
        </p:nvSpPr>
        <p:spPr>
          <a:xfrm>
            <a:off x="804347" y="119410"/>
            <a:ext cx="8229586" cy="406395"/>
          </a:xfrm>
        </p:spPr>
        <p:txBody>
          <a:bodyPr/>
          <a:lstStyle/>
          <a:p>
            <a:r>
              <a:rPr lang="en-US" dirty="0" smtClean="0"/>
              <a:t>Active Data Guard Far Sync</a:t>
            </a:r>
            <a:endParaRPr lang="en-US" dirty="0"/>
          </a:p>
        </p:txBody>
      </p:sp>
      <p:sp>
        <p:nvSpPr>
          <p:cNvPr id="26" name="Text Placeholder 3"/>
          <p:cNvSpPr>
            <a:spLocks noGrp="1"/>
          </p:cNvSpPr>
          <p:nvPr>
            <p:ph type="body" sz="quarter" idx="13"/>
          </p:nvPr>
        </p:nvSpPr>
        <p:spPr>
          <a:xfrm>
            <a:off x="804347" y="522088"/>
            <a:ext cx="8229600" cy="304800"/>
          </a:xfrm>
        </p:spPr>
        <p:txBody>
          <a:bodyPr/>
          <a:lstStyle/>
          <a:p>
            <a:r>
              <a:rPr lang="ru-RU" dirty="0" smtClean="0"/>
              <a:t>Новая возможность в 12</a:t>
            </a:r>
            <a:r>
              <a:rPr lang="en-US" dirty="0" smtClean="0"/>
              <a:t>c</a:t>
            </a:r>
            <a:endParaRPr lang="en-US" dirty="0"/>
          </a:p>
        </p:txBody>
      </p:sp>
    </p:spTree>
    <p:extLst>
      <p:ext uri="{BB962C8B-B14F-4D97-AF65-F5344CB8AC3E}">
        <p14:creationId xmlns="" xmlns:p14="http://schemas.microsoft.com/office/powerpoint/2010/main" val="3616672840"/>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Cloud 21"/>
          <p:cNvSpPr/>
          <p:nvPr/>
        </p:nvSpPr>
        <p:spPr>
          <a:xfrm>
            <a:off x="2223287" y="763849"/>
            <a:ext cx="3982438" cy="1444891"/>
          </a:xfrm>
          <a:prstGeom prst="cloud">
            <a:avLst/>
          </a:prstGeom>
          <a:gradFill flip="none" rotWithShape="1">
            <a:gsLst>
              <a:gs pos="0">
                <a:srgbClr val="00CCFF">
                  <a:tint val="66000"/>
                  <a:satMod val="160000"/>
                </a:srgbClr>
              </a:gs>
              <a:gs pos="50000">
                <a:srgbClr val="00CCFF">
                  <a:tint val="44500"/>
                  <a:satMod val="160000"/>
                </a:srgbClr>
              </a:gs>
              <a:gs pos="100000">
                <a:srgbClr val="00CCFF">
                  <a:tint val="23500"/>
                  <a:satMod val="160000"/>
                </a:srgb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Picture 11" descr="Binary Accute Cone 2.pn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5643786" y="2875539"/>
            <a:ext cx="2040148" cy="1131102"/>
          </a:xfrm>
          <a:prstGeom prst="rect">
            <a:avLst/>
          </a:prstGeom>
        </p:spPr>
      </p:pic>
      <p:pic>
        <p:nvPicPr>
          <p:cNvPr id="10" name="Picture 9" descr="Binary Stream.png"/>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2631698" y="3461752"/>
            <a:ext cx="3337302" cy="160685"/>
          </a:xfrm>
          <a:prstGeom prst="rect">
            <a:avLst/>
          </a:prstGeom>
        </p:spPr>
      </p:pic>
      <p:sp>
        <p:nvSpPr>
          <p:cNvPr id="2" name="Title 1"/>
          <p:cNvSpPr>
            <a:spLocks noGrp="1"/>
          </p:cNvSpPr>
          <p:nvPr>
            <p:ph type="title"/>
          </p:nvPr>
        </p:nvSpPr>
        <p:spPr/>
        <p:txBody>
          <a:bodyPr/>
          <a:lstStyle/>
          <a:p>
            <a:r>
              <a:rPr lang="en-US" dirty="0" smtClean="0"/>
              <a:t>Maximum Availability Architecture</a:t>
            </a:r>
            <a:endParaRPr lang="en-US" dirty="0"/>
          </a:p>
        </p:txBody>
      </p:sp>
      <p:grpSp>
        <p:nvGrpSpPr>
          <p:cNvPr id="3" name="Group 54"/>
          <p:cNvGrpSpPr>
            <a:grpSpLocks/>
          </p:cNvGrpSpPr>
          <p:nvPr/>
        </p:nvGrpSpPr>
        <p:grpSpPr bwMode="auto">
          <a:xfrm>
            <a:off x="6428510" y="798285"/>
            <a:ext cx="2493116" cy="3757365"/>
            <a:chOff x="4270" y="863"/>
            <a:chExt cx="1372" cy="2693"/>
          </a:xfrm>
        </p:grpSpPr>
        <p:sp>
          <p:nvSpPr>
            <p:cNvPr id="16" name="Rectangle 21"/>
            <p:cNvSpPr>
              <a:spLocks noChangeAspect="1"/>
            </p:cNvSpPr>
            <p:nvPr/>
          </p:nvSpPr>
          <p:spPr bwMode="auto">
            <a:xfrm>
              <a:off x="4340" y="1212"/>
              <a:ext cx="1216" cy="423"/>
            </a:xfrm>
            <a:prstGeom prst="rect">
              <a:avLst/>
            </a:prstGeom>
            <a:noFill/>
            <a:ln w="12700">
              <a:noFill/>
              <a:miter lim="800000"/>
              <a:headEnd/>
              <a:tailEnd/>
            </a:ln>
          </p:spPr>
          <p:txBody>
            <a:bodyPr lIns="17859" tIns="17859" rIns="17859" bIns="17859"/>
            <a:lstStyle/>
            <a:p>
              <a:pPr marL="115888" indent="-115888" algn="l" defTabSz="642938">
                <a:lnSpc>
                  <a:spcPct val="100000"/>
                </a:lnSpc>
                <a:spcBef>
                  <a:spcPct val="0"/>
                </a:spcBef>
                <a:buClrTx/>
              </a:pPr>
              <a:r>
                <a:rPr lang="en-US" sz="1400" b="0" dirty="0">
                  <a:solidFill>
                    <a:schemeClr val="accent1"/>
                  </a:solidFill>
                  <a:sym typeface="Arial" charset="0"/>
                </a:rPr>
                <a:t>Active Data Guard</a:t>
              </a:r>
            </a:p>
            <a:p>
              <a:pPr marL="115888" indent="-115888" algn="l" defTabSz="642938">
                <a:lnSpc>
                  <a:spcPct val="100000"/>
                </a:lnSpc>
                <a:spcBef>
                  <a:spcPct val="0"/>
                </a:spcBef>
                <a:buClrTx/>
                <a:buFont typeface="Times New Roman" pitchFamily="18" charset="0"/>
                <a:buChar char="–"/>
              </a:pPr>
              <a:r>
                <a:rPr lang="ru-RU" sz="1200" b="0" i="1" dirty="0" smtClean="0">
                  <a:sym typeface="Arial" charset="0"/>
                </a:rPr>
                <a:t>Защита </a:t>
              </a:r>
              <a:r>
                <a:rPr lang="ru-RU" sz="1200" i="1" dirty="0" smtClean="0">
                  <a:sym typeface="Arial" charset="0"/>
                </a:rPr>
                <a:t>от катастроф</a:t>
              </a:r>
              <a:endParaRPr lang="en-US" sz="1200" b="0" i="1" dirty="0">
                <a:sym typeface="Arial" charset="0"/>
              </a:endParaRPr>
            </a:p>
            <a:p>
              <a:pPr marL="115888" indent="-115888" algn="l" defTabSz="642938">
                <a:lnSpc>
                  <a:spcPct val="100000"/>
                </a:lnSpc>
                <a:spcBef>
                  <a:spcPct val="0"/>
                </a:spcBef>
                <a:buClrTx/>
                <a:buFont typeface="Times New Roman" pitchFamily="18" charset="0"/>
                <a:buChar char="–"/>
              </a:pPr>
              <a:r>
                <a:rPr lang="ru-RU" sz="1200" i="1" dirty="0" smtClean="0">
                  <a:sym typeface="Arial" charset="0"/>
                </a:rPr>
                <a:t>Нагрузка на чтение</a:t>
              </a:r>
              <a:endParaRPr lang="en-US" sz="1200" b="0" i="1" dirty="0">
                <a:sym typeface="Arial" charset="0"/>
              </a:endParaRPr>
            </a:p>
          </p:txBody>
        </p:sp>
        <p:sp>
          <p:nvSpPr>
            <p:cNvPr id="17" name="Rectangle 21"/>
            <p:cNvSpPr>
              <a:spLocks noChangeAspect="1"/>
            </p:cNvSpPr>
            <p:nvPr/>
          </p:nvSpPr>
          <p:spPr bwMode="auto">
            <a:xfrm>
              <a:off x="4348" y="1811"/>
              <a:ext cx="1216" cy="423"/>
            </a:xfrm>
            <a:prstGeom prst="rect">
              <a:avLst/>
            </a:prstGeom>
            <a:noFill/>
            <a:ln w="12700">
              <a:noFill/>
              <a:miter lim="800000"/>
              <a:headEnd/>
              <a:tailEnd/>
            </a:ln>
          </p:spPr>
          <p:txBody>
            <a:bodyPr lIns="17859" tIns="17859" rIns="17859" bIns="17859"/>
            <a:lstStyle/>
            <a:p>
              <a:pPr marL="115888" indent="-115888" algn="l" defTabSz="642938">
                <a:lnSpc>
                  <a:spcPct val="100000"/>
                </a:lnSpc>
                <a:spcBef>
                  <a:spcPct val="0"/>
                </a:spcBef>
                <a:buClrTx/>
              </a:pPr>
              <a:r>
                <a:rPr lang="en-US" sz="1400" b="0" dirty="0">
                  <a:solidFill>
                    <a:schemeClr val="accent1"/>
                  </a:solidFill>
                  <a:sym typeface="Arial" charset="0"/>
                </a:rPr>
                <a:t>GoldenGate</a:t>
              </a:r>
            </a:p>
            <a:p>
              <a:pPr marL="115888" indent="-115888" algn="l" defTabSz="642938">
                <a:lnSpc>
                  <a:spcPct val="100000"/>
                </a:lnSpc>
                <a:spcBef>
                  <a:spcPct val="0"/>
                </a:spcBef>
                <a:buClrTx/>
                <a:buFont typeface="Times New Roman" pitchFamily="18" charset="0"/>
                <a:buChar char="–"/>
              </a:pPr>
              <a:r>
                <a:rPr lang="en-US" sz="1200" b="0" i="1" dirty="0">
                  <a:sym typeface="Arial" charset="0"/>
                </a:rPr>
                <a:t>Active-active</a:t>
              </a:r>
            </a:p>
            <a:p>
              <a:pPr marL="115888" indent="-115888" algn="l" defTabSz="642938">
                <a:lnSpc>
                  <a:spcPct val="100000"/>
                </a:lnSpc>
                <a:spcBef>
                  <a:spcPct val="0"/>
                </a:spcBef>
                <a:buClrTx/>
                <a:buFont typeface="Times New Roman" pitchFamily="18" charset="0"/>
                <a:buChar char="–"/>
              </a:pPr>
              <a:r>
                <a:rPr lang="en-US" sz="1200" b="0" i="1" dirty="0">
                  <a:sym typeface="Arial" charset="0"/>
                </a:rPr>
                <a:t>Heterogeneous</a:t>
              </a:r>
            </a:p>
          </p:txBody>
        </p:sp>
        <p:sp>
          <p:nvSpPr>
            <p:cNvPr id="18" name="Rectangle 21"/>
            <p:cNvSpPr>
              <a:spLocks noChangeAspect="1"/>
            </p:cNvSpPr>
            <p:nvPr/>
          </p:nvSpPr>
          <p:spPr bwMode="auto">
            <a:xfrm>
              <a:off x="4270" y="3215"/>
              <a:ext cx="1372" cy="341"/>
            </a:xfrm>
            <a:prstGeom prst="rect">
              <a:avLst/>
            </a:prstGeom>
            <a:noFill/>
            <a:ln w="12700">
              <a:noFill/>
              <a:miter lim="800000"/>
              <a:headEnd/>
              <a:tailEnd/>
            </a:ln>
          </p:spPr>
          <p:txBody>
            <a:bodyPr lIns="17859" tIns="17859" rIns="17859" bIns="17859"/>
            <a:lstStyle/>
            <a:p>
              <a:pPr marL="115888" indent="-115888" algn="l" defTabSz="642938">
                <a:lnSpc>
                  <a:spcPct val="100000"/>
                </a:lnSpc>
                <a:buClrTx/>
                <a:buFont typeface="Times New Roman" pitchFamily="18" charset="0"/>
                <a:buNone/>
              </a:pPr>
              <a:r>
                <a:rPr lang="en-US" sz="1200" b="0" dirty="0" smtClean="0">
                  <a:solidFill>
                    <a:schemeClr val="accent1"/>
                  </a:solidFill>
                  <a:sym typeface="Arial" charset="0"/>
                </a:rPr>
                <a:t>RMAN, Oracle </a:t>
              </a:r>
              <a:r>
                <a:rPr lang="en-US" sz="1200" b="0" dirty="0">
                  <a:solidFill>
                    <a:schemeClr val="accent1"/>
                  </a:solidFill>
                  <a:sym typeface="Arial" charset="0"/>
                </a:rPr>
                <a:t>Secure Backup</a:t>
              </a:r>
              <a:endParaRPr lang="en-US" sz="1100" b="0" i="1" dirty="0">
                <a:solidFill>
                  <a:schemeClr val="accent1"/>
                </a:solidFill>
                <a:sym typeface="Arial" charset="0"/>
              </a:endParaRPr>
            </a:p>
            <a:p>
              <a:pPr marL="115888" indent="-115888" algn="l" defTabSz="642938">
                <a:lnSpc>
                  <a:spcPct val="100000"/>
                </a:lnSpc>
                <a:spcBef>
                  <a:spcPct val="0"/>
                </a:spcBef>
                <a:buClrTx/>
                <a:buFont typeface="Times New Roman" pitchFamily="18" charset="0"/>
                <a:buChar char="–"/>
              </a:pPr>
              <a:r>
                <a:rPr lang="en-US" sz="1100" b="0" i="1" dirty="0">
                  <a:sym typeface="Arial" charset="0"/>
                </a:rPr>
                <a:t>Backup to tape / cloud</a:t>
              </a:r>
            </a:p>
          </p:txBody>
        </p:sp>
        <p:sp>
          <p:nvSpPr>
            <p:cNvPr id="20" name="Text Box 47"/>
            <p:cNvSpPr txBox="1">
              <a:spLocks noChangeArrowheads="1"/>
            </p:cNvSpPr>
            <p:nvPr/>
          </p:nvSpPr>
          <p:spPr bwMode="auto">
            <a:xfrm>
              <a:off x="4294" y="863"/>
              <a:ext cx="1315" cy="287"/>
            </a:xfrm>
            <a:prstGeom prst="rect">
              <a:avLst/>
            </a:prstGeom>
            <a:noFill/>
            <a:ln w="12700">
              <a:noFill/>
              <a:miter lim="800000"/>
              <a:headEnd type="none" w="sm" len="sm"/>
              <a:tailEnd type="none" w="sm" len="sm"/>
            </a:ln>
          </p:spPr>
          <p:txBody>
            <a:bodyPr wrap="square">
              <a:spAutoFit/>
            </a:bodyPr>
            <a:lstStyle>
              <a:defPPr>
                <a:defRPr lang="en-US"/>
              </a:defPPr>
              <a:lvl1pPr eaLnBrk="0" hangingPunct="0">
                <a:lnSpc>
                  <a:spcPct val="100000"/>
                </a:lnSpc>
                <a:spcBef>
                  <a:spcPct val="0"/>
                </a:spcBef>
                <a:buClrTx/>
                <a:defRPr sz="1600" b="1"/>
              </a:lvl1pPr>
            </a:lstStyle>
            <a:p>
              <a:r>
                <a:rPr lang="ru-RU" sz="2000" b="0" u="sng" dirty="0" smtClean="0"/>
                <a:t>Активная реплика</a:t>
              </a:r>
              <a:endParaRPr lang="en-US" sz="2000" b="0" u="sng" dirty="0"/>
            </a:p>
          </p:txBody>
        </p:sp>
      </p:grpSp>
      <p:sp>
        <p:nvSpPr>
          <p:cNvPr id="31" name="Rectangle 21"/>
          <p:cNvSpPr>
            <a:spLocks noChangeAspect="1"/>
          </p:cNvSpPr>
          <p:nvPr/>
        </p:nvSpPr>
        <p:spPr bwMode="auto">
          <a:xfrm>
            <a:off x="185737" y="3944203"/>
            <a:ext cx="4163047" cy="611448"/>
          </a:xfrm>
          <a:prstGeom prst="rect">
            <a:avLst/>
          </a:prstGeom>
          <a:noFill/>
          <a:ln w="12700">
            <a:noFill/>
            <a:miter lim="800000"/>
            <a:headEnd/>
            <a:tailEnd/>
          </a:ln>
        </p:spPr>
        <p:txBody>
          <a:bodyPr lIns="17859" tIns="17859" rIns="17859" bIns="17859"/>
          <a:lstStyle/>
          <a:p>
            <a:pPr algn="l" defTabSz="642938">
              <a:lnSpc>
                <a:spcPct val="100000"/>
              </a:lnSpc>
              <a:spcBef>
                <a:spcPct val="0"/>
              </a:spcBef>
              <a:buClrTx/>
            </a:pPr>
            <a:r>
              <a:rPr lang="en-US" sz="1400" b="0" dirty="0">
                <a:solidFill>
                  <a:schemeClr val="accent1"/>
                </a:solidFill>
                <a:sym typeface="Arial" charset="0"/>
              </a:rPr>
              <a:t>Edition-based Redefinition, </a:t>
            </a:r>
            <a:br>
              <a:rPr lang="en-US" sz="1400" b="0" dirty="0">
                <a:solidFill>
                  <a:schemeClr val="accent1"/>
                </a:solidFill>
                <a:sym typeface="Arial" charset="0"/>
              </a:rPr>
            </a:br>
            <a:r>
              <a:rPr lang="en-US" sz="1400" b="0" dirty="0">
                <a:solidFill>
                  <a:schemeClr val="accent1"/>
                </a:solidFill>
                <a:sym typeface="Arial" charset="0"/>
              </a:rPr>
              <a:t>Online Redefinition, Data Guard, GoldenGate</a:t>
            </a:r>
          </a:p>
          <a:p>
            <a:pPr algn="l" defTabSz="642938">
              <a:lnSpc>
                <a:spcPct val="100000"/>
              </a:lnSpc>
              <a:spcBef>
                <a:spcPct val="0"/>
              </a:spcBef>
              <a:buClrTx/>
              <a:buFont typeface="Times New Roman" pitchFamily="18" charset="0"/>
              <a:buChar char="–"/>
            </a:pPr>
            <a:r>
              <a:rPr lang="ru-RU" sz="1200" b="0" i="1" dirty="0" smtClean="0">
                <a:sym typeface="Arial" charset="0"/>
              </a:rPr>
              <a:t> минимальное время планового простоя, миграции</a:t>
            </a:r>
            <a:endParaRPr lang="en-US" sz="1200" b="0" i="1" dirty="0">
              <a:sym typeface="Arial" charset="0"/>
            </a:endParaRPr>
          </a:p>
        </p:txBody>
      </p:sp>
      <p:sp>
        <p:nvSpPr>
          <p:cNvPr id="36" name="Rectangle 21"/>
          <p:cNvSpPr>
            <a:spLocks noChangeAspect="1"/>
          </p:cNvSpPr>
          <p:nvPr/>
        </p:nvSpPr>
        <p:spPr bwMode="auto">
          <a:xfrm>
            <a:off x="461580" y="1548856"/>
            <a:ext cx="2170117" cy="507741"/>
          </a:xfrm>
          <a:prstGeom prst="rect">
            <a:avLst/>
          </a:prstGeom>
          <a:noFill/>
          <a:ln w="12700">
            <a:noFill/>
            <a:miter lim="800000"/>
            <a:headEnd/>
            <a:tailEnd/>
          </a:ln>
        </p:spPr>
        <p:txBody>
          <a:bodyPr lIns="17859" tIns="17859" rIns="17859" bIns="17859"/>
          <a:lstStyle/>
          <a:p>
            <a:pPr marL="115888" indent="-115888" algn="l" defTabSz="642938">
              <a:lnSpc>
                <a:spcPct val="100000"/>
              </a:lnSpc>
              <a:spcBef>
                <a:spcPct val="0"/>
              </a:spcBef>
              <a:buClrTx/>
            </a:pPr>
            <a:r>
              <a:rPr lang="en-US" sz="1400" b="0" dirty="0">
                <a:solidFill>
                  <a:schemeClr val="accent1"/>
                </a:solidFill>
                <a:sym typeface="Arial" charset="0"/>
              </a:rPr>
              <a:t>RAC</a:t>
            </a:r>
          </a:p>
          <a:p>
            <a:pPr marL="115888" indent="-115888" algn="l" defTabSz="642938">
              <a:lnSpc>
                <a:spcPct val="100000"/>
              </a:lnSpc>
              <a:spcBef>
                <a:spcPct val="0"/>
              </a:spcBef>
              <a:buClrTx/>
              <a:buFont typeface="Times New Roman" pitchFamily="18" charset="0"/>
              <a:buChar char="–"/>
            </a:pPr>
            <a:r>
              <a:rPr lang="ru-RU" sz="1200" b="0" i="1" dirty="0" smtClean="0">
                <a:sym typeface="Arial" charset="0"/>
              </a:rPr>
              <a:t>масштабируемость</a:t>
            </a:r>
            <a:endParaRPr lang="en-US" sz="1200" b="0" i="1" dirty="0">
              <a:sym typeface="Arial" charset="0"/>
            </a:endParaRPr>
          </a:p>
          <a:p>
            <a:pPr marL="115888" indent="-115888" algn="l" defTabSz="642938">
              <a:lnSpc>
                <a:spcPct val="100000"/>
              </a:lnSpc>
              <a:spcBef>
                <a:spcPct val="0"/>
              </a:spcBef>
              <a:buClrTx/>
              <a:buFont typeface="Times New Roman" pitchFamily="18" charset="0"/>
              <a:buChar char="–"/>
            </a:pPr>
            <a:r>
              <a:rPr lang="ru-RU" sz="1200" i="1" dirty="0" smtClean="0">
                <a:sym typeface="Arial" charset="0"/>
              </a:rPr>
              <a:t>Защита от сбоя сервера</a:t>
            </a:r>
            <a:endParaRPr lang="en-US" sz="1200" b="0" i="1" dirty="0">
              <a:sym typeface="Arial" charset="0"/>
            </a:endParaRPr>
          </a:p>
        </p:txBody>
      </p:sp>
      <p:sp>
        <p:nvSpPr>
          <p:cNvPr id="41" name="Rectangle 21"/>
          <p:cNvSpPr>
            <a:spLocks noChangeAspect="1"/>
          </p:cNvSpPr>
          <p:nvPr/>
        </p:nvSpPr>
        <p:spPr bwMode="auto">
          <a:xfrm>
            <a:off x="461583" y="2223444"/>
            <a:ext cx="1032796" cy="507741"/>
          </a:xfrm>
          <a:prstGeom prst="rect">
            <a:avLst/>
          </a:prstGeom>
          <a:noFill/>
          <a:ln w="12700">
            <a:noFill/>
            <a:miter lim="800000"/>
            <a:headEnd/>
            <a:tailEnd/>
          </a:ln>
        </p:spPr>
        <p:txBody>
          <a:bodyPr lIns="17859" tIns="17859" rIns="17859" bIns="17859"/>
          <a:lstStyle/>
          <a:p>
            <a:pPr marL="115888" indent="-115888" algn="l" defTabSz="642938">
              <a:lnSpc>
                <a:spcPct val="100000"/>
              </a:lnSpc>
              <a:spcBef>
                <a:spcPct val="0"/>
              </a:spcBef>
              <a:buClrTx/>
            </a:pPr>
            <a:r>
              <a:rPr lang="en-US" sz="1400" b="0" dirty="0">
                <a:solidFill>
                  <a:schemeClr val="accent1"/>
                </a:solidFill>
                <a:sym typeface="Arial" charset="0"/>
              </a:rPr>
              <a:t>Flashback</a:t>
            </a:r>
          </a:p>
          <a:p>
            <a:pPr marL="115888" indent="-115888" algn="l" defTabSz="642938">
              <a:lnSpc>
                <a:spcPct val="100000"/>
              </a:lnSpc>
              <a:spcBef>
                <a:spcPct val="0"/>
              </a:spcBef>
              <a:buClrTx/>
              <a:buFont typeface="Times New Roman" pitchFamily="18" charset="0"/>
              <a:buChar char="–"/>
            </a:pPr>
            <a:r>
              <a:rPr lang="ru-RU" sz="1200" b="0" i="1" dirty="0" smtClean="0">
                <a:sym typeface="Arial" charset="0"/>
              </a:rPr>
              <a:t>Защита от ошибок человека</a:t>
            </a:r>
          </a:p>
        </p:txBody>
      </p:sp>
      <p:sp>
        <p:nvSpPr>
          <p:cNvPr id="42" name="Text Box 46"/>
          <p:cNvSpPr txBox="1">
            <a:spLocks noChangeArrowheads="1"/>
          </p:cNvSpPr>
          <p:nvPr/>
        </p:nvSpPr>
        <p:spPr bwMode="auto">
          <a:xfrm>
            <a:off x="320584" y="832921"/>
            <a:ext cx="2143215" cy="707886"/>
          </a:xfrm>
          <a:prstGeom prst="rect">
            <a:avLst/>
          </a:prstGeom>
          <a:noFill/>
          <a:ln w="12700">
            <a:noFill/>
            <a:miter lim="800000"/>
            <a:headEnd type="none" w="sm" len="sm"/>
            <a:tailEnd type="none" w="sm" len="sm"/>
          </a:ln>
        </p:spPr>
        <p:txBody>
          <a:bodyPr wrap="square">
            <a:spAutoFit/>
          </a:bodyPr>
          <a:lstStyle/>
          <a:p>
            <a:pPr eaLnBrk="0" hangingPunct="0">
              <a:lnSpc>
                <a:spcPct val="100000"/>
              </a:lnSpc>
              <a:spcBef>
                <a:spcPct val="0"/>
              </a:spcBef>
              <a:buClrTx/>
            </a:pPr>
            <a:r>
              <a:rPr lang="ru-RU" sz="2000" u="sng" dirty="0" smtClean="0"/>
              <a:t>Промышленная зона</a:t>
            </a:r>
            <a:endParaRPr lang="en-US" u="sng" dirty="0"/>
          </a:p>
        </p:txBody>
      </p:sp>
      <p:pic>
        <p:nvPicPr>
          <p:cNvPr id="8" name="Picture 7" descr="NetworkCloud.png"/>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7085394" y="2993570"/>
            <a:ext cx="1100006" cy="1065029"/>
          </a:xfrm>
          <a:prstGeom prst="rect">
            <a:avLst/>
          </a:prstGeom>
        </p:spPr>
      </p:pic>
      <p:pic>
        <p:nvPicPr>
          <p:cNvPr id="19" name="Picture 18" descr="12c Cluster.png"/>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1494378" y="2006866"/>
            <a:ext cx="1515189" cy="2078689"/>
          </a:xfrm>
          <a:prstGeom prst="rect">
            <a:avLst/>
          </a:prstGeom>
        </p:spPr>
      </p:pic>
      <p:pic>
        <p:nvPicPr>
          <p:cNvPr id="23" name="Picture 22" descr="12c Cluster.png"/>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4761786" y="1979910"/>
            <a:ext cx="1515189" cy="2078689"/>
          </a:xfrm>
          <a:prstGeom prst="rect">
            <a:avLst/>
          </a:prstGeom>
        </p:spPr>
      </p:pic>
      <p:pic>
        <p:nvPicPr>
          <p:cNvPr id="24" name="Picture 23" descr="Secure Backup.png"/>
          <p:cNvPicPr>
            <a:picLocks noChangeAspect="1"/>
          </p:cNvPicPr>
          <p:nvPr/>
        </p:nvPicPr>
        <p:blipFill>
          <a:blip r:embed="rId7" cstate="print">
            <a:extLst>
              <a:ext uri="{28A0092B-C50C-407E-A947-70E740481C1C}">
                <a14:useLocalDpi xmlns="" xmlns:a14="http://schemas.microsoft.com/office/drawing/2010/main" val="0"/>
              </a:ext>
            </a:extLst>
          </a:blip>
          <a:stretch>
            <a:fillRect/>
          </a:stretch>
        </p:blipFill>
        <p:spPr>
          <a:xfrm>
            <a:off x="7495214" y="3382125"/>
            <a:ext cx="720000" cy="748347"/>
          </a:xfrm>
          <a:prstGeom prst="rect">
            <a:avLst/>
          </a:prstGeom>
        </p:spPr>
      </p:pic>
      <p:sp>
        <p:nvSpPr>
          <p:cNvPr id="21" name="Rectangle 21"/>
          <p:cNvSpPr>
            <a:spLocks noChangeAspect="1"/>
          </p:cNvSpPr>
          <p:nvPr/>
        </p:nvSpPr>
        <p:spPr bwMode="auto">
          <a:xfrm>
            <a:off x="2823641" y="941214"/>
            <a:ext cx="2943559" cy="959401"/>
          </a:xfrm>
          <a:prstGeom prst="rect">
            <a:avLst/>
          </a:prstGeom>
          <a:noFill/>
          <a:ln w="12700">
            <a:noFill/>
            <a:miter lim="800000"/>
            <a:headEnd/>
            <a:tailEnd/>
          </a:ln>
        </p:spPr>
        <p:txBody>
          <a:bodyPr lIns="17859" tIns="17859" rIns="17859" bIns="17859"/>
          <a:lstStyle/>
          <a:p>
            <a:pPr marL="115888" indent="-115888" defTabSz="642938">
              <a:spcBef>
                <a:spcPct val="0"/>
              </a:spcBef>
            </a:pPr>
            <a:r>
              <a:rPr lang="en-US" sz="1400" dirty="0" smtClean="0">
                <a:solidFill>
                  <a:schemeClr val="accent1"/>
                </a:solidFill>
                <a:sym typeface="Arial" charset="0"/>
              </a:rPr>
              <a:t>Application Continuity</a:t>
            </a:r>
          </a:p>
          <a:p>
            <a:pPr marL="115888" indent="-115888" defTabSz="642938">
              <a:spcBef>
                <a:spcPct val="0"/>
              </a:spcBef>
              <a:buFont typeface="Times New Roman" pitchFamily="18" charset="0"/>
              <a:buChar char="–"/>
            </a:pPr>
            <a:r>
              <a:rPr lang="ru-RU" sz="1200" i="1" dirty="0" smtClean="0">
                <a:sym typeface="Arial" charset="0"/>
              </a:rPr>
              <a:t>Защита приложения</a:t>
            </a:r>
            <a:endParaRPr lang="en-US" sz="1200" i="1" dirty="0" smtClean="0">
              <a:sym typeface="Arial" charset="0"/>
            </a:endParaRPr>
          </a:p>
          <a:p>
            <a:pPr marL="115888" indent="-115888" defTabSz="642938">
              <a:spcBef>
                <a:spcPts val="600"/>
              </a:spcBef>
            </a:pPr>
            <a:r>
              <a:rPr lang="en-US" sz="1400" dirty="0" smtClean="0">
                <a:solidFill>
                  <a:schemeClr val="accent1"/>
                </a:solidFill>
                <a:sym typeface="Arial" charset="0"/>
              </a:rPr>
              <a:t>Global Data Services </a:t>
            </a:r>
          </a:p>
          <a:p>
            <a:pPr marL="115888" indent="-115888" defTabSz="642938">
              <a:spcBef>
                <a:spcPct val="0"/>
              </a:spcBef>
              <a:buFont typeface="Times New Roman" pitchFamily="18" charset="0"/>
              <a:buChar char="–"/>
            </a:pPr>
            <a:r>
              <a:rPr lang="ru-RU" sz="1200" i="1" dirty="0" smtClean="0">
                <a:sym typeface="Arial" pitchFamily="34" charset="0"/>
              </a:rPr>
              <a:t>Защита от сбоя сервиса</a:t>
            </a:r>
          </a:p>
          <a:p>
            <a:pPr marL="115888" indent="-115888" defTabSz="642938">
              <a:spcBef>
                <a:spcPct val="0"/>
              </a:spcBef>
              <a:buFont typeface="Times New Roman" pitchFamily="18" charset="0"/>
              <a:buChar char="–"/>
            </a:pPr>
            <a:r>
              <a:rPr lang="ru-RU" sz="1200" i="1" dirty="0" smtClean="0">
                <a:sym typeface="Arial" pitchFamily="34" charset="0"/>
              </a:rPr>
              <a:t>Балансировка нагрузки</a:t>
            </a:r>
            <a:endParaRPr lang="en-US" sz="1200" i="1" dirty="0" smtClean="0">
              <a:sym typeface="Arial" pitchFamily="34" charset="0"/>
            </a:endParaRPr>
          </a:p>
        </p:txBody>
      </p:sp>
      <p:pic>
        <p:nvPicPr>
          <p:cNvPr id="25" name="Picture 24" descr="EndUser.png"/>
          <p:cNvPicPr>
            <a:picLocks noChangeAspect="1"/>
          </p:cNvPicPr>
          <p:nvPr/>
        </p:nvPicPr>
        <p:blipFill>
          <a:blip r:embed="rId8" cstate="print">
            <a:extLst>
              <a:ext uri="{28A0092B-C50C-407E-A947-70E740481C1C}">
                <a14:useLocalDpi xmlns="" xmlns:a14="http://schemas.microsoft.com/office/drawing/2010/main" val="0"/>
              </a:ext>
            </a:extLst>
          </a:blip>
          <a:stretch>
            <a:fillRect/>
          </a:stretch>
        </p:blipFill>
        <p:spPr>
          <a:xfrm>
            <a:off x="5042441" y="995636"/>
            <a:ext cx="264163" cy="367636"/>
          </a:xfrm>
          <a:prstGeom prst="rect">
            <a:avLst/>
          </a:prstGeom>
        </p:spPr>
      </p:pic>
      <p:pic>
        <p:nvPicPr>
          <p:cNvPr id="28" name="Picture 27" descr="EndUser.png"/>
          <p:cNvPicPr>
            <a:picLocks noChangeAspect="1"/>
          </p:cNvPicPr>
          <p:nvPr/>
        </p:nvPicPr>
        <p:blipFill>
          <a:blip r:embed="rId8" cstate="print">
            <a:extLst>
              <a:ext uri="{28A0092B-C50C-407E-A947-70E740481C1C}">
                <a14:useLocalDpi xmlns="" xmlns:a14="http://schemas.microsoft.com/office/drawing/2010/main" val="0"/>
              </a:ext>
            </a:extLst>
          </a:blip>
          <a:stretch>
            <a:fillRect/>
          </a:stretch>
        </p:blipFill>
        <p:spPr>
          <a:xfrm>
            <a:off x="5194841" y="1148036"/>
            <a:ext cx="264163" cy="367636"/>
          </a:xfrm>
          <a:prstGeom prst="rect">
            <a:avLst/>
          </a:prstGeom>
        </p:spPr>
      </p:pic>
      <p:pic>
        <p:nvPicPr>
          <p:cNvPr id="29" name="Picture 28" descr="EndUser.png"/>
          <p:cNvPicPr>
            <a:picLocks noChangeAspect="1"/>
          </p:cNvPicPr>
          <p:nvPr/>
        </p:nvPicPr>
        <p:blipFill>
          <a:blip r:embed="rId8" cstate="print">
            <a:extLst>
              <a:ext uri="{28A0092B-C50C-407E-A947-70E740481C1C}">
                <a14:useLocalDpi xmlns="" xmlns:a14="http://schemas.microsoft.com/office/drawing/2010/main" val="0"/>
              </a:ext>
            </a:extLst>
          </a:blip>
          <a:stretch>
            <a:fillRect/>
          </a:stretch>
        </p:blipFill>
        <p:spPr>
          <a:xfrm>
            <a:off x="5347241" y="1300436"/>
            <a:ext cx="264163" cy="367636"/>
          </a:xfrm>
          <a:prstGeom prst="rect">
            <a:avLst/>
          </a:prstGeom>
        </p:spPr>
      </p:pic>
      <p:pic>
        <p:nvPicPr>
          <p:cNvPr id="26" name="Picture 25" descr="O_Database12c_clr.bmp"/>
          <p:cNvPicPr>
            <a:picLocks noChangeAspect="1"/>
          </p:cNvPicPr>
          <p:nvPr/>
        </p:nvPicPr>
        <p:blipFill>
          <a:blip r:embed="rId9" cstate="print"/>
          <a:stretch>
            <a:fillRect/>
          </a:stretch>
        </p:blipFill>
        <p:spPr>
          <a:xfrm>
            <a:off x="7764929" y="13648"/>
            <a:ext cx="1351775" cy="420146"/>
          </a:xfrm>
          <a:prstGeom prst="rect">
            <a:avLst/>
          </a:prstGeom>
        </p:spPr>
      </p:pic>
    </p:spTree>
    <p:extLst>
      <p:ext uri="{BB962C8B-B14F-4D97-AF65-F5344CB8AC3E}">
        <p14:creationId xmlns="" xmlns:p14="http://schemas.microsoft.com/office/powerpoint/2010/main" val="3721564658"/>
      </p:ext>
    </p:extLst>
  </p:cSld>
  <p:clrMapOvr>
    <a:masterClrMapping/>
  </p:clrMapOvr>
  <p:transition spd="med">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2"/>
          </p:nvPr>
        </p:nvSpPr>
        <p:spPr>
          <a:xfrm>
            <a:off x="613775" y="826888"/>
            <a:ext cx="8420158" cy="3599219"/>
          </a:xfrm>
        </p:spPr>
        <p:txBody>
          <a:bodyPr/>
          <a:lstStyle/>
          <a:p>
            <a:pPr>
              <a:spcAft>
                <a:spcPts val="1200"/>
              </a:spcAft>
            </a:pPr>
            <a:r>
              <a:rPr lang="en-US" dirty="0" smtClean="0"/>
              <a:t>Far Sync: </a:t>
            </a:r>
            <a:r>
              <a:rPr lang="ru-RU" dirty="0" smtClean="0"/>
              <a:t>лёгкий экземпляр </a:t>
            </a:r>
            <a:r>
              <a:rPr lang="en-US" dirty="0" smtClean="0"/>
              <a:t>Oracle: standby control file, standby redo logs, archived redo logs, </a:t>
            </a:r>
            <a:r>
              <a:rPr lang="ru-RU" dirty="0" smtClean="0"/>
              <a:t>без</a:t>
            </a:r>
            <a:r>
              <a:rPr lang="en-US" dirty="0" smtClean="0"/>
              <a:t> </a:t>
            </a:r>
            <a:r>
              <a:rPr lang="ru-RU" dirty="0" smtClean="0"/>
              <a:t>файлов с данными</a:t>
            </a:r>
            <a:endParaRPr lang="en-US" dirty="0" smtClean="0"/>
          </a:p>
          <a:p>
            <a:pPr>
              <a:spcAft>
                <a:spcPts val="1200"/>
              </a:spcAft>
            </a:pPr>
            <a:r>
              <a:rPr lang="ru-RU" dirty="0" smtClean="0"/>
              <a:t>Получает</a:t>
            </a:r>
            <a:r>
              <a:rPr lang="en-US" dirty="0" smtClean="0"/>
              <a:t> redo </a:t>
            </a:r>
            <a:r>
              <a:rPr lang="ru-RU" dirty="0" smtClean="0"/>
              <a:t>синхронно с </a:t>
            </a:r>
            <a:r>
              <a:rPr lang="en-US" dirty="0" smtClean="0"/>
              <a:t>primary, </a:t>
            </a:r>
            <a:r>
              <a:rPr lang="ru-RU" dirty="0" smtClean="0"/>
              <a:t>ассинхронно пересылает </a:t>
            </a:r>
            <a:r>
              <a:rPr lang="en-US" dirty="0" smtClean="0"/>
              <a:t>redo </a:t>
            </a:r>
            <a:r>
              <a:rPr lang="ru-RU" dirty="0" smtClean="0"/>
              <a:t>на</a:t>
            </a:r>
            <a:r>
              <a:rPr lang="en-US" dirty="0" smtClean="0"/>
              <a:t> standby</a:t>
            </a:r>
          </a:p>
          <a:p>
            <a:pPr>
              <a:spcAft>
                <a:spcPts val="1200"/>
              </a:spcAft>
            </a:pPr>
            <a:r>
              <a:rPr lang="ru-RU" dirty="0" smtClean="0"/>
              <a:t>При сбое</a:t>
            </a:r>
            <a:r>
              <a:rPr lang="en-US" dirty="0" smtClean="0"/>
              <a:t>: standby </a:t>
            </a:r>
            <a:r>
              <a:rPr lang="ru-RU" dirty="0" smtClean="0"/>
              <a:t>получает последние зафиксированные изменения в журнале с </a:t>
            </a:r>
            <a:r>
              <a:rPr lang="en-US" dirty="0" smtClean="0"/>
              <a:t>Far Sync </a:t>
            </a:r>
            <a:r>
              <a:rPr lang="ru-RU" dirty="0" smtClean="0"/>
              <a:t>и применяет их</a:t>
            </a:r>
            <a:r>
              <a:rPr lang="en-US" dirty="0" smtClean="0"/>
              <a:t>: </a:t>
            </a:r>
            <a:r>
              <a:rPr lang="ru-RU" dirty="0" smtClean="0"/>
              <a:t>обработка сбоя с нулевой потерей данных</a:t>
            </a:r>
            <a:endParaRPr lang="en-US" dirty="0" smtClean="0"/>
          </a:p>
          <a:p>
            <a:pPr>
              <a:spcAft>
                <a:spcPts val="1200"/>
              </a:spcAft>
            </a:pPr>
            <a:r>
              <a:rPr lang="ru-RU" dirty="0" smtClean="0"/>
              <a:t>Второй экземпляр </a:t>
            </a:r>
            <a:r>
              <a:rPr lang="en-US" dirty="0" smtClean="0"/>
              <a:t>Far Sync </a:t>
            </a:r>
            <a:r>
              <a:rPr lang="ru-RU" dirty="0" smtClean="0"/>
              <a:t>может быть подготовлен на случай передачи журналов в обратном направлении после смены ролей БД</a:t>
            </a:r>
            <a:endParaRPr lang="en-US" dirty="0" smtClean="0"/>
          </a:p>
          <a:p>
            <a:pPr>
              <a:spcAft>
                <a:spcPts val="1200"/>
              </a:spcAft>
            </a:pPr>
            <a:r>
              <a:rPr lang="en-US" dirty="0" smtClean="0"/>
              <a:t>Standby</a:t>
            </a:r>
            <a:r>
              <a:rPr lang="ru-RU" dirty="0" smtClean="0"/>
              <a:t> должна быть</a:t>
            </a:r>
            <a:r>
              <a:rPr lang="en-US" dirty="0" smtClean="0"/>
              <a:t> Active Data Guard Standby</a:t>
            </a:r>
          </a:p>
          <a:p>
            <a:endParaRPr lang="en-US" dirty="0" smtClean="0"/>
          </a:p>
          <a:p>
            <a:endParaRPr lang="en-US" dirty="0"/>
          </a:p>
        </p:txBody>
      </p:sp>
      <p:sp>
        <p:nvSpPr>
          <p:cNvPr id="9" name="Title 1"/>
          <p:cNvSpPr>
            <a:spLocks noGrp="1"/>
          </p:cNvSpPr>
          <p:nvPr>
            <p:ph type="title"/>
          </p:nvPr>
        </p:nvSpPr>
        <p:spPr>
          <a:xfrm>
            <a:off x="804347" y="119410"/>
            <a:ext cx="8229586" cy="406395"/>
          </a:xfrm>
        </p:spPr>
        <p:txBody>
          <a:bodyPr/>
          <a:lstStyle/>
          <a:p>
            <a:r>
              <a:rPr lang="en-US" dirty="0" smtClean="0"/>
              <a:t>Active Data Guard Far Sync</a:t>
            </a:r>
            <a:endParaRPr lang="en-US" dirty="0"/>
          </a:p>
        </p:txBody>
      </p:sp>
      <p:sp>
        <p:nvSpPr>
          <p:cNvPr id="10" name="Text Placeholder 3"/>
          <p:cNvSpPr>
            <a:spLocks noGrp="1"/>
          </p:cNvSpPr>
          <p:nvPr>
            <p:ph type="body" sz="quarter" idx="13"/>
          </p:nvPr>
        </p:nvSpPr>
        <p:spPr>
          <a:xfrm>
            <a:off x="804347" y="522088"/>
            <a:ext cx="8229600" cy="304800"/>
          </a:xfrm>
        </p:spPr>
        <p:txBody>
          <a:bodyPr/>
          <a:lstStyle/>
          <a:p>
            <a:r>
              <a:rPr lang="ru-RU" dirty="0" smtClean="0"/>
              <a:t>Нулевая потеря данных в асинхронном режиме</a:t>
            </a:r>
            <a:endParaRPr lang="en-US" dirty="0"/>
          </a:p>
        </p:txBody>
      </p:sp>
    </p:spTree>
  </p:cSld>
  <p:clrMapOvr>
    <a:masterClrMapping/>
  </p:clrMapOvr>
  <p:transition spd="med">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sz="quarter" idx="12"/>
          </p:nvPr>
        </p:nvSpPr>
        <p:spPr>
          <a:xfrm>
            <a:off x="804347" y="1219200"/>
            <a:ext cx="8034853" cy="3365507"/>
          </a:xfrm>
        </p:spPr>
        <p:txBody>
          <a:bodyPr/>
          <a:lstStyle/>
          <a:p>
            <a:pPr>
              <a:spcAft>
                <a:spcPts val="1200"/>
              </a:spcAft>
            </a:pPr>
            <a:r>
              <a:rPr lang="en-US" dirty="0" smtClean="0"/>
              <a:t>Best data protection, least performance impact</a:t>
            </a:r>
          </a:p>
          <a:p>
            <a:pPr>
              <a:spcAft>
                <a:spcPts val="1200"/>
              </a:spcAft>
            </a:pPr>
            <a:r>
              <a:rPr lang="en-US" dirty="0" smtClean="0"/>
              <a:t>Low cost and complexity</a:t>
            </a:r>
          </a:p>
          <a:p>
            <a:pPr>
              <a:spcAft>
                <a:spcPts val="1200"/>
              </a:spcAft>
            </a:pPr>
            <a:r>
              <a:rPr lang="en-US" dirty="0" smtClean="0"/>
              <a:t>Best way to implement a near DR + Far DR model</a:t>
            </a:r>
          </a:p>
          <a:p>
            <a:pPr>
              <a:spcAft>
                <a:spcPts val="1200"/>
              </a:spcAft>
            </a:pPr>
            <a:r>
              <a:rPr lang="en-US" dirty="0" smtClean="0"/>
              <a:t>Relevant to existing Data Guard ASYNC configurations</a:t>
            </a:r>
          </a:p>
          <a:p>
            <a:pPr>
              <a:spcAft>
                <a:spcPts val="1200"/>
              </a:spcAft>
            </a:pPr>
            <a:r>
              <a:rPr lang="en-US" dirty="0" smtClean="0"/>
              <a:t>Data Guard Failover? No Problem! Just do it – No Data Loss!</a:t>
            </a:r>
          </a:p>
          <a:p>
            <a:pPr>
              <a:buNone/>
            </a:pPr>
            <a:endParaRPr lang="en-US" dirty="0" smtClean="0"/>
          </a:p>
          <a:p>
            <a:endParaRPr lang="en-US" dirty="0"/>
          </a:p>
        </p:txBody>
      </p:sp>
      <p:sp>
        <p:nvSpPr>
          <p:cNvPr id="7" name="Title 1"/>
          <p:cNvSpPr>
            <a:spLocks noGrp="1"/>
          </p:cNvSpPr>
          <p:nvPr>
            <p:ph type="title"/>
          </p:nvPr>
        </p:nvSpPr>
        <p:spPr>
          <a:xfrm>
            <a:off x="804347" y="119410"/>
            <a:ext cx="8229586" cy="406395"/>
          </a:xfrm>
        </p:spPr>
        <p:txBody>
          <a:bodyPr/>
          <a:lstStyle/>
          <a:p>
            <a:r>
              <a:rPr lang="en-US" dirty="0" smtClean="0"/>
              <a:t>Active Data Guard Far Sync</a:t>
            </a:r>
            <a:endParaRPr lang="en-US" dirty="0"/>
          </a:p>
        </p:txBody>
      </p:sp>
      <p:sp>
        <p:nvSpPr>
          <p:cNvPr id="8" name="Text Placeholder 3"/>
          <p:cNvSpPr>
            <a:spLocks noGrp="1"/>
          </p:cNvSpPr>
          <p:nvPr>
            <p:ph type="body" sz="quarter" idx="13"/>
          </p:nvPr>
        </p:nvSpPr>
        <p:spPr>
          <a:xfrm>
            <a:off x="804347" y="522088"/>
            <a:ext cx="8229600" cy="304800"/>
          </a:xfrm>
        </p:spPr>
        <p:txBody>
          <a:bodyPr/>
          <a:lstStyle/>
          <a:p>
            <a:r>
              <a:rPr lang="en-US" dirty="0" smtClean="0"/>
              <a:t>Benefits</a:t>
            </a:r>
            <a:endParaRPr lang="en-US" dirty="0"/>
          </a:p>
        </p:txBody>
      </p:sp>
    </p:spTree>
  </p:cSld>
  <p:clrMapOvr>
    <a:masterClrMapping/>
  </p:clrMapOvr>
  <p:transition spd="med">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ounded Rectangle 23"/>
          <p:cNvSpPr/>
          <p:nvPr/>
        </p:nvSpPr>
        <p:spPr>
          <a:xfrm>
            <a:off x="486888" y="2129049"/>
            <a:ext cx="8547045" cy="696036"/>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endParaRPr lang="en-US" sz="1600" dirty="0" smtClean="0">
              <a:solidFill>
                <a:schemeClr val="tx1"/>
              </a:solidFill>
              <a:latin typeface="Arial" pitchFamily="34" charset="0"/>
              <a:cs typeface="Arial" pitchFamily="34" charset="0"/>
            </a:endParaRPr>
          </a:p>
        </p:txBody>
      </p:sp>
      <p:sp>
        <p:nvSpPr>
          <p:cNvPr id="2" name="Title 1"/>
          <p:cNvSpPr>
            <a:spLocks noGrp="1"/>
          </p:cNvSpPr>
          <p:nvPr>
            <p:ph type="title"/>
          </p:nvPr>
        </p:nvSpPr>
        <p:spPr/>
        <p:txBody>
          <a:bodyPr/>
          <a:lstStyle/>
          <a:p>
            <a:r>
              <a:rPr lang="ru-RU" dirty="0" smtClean="0"/>
              <a:t>Каскадный </a:t>
            </a:r>
            <a:r>
              <a:rPr lang="en-US" dirty="0" smtClean="0"/>
              <a:t>Data Guard </a:t>
            </a:r>
            <a:r>
              <a:rPr lang="ru-RU" dirty="0" smtClean="0"/>
              <a:t/>
            </a:r>
            <a:br>
              <a:rPr lang="ru-RU" dirty="0" smtClean="0"/>
            </a:br>
            <a:r>
              <a:rPr lang="ru-RU" dirty="0" smtClean="0"/>
              <a:t>в режиме реального времени</a:t>
            </a:r>
            <a:endParaRPr lang="en-US" dirty="0"/>
          </a:p>
        </p:txBody>
      </p:sp>
      <p:sp>
        <p:nvSpPr>
          <p:cNvPr id="7" name="TextBox 59"/>
          <p:cNvSpPr txBox="1">
            <a:spLocks noChangeArrowheads="1"/>
          </p:cNvSpPr>
          <p:nvPr/>
        </p:nvSpPr>
        <p:spPr bwMode="auto">
          <a:xfrm>
            <a:off x="681527" y="2203535"/>
            <a:ext cx="834901" cy="297867"/>
          </a:xfrm>
          <a:prstGeom prst="rect">
            <a:avLst/>
          </a:prstGeom>
          <a:noFill/>
          <a:ln w="9525">
            <a:noFill/>
            <a:miter lim="800000"/>
            <a:headEnd/>
            <a:tailEnd/>
          </a:ln>
        </p:spPr>
        <p:txBody>
          <a:bodyPr wrap="none" lIns="81626" tIns="40813" rIns="81626" bIns="40813">
            <a:spAutoFit/>
          </a:bodyPr>
          <a:lstStyle/>
          <a:p>
            <a:r>
              <a:rPr lang="en-US" sz="1400" b="1" dirty="0">
                <a:solidFill>
                  <a:srgbClr val="C00000"/>
                </a:solidFill>
              </a:rPr>
              <a:t>Primary</a:t>
            </a:r>
          </a:p>
        </p:txBody>
      </p:sp>
      <p:sp>
        <p:nvSpPr>
          <p:cNvPr id="10" name="TextBox 61"/>
          <p:cNvSpPr txBox="1">
            <a:spLocks noChangeArrowheads="1"/>
          </p:cNvSpPr>
          <p:nvPr/>
        </p:nvSpPr>
        <p:spPr bwMode="auto">
          <a:xfrm>
            <a:off x="4370312" y="2219719"/>
            <a:ext cx="1019247" cy="297867"/>
          </a:xfrm>
          <a:prstGeom prst="rect">
            <a:avLst/>
          </a:prstGeom>
          <a:noFill/>
          <a:ln w="9525">
            <a:noFill/>
            <a:miter lim="800000"/>
            <a:headEnd/>
            <a:tailEnd/>
          </a:ln>
        </p:spPr>
        <p:txBody>
          <a:bodyPr wrap="none" lIns="81626" tIns="40813" rIns="81626" bIns="40813">
            <a:spAutoFit/>
          </a:bodyPr>
          <a:lstStyle/>
          <a:p>
            <a:r>
              <a:rPr lang="en-US" sz="1400" b="1" dirty="0" smtClean="0">
                <a:solidFill>
                  <a:srgbClr val="C00000"/>
                </a:solidFill>
              </a:rPr>
              <a:t>Standby 1</a:t>
            </a:r>
            <a:endParaRPr lang="en-US" sz="1400" b="1" dirty="0">
              <a:solidFill>
                <a:srgbClr val="C00000"/>
              </a:solidFill>
            </a:endParaRPr>
          </a:p>
        </p:txBody>
      </p:sp>
      <p:sp>
        <p:nvSpPr>
          <p:cNvPr id="14" name="TextBox 61"/>
          <p:cNvSpPr txBox="1">
            <a:spLocks noChangeArrowheads="1"/>
          </p:cNvSpPr>
          <p:nvPr/>
        </p:nvSpPr>
        <p:spPr bwMode="auto">
          <a:xfrm>
            <a:off x="7766504" y="2243995"/>
            <a:ext cx="1019247" cy="297867"/>
          </a:xfrm>
          <a:prstGeom prst="rect">
            <a:avLst/>
          </a:prstGeom>
          <a:noFill/>
          <a:ln w="9525">
            <a:noFill/>
            <a:miter lim="800000"/>
            <a:headEnd/>
            <a:tailEnd/>
          </a:ln>
        </p:spPr>
        <p:txBody>
          <a:bodyPr wrap="none" lIns="81626" tIns="40813" rIns="81626" bIns="40813">
            <a:spAutoFit/>
          </a:bodyPr>
          <a:lstStyle/>
          <a:p>
            <a:r>
              <a:rPr lang="en-US" sz="1400" b="1" dirty="0" smtClean="0">
                <a:solidFill>
                  <a:srgbClr val="C00000"/>
                </a:solidFill>
              </a:rPr>
              <a:t>Standby 2</a:t>
            </a:r>
            <a:endParaRPr lang="en-US" sz="1400" b="1" dirty="0">
              <a:solidFill>
                <a:srgbClr val="C00000"/>
              </a:solidFill>
            </a:endParaRPr>
          </a:p>
        </p:txBody>
      </p:sp>
      <p:sp>
        <p:nvSpPr>
          <p:cNvPr id="19" name="Content Placeholder 2"/>
          <p:cNvSpPr txBox="1">
            <a:spLocks/>
          </p:cNvSpPr>
          <p:nvPr/>
        </p:nvSpPr>
        <p:spPr bwMode="auto">
          <a:xfrm>
            <a:off x="800351" y="2997200"/>
            <a:ext cx="8108046" cy="13427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305909" indent="-305909" defTabSz="228600" fontAlgn="base">
              <a:spcBef>
                <a:spcPts val="534"/>
              </a:spcBef>
              <a:spcAft>
                <a:spcPts val="600"/>
              </a:spcAft>
              <a:buClr>
                <a:srgbClr val="FF0000"/>
              </a:buClr>
              <a:buSzPct val="85000"/>
              <a:buFont typeface="Wingdings" pitchFamily="2" charset="2"/>
              <a:buChar char="§"/>
              <a:defRPr/>
            </a:pPr>
            <a:r>
              <a:rPr lang="ru-RU" sz="2000" dirty="0" smtClean="0">
                <a:latin typeface="Arial" pitchFamily="34" charset="0"/>
                <a:ea typeface="ＭＳ Ｐゴシック" pitchFamily="34" charset="-128"/>
                <a:cs typeface="Arial" pitchFamily="34" charset="0"/>
              </a:rPr>
              <a:t>В</a:t>
            </a:r>
            <a:r>
              <a:rPr lang="en-US" sz="2000" dirty="0" smtClean="0">
                <a:latin typeface="Arial" pitchFamily="34" charset="0"/>
                <a:ea typeface="ＭＳ Ｐゴシック" pitchFamily="34" charset="-128"/>
                <a:cs typeface="Arial" pitchFamily="34" charset="0"/>
              </a:rPr>
              <a:t> 12.1, Standby 1 </a:t>
            </a:r>
            <a:r>
              <a:rPr lang="ru-RU" sz="2000" dirty="0" smtClean="0">
                <a:latin typeface="Arial" pitchFamily="34" charset="0"/>
                <a:ea typeface="ＭＳ Ｐゴシック" pitchFamily="34" charset="-128"/>
                <a:cs typeface="Arial" pitchFamily="34" charset="0"/>
              </a:rPr>
              <a:t>пересылает </a:t>
            </a:r>
            <a:r>
              <a:rPr lang="en-US" sz="2000" dirty="0" smtClean="0">
                <a:latin typeface="Arial" pitchFamily="34" charset="0"/>
                <a:ea typeface="ＭＳ Ｐゴシック" pitchFamily="34" charset="-128"/>
                <a:cs typeface="Arial" pitchFamily="34" charset="0"/>
              </a:rPr>
              <a:t>redo </a:t>
            </a:r>
            <a:r>
              <a:rPr lang="ru-RU" sz="2000" dirty="0" smtClean="0">
                <a:latin typeface="Arial" pitchFamily="34" charset="0"/>
                <a:ea typeface="ＭＳ Ｐゴシック" pitchFamily="34" charset="-128"/>
                <a:cs typeface="Arial" pitchFamily="34" charset="0"/>
              </a:rPr>
              <a:t>на</a:t>
            </a:r>
            <a:r>
              <a:rPr lang="en-US" sz="2000" dirty="0" smtClean="0">
                <a:latin typeface="Arial" pitchFamily="34" charset="0"/>
                <a:ea typeface="ＭＳ Ｐゴシック" pitchFamily="34" charset="-128"/>
                <a:cs typeface="Arial" pitchFamily="34" charset="0"/>
              </a:rPr>
              <a:t> Standby 2, </a:t>
            </a:r>
            <a:r>
              <a:rPr lang="ru-RU" sz="2000" dirty="0" smtClean="0">
                <a:latin typeface="Arial" pitchFamily="34" charset="0"/>
                <a:ea typeface="ＭＳ Ｐゴシック" pitchFamily="34" charset="-128"/>
                <a:cs typeface="Arial" pitchFamily="34" charset="0"/>
              </a:rPr>
              <a:t>как только получит его</a:t>
            </a:r>
            <a:r>
              <a:rPr lang="en-US" sz="2000" dirty="0" smtClean="0">
                <a:latin typeface="Arial" pitchFamily="34" charset="0"/>
                <a:ea typeface="ＭＳ Ｐゴシック" pitchFamily="34" charset="-128"/>
                <a:cs typeface="Arial" pitchFamily="34" charset="0"/>
              </a:rPr>
              <a:t>: </a:t>
            </a:r>
            <a:r>
              <a:rPr lang="ru-RU" sz="2000" dirty="0" smtClean="0">
                <a:latin typeface="Arial" pitchFamily="34" charset="0"/>
                <a:ea typeface="ＭＳ Ｐゴシック" pitchFamily="34" charset="-128"/>
                <a:cs typeface="Arial" pitchFamily="34" charset="0"/>
              </a:rPr>
              <a:t>нет задержки из-за ожидания переключения журналов</a:t>
            </a:r>
            <a:endParaRPr lang="en-US" sz="2000" dirty="0" smtClean="0">
              <a:latin typeface="Arial" pitchFamily="34" charset="0"/>
              <a:ea typeface="ＭＳ Ｐゴシック" pitchFamily="34" charset="-128"/>
              <a:cs typeface="Arial" pitchFamily="34" charset="0"/>
            </a:endParaRPr>
          </a:p>
          <a:p>
            <a:pPr marL="305909" indent="-305909" defTabSz="228600" fontAlgn="base">
              <a:spcBef>
                <a:spcPts val="534"/>
              </a:spcBef>
              <a:spcAft>
                <a:spcPts val="600"/>
              </a:spcAft>
              <a:buClr>
                <a:srgbClr val="FF0000"/>
              </a:buClr>
              <a:buSzPct val="85000"/>
              <a:buFont typeface="Wingdings" pitchFamily="2" charset="2"/>
              <a:buChar char="§"/>
              <a:defRPr/>
            </a:pPr>
            <a:r>
              <a:rPr lang="en-US" sz="2000" dirty="0" smtClean="0">
                <a:latin typeface="Arial" pitchFamily="34" charset="0"/>
                <a:ea typeface="ＭＳ Ｐゴシック" pitchFamily="34" charset="-128"/>
                <a:cs typeface="Arial" pitchFamily="34" charset="0"/>
              </a:rPr>
              <a:t>Standby 2 (Active Data Guard) </a:t>
            </a:r>
            <a:r>
              <a:rPr lang="ru-RU" sz="2000" dirty="0" smtClean="0">
                <a:latin typeface="Arial" pitchFamily="34" charset="0"/>
                <a:ea typeface="ＭＳ Ｐゴシック" pitchFamily="34" charset="-128"/>
                <a:cs typeface="Arial" pitchFamily="34" charset="0"/>
              </a:rPr>
              <a:t>содержит актуальные данные для выполнения </a:t>
            </a:r>
            <a:r>
              <a:rPr lang="en-US" sz="2000" dirty="0" smtClean="0">
                <a:latin typeface="Arial" pitchFamily="34" charset="0"/>
                <a:ea typeface="ＭＳ Ｐゴシック" pitchFamily="34" charset="-128"/>
                <a:cs typeface="Arial" pitchFamily="34" charset="0"/>
              </a:rPr>
              <a:t>SQL-</a:t>
            </a:r>
            <a:r>
              <a:rPr lang="ru-RU" sz="2000" dirty="0" smtClean="0">
                <a:latin typeface="Arial" pitchFamily="34" charset="0"/>
                <a:ea typeface="ＭＳ Ｐゴシック" pitchFamily="34" charset="-128"/>
                <a:cs typeface="Arial" pitchFamily="34" charset="0"/>
              </a:rPr>
              <a:t>запросов, отчётов и т.п.</a:t>
            </a:r>
            <a:endParaRPr lang="en-US" sz="2000" dirty="0" smtClean="0">
              <a:latin typeface="Arial" pitchFamily="34" charset="0"/>
              <a:ea typeface="ＭＳ Ｐゴシック" pitchFamily="34" charset="-128"/>
              <a:cs typeface="Arial" pitchFamily="34" charset="0"/>
            </a:endParaRPr>
          </a:p>
        </p:txBody>
      </p:sp>
      <p:sp>
        <p:nvSpPr>
          <p:cNvPr id="17" name="Line 180"/>
          <p:cNvSpPr>
            <a:spLocks noChangeShapeType="1"/>
          </p:cNvSpPr>
          <p:nvPr/>
        </p:nvSpPr>
        <p:spPr bwMode="auto">
          <a:xfrm>
            <a:off x="1878986" y="2501402"/>
            <a:ext cx="2007280" cy="0"/>
          </a:xfrm>
          <a:prstGeom prst="line">
            <a:avLst/>
          </a:prstGeom>
          <a:noFill/>
          <a:ln w="25400">
            <a:solidFill>
              <a:schemeClr val="tx1"/>
            </a:solidFill>
            <a:round/>
            <a:headEnd type="none" w="sm" len="sm"/>
            <a:tailEnd type="triangle" w="med" len="med"/>
          </a:ln>
          <a:effectLst/>
        </p:spPr>
        <p:txBody>
          <a:bodyPr/>
          <a:lstStyle/>
          <a:p>
            <a:endParaRPr lang="en-US" dirty="0"/>
          </a:p>
        </p:txBody>
      </p:sp>
      <p:sp>
        <p:nvSpPr>
          <p:cNvPr id="28" name="TextBox 27"/>
          <p:cNvSpPr txBox="1"/>
          <p:nvPr/>
        </p:nvSpPr>
        <p:spPr>
          <a:xfrm>
            <a:off x="2122383" y="2232228"/>
            <a:ext cx="1819863" cy="260209"/>
          </a:xfrm>
          <a:prstGeom prst="rect">
            <a:avLst/>
          </a:prstGeom>
          <a:noFill/>
          <a:ln>
            <a:noFill/>
          </a:ln>
        </p:spPr>
        <p:txBody>
          <a:bodyPr wrap="none" lIns="0" tIns="0" rIns="0" bIns="0" rtlCol="0">
            <a:noAutofit/>
          </a:bodyPr>
          <a:lstStyle/>
          <a:p>
            <a:pPr algn="l"/>
            <a:r>
              <a:rPr lang="en-US" sz="1600" dirty="0" smtClean="0"/>
              <a:t>SYNC or ASYNC</a:t>
            </a:r>
          </a:p>
        </p:txBody>
      </p:sp>
      <p:sp>
        <p:nvSpPr>
          <p:cNvPr id="18" name="Line 180"/>
          <p:cNvSpPr>
            <a:spLocks noChangeShapeType="1"/>
          </p:cNvSpPr>
          <p:nvPr/>
        </p:nvSpPr>
        <p:spPr bwMode="auto">
          <a:xfrm>
            <a:off x="4366679" y="2501402"/>
            <a:ext cx="2900459" cy="0"/>
          </a:xfrm>
          <a:prstGeom prst="line">
            <a:avLst/>
          </a:prstGeom>
          <a:noFill/>
          <a:ln w="25400">
            <a:solidFill>
              <a:schemeClr val="tx1"/>
            </a:solidFill>
            <a:round/>
            <a:headEnd type="none" w="sm" len="sm"/>
            <a:tailEnd type="triangle" w="med" len="med"/>
          </a:ln>
          <a:effectLst/>
        </p:spPr>
        <p:txBody>
          <a:bodyPr/>
          <a:lstStyle/>
          <a:p>
            <a:endParaRPr lang="en-US" dirty="0"/>
          </a:p>
        </p:txBody>
      </p:sp>
      <p:sp>
        <p:nvSpPr>
          <p:cNvPr id="32" name="TextBox 31"/>
          <p:cNvSpPr txBox="1"/>
          <p:nvPr/>
        </p:nvSpPr>
        <p:spPr>
          <a:xfrm>
            <a:off x="5735269" y="2223253"/>
            <a:ext cx="788818" cy="260209"/>
          </a:xfrm>
          <a:prstGeom prst="rect">
            <a:avLst/>
          </a:prstGeom>
          <a:solidFill>
            <a:schemeClr val="bg2">
              <a:lumMod val="20000"/>
              <a:lumOff val="80000"/>
            </a:schemeClr>
          </a:solidFill>
          <a:ln>
            <a:noFill/>
          </a:ln>
        </p:spPr>
        <p:txBody>
          <a:bodyPr wrap="none" lIns="0" tIns="0" rIns="0" bIns="0" rtlCol="0">
            <a:noAutofit/>
          </a:bodyPr>
          <a:lstStyle/>
          <a:p>
            <a:pPr algn="l"/>
            <a:r>
              <a:rPr lang="en-US" sz="1600" dirty="0" smtClean="0"/>
              <a:t>ASYNC</a:t>
            </a:r>
          </a:p>
        </p:txBody>
      </p:sp>
      <p:sp>
        <p:nvSpPr>
          <p:cNvPr id="22" name="Content Placeholder 2"/>
          <p:cNvSpPr txBox="1">
            <a:spLocks/>
          </p:cNvSpPr>
          <p:nvPr/>
        </p:nvSpPr>
        <p:spPr bwMode="auto">
          <a:xfrm>
            <a:off x="788975" y="1219948"/>
            <a:ext cx="8108046" cy="6088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305909" indent="-305909" defTabSz="228600" fontAlgn="base">
              <a:spcBef>
                <a:spcPts val="534"/>
              </a:spcBef>
              <a:spcAft>
                <a:spcPts val="600"/>
              </a:spcAft>
              <a:buClr>
                <a:srgbClr val="FF0000"/>
              </a:buClr>
              <a:buSzPct val="85000"/>
              <a:buFont typeface="Wingdings" pitchFamily="2" charset="2"/>
              <a:buChar char="§"/>
              <a:defRPr/>
            </a:pPr>
            <a:r>
              <a:rPr lang="ru-RU" sz="2000" dirty="0" smtClean="0">
                <a:latin typeface="Arial" pitchFamily="34" charset="0"/>
                <a:ea typeface="ＭＳ Ｐゴシック" pitchFamily="34" charset="-128"/>
                <a:cs typeface="Arial" pitchFamily="34" charset="0"/>
              </a:rPr>
              <a:t>В</a:t>
            </a:r>
            <a:r>
              <a:rPr lang="en-US" sz="2000" dirty="0" smtClean="0">
                <a:latin typeface="Arial" pitchFamily="34" charset="0"/>
                <a:ea typeface="ＭＳ Ｐゴシック" pitchFamily="34" charset="-128"/>
                <a:cs typeface="Arial" pitchFamily="34" charset="0"/>
              </a:rPr>
              <a:t> 11.2, Standby 1 </a:t>
            </a:r>
            <a:r>
              <a:rPr lang="ru-RU" sz="2000" dirty="0" smtClean="0">
                <a:latin typeface="Arial" pitchFamily="34" charset="0"/>
                <a:ea typeface="ＭＳ Ｐゴシック" pitchFamily="34" charset="-128"/>
                <a:cs typeface="Arial" pitchFamily="34" charset="0"/>
              </a:rPr>
              <a:t>ожидала переключения журналов перед тем как отправить </a:t>
            </a:r>
            <a:r>
              <a:rPr lang="en-US" sz="2000" dirty="0" smtClean="0">
                <a:latin typeface="Arial" pitchFamily="34" charset="0"/>
                <a:ea typeface="ＭＳ Ｐゴシック" pitchFamily="34" charset="-128"/>
                <a:cs typeface="Arial" pitchFamily="34" charset="0"/>
              </a:rPr>
              <a:t>archived log</a:t>
            </a:r>
            <a:r>
              <a:rPr lang="ru-RU" sz="2000" dirty="0" smtClean="0">
                <a:latin typeface="Arial" pitchFamily="34" charset="0"/>
                <a:ea typeface="ＭＳ Ｐゴシック" pitchFamily="34" charset="-128"/>
                <a:cs typeface="Arial" pitchFamily="34" charset="0"/>
              </a:rPr>
              <a:t> </a:t>
            </a:r>
            <a:r>
              <a:rPr lang="en-US" sz="2000" dirty="0" smtClean="0">
                <a:latin typeface="Arial" pitchFamily="34" charset="0"/>
                <a:ea typeface="ＭＳ Ｐゴシック" pitchFamily="34" charset="-128"/>
                <a:cs typeface="Arial" pitchFamily="34" charset="0"/>
              </a:rPr>
              <a:t> </a:t>
            </a:r>
            <a:r>
              <a:rPr lang="ru-RU" sz="2000" dirty="0" smtClean="0">
                <a:latin typeface="Arial" pitchFamily="34" charset="0"/>
                <a:ea typeface="ＭＳ Ｐゴシック" pitchFamily="34" charset="-128"/>
                <a:cs typeface="Arial" pitchFamily="34" charset="0"/>
              </a:rPr>
              <a:t>на</a:t>
            </a:r>
            <a:r>
              <a:rPr lang="en-US" sz="2000" dirty="0" smtClean="0">
                <a:latin typeface="Arial" pitchFamily="34" charset="0"/>
                <a:ea typeface="ＭＳ Ｐゴシック" pitchFamily="34" charset="-128"/>
                <a:cs typeface="Arial" pitchFamily="34" charset="0"/>
              </a:rPr>
              <a:t> Standby 2</a:t>
            </a:r>
          </a:p>
        </p:txBody>
      </p:sp>
      <p:pic>
        <p:nvPicPr>
          <p:cNvPr id="25" name="Picture 24" descr="12c Cluster.pn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505006" y="2106048"/>
            <a:ext cx="495921" cy="680354"/>
          </a:xfrm>
          <a:prstGeom prst="rect">
            <a:avLst/>
          </a:prstGeom>
        </p:spPr>
      </p:pic>
      <p:pic>
        <p:nvPicPr>
          <p:cNvPr id="26" name="Picture 25" descr="12c Cluster.pn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3886266" y="2152260"/>
            <a:ext cx="495921" cy="680354"/>
          </a:xfrm>
          <a:prstGeom prst="rect">
            <a:avLst/>
          </a:prstGeom>
        </p:spPr>
      </p:pic>
      <p:pic>
        <p:nvPicPr>
          <p:cNvPr id="27" name="Picture 26" descr="12c Cluster.pn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267138" y="2129049"/>
            <a:ext cx="495921" cy="680354"/>
          </a:xfrm>
          <a:prstGeom prst="rect">
            <a:avLst/>
          </a:prstGeom>
        </p:spPr>
      </p:pic>
      <p:sp>
        <p:nvSpPr>
          <p:cNvPr id="20" name="Text Placeholder 19"/>
          <p:cNvSpPr>
            <a:spLocks noGrp="1"/>
          </p:cNvSpPr>
          <p:nvPr>
            <p:ph type="body" sz="quarter" idx="13"/>
          </p:nvPr>
        </p:nvSpPr>
        <p:spPr>
          <a:xfrm>
            <a:off x="0" y="915148"/>
            <a:ext cx="8229600" cy="304800"/>
          </a:xfrm>
        </p:spPr>
        <p:txBody>
          <a:bodyPr/>
          <a:lstStyle/>
          <a:p>
            <a:endParaRPr lang="ru-RU" dirty="0"/>
          </a:p>
        </p:txBody>
      </p:sp>
    </p:spTree>
  </p:cSld>
  <p:clrMapOvr>
    <a:masterClrMapping/>
  </p:clrMapOvr>
  <p:transition spd="med">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Guard Fast Sync</a:t>
            </a:r>
            <a:endParaRPr lang="en-US" dirty="0"/>
          </a:p>
        </p:txBody>
      </p:sp>
      <p:sp>
        <p:nvSpPr>
          <p:cNvPr id="4" name="Text Placeholder 3"/>
          <p:cNvSpPr>
            <a:spLocks noGrp="1"/>
          </p:cNvSpPr>
          <p:nvPr>
            <p:ph type="body" sz="quarter" idx="13"/>
          </p:nvPr>
        </p:nvSpPr>
        <p:spPr/>
        <p:txBody>
          <a:bodyPr/>
          <a:lstStyle/>
          <a:p>
            <a:r>
              <a:rPr lang="ru-RU" dirty="0" smtClean="0"/>
              <a:t>Уменьшение влияния на</a:t>
            </a:r>
            <a:r>
              <a:rPr lang="en-US" dirty="0" smtClean="0"/>
              <a:t> Primary </a:t>
            </a:r>
            <a:r>
              <a:rPr lang="ru-RU" dirty="0" smtClean="0"/>
              <a:t>БД</a:t>
            </a:r>
            <a:endParaRPr lang="en-US" dirty="0"/>
          </a:p>
          <a:p>
            <a:endParaRPr lang="en-US" dirty="0"/>
          </a:p>
        </p:txBody>
      </p:sp>
      <p:sp>
        <p:nvSpPr>
          <p:cNvPr id="10" name="TextBox 9"/>
          <p:cNvSpPr txBox="1"/>
          <p:nvPr/>
        </p:nvSpPr>
        <p:spPr>
          <a:xfrm>
            <a:off x="808835" y="1298009"/>
            <a:ext cx="485398" cy="189377"/>
          </a:xfrm>
          <a:prstGeom prst="rect">
            <a:avLst/>
          </a:prstGeom>
          <a:noFill/>
        </p:spPr>
        <p:txBody>
          <a:bodyPr wrap="none" rtlCol="0">
            <a:spAutoFit/>
          </a:bodyPr>
          <a:lstStyle/>
          <a:p>
            <a:r>
              <a:rPr lang="en-US" sz="1100" dirty="0" smtClean="0">
                <a:solidFill>
                  <a:schemeClr val="tx2"/>
                </a:solidFill>
              </a:rPr>
              <a:t>Primary</a:t>
            </a:r>
          </a:p>
        </p:txBody>
      </p:sp>
      <p:sp>
        <p:nvSpPr>
          <p:cNvPr id="12" name="TextBox 11"/>
          <p:cNvSpPr txBox="1"/>
          <p:nvPr/>
        </p:nvSpPr>
        <p:spPr>
          <a:xfrm>
            <a:off x="3311460" y="1305711"/>
            <a:ext cx="508384" cy="189377"/>
          </a:xfrm>
          <a:prstGeom prst="rect">
            <a:avLst/>
          </a:prstGeom>
          <a:noFill/>
        </p:spPr>
        <p:txBody>
          <a:bodyPr wrap="none" rtlCol="0">
            <a:spAutoFit/>
          </a:bodyPr>
          <a:lstStyle/>
          <a:p>
            <a:r>
              <a:rPr lang="en-US" sz="1100" dirty="0" smtClean="0">
                <a:solidFill>
                  <a:schemeClr val="tx2"/>
                </a:solidFill>
              </a:rPr>
              <a:t>Standby</a:t>
            </a:r>
          </a:p>
        </p:txBody>
      </p:sp>
      <p:sp>
        <p:nvSpPr>
          <p:cNvPr id="16" name="TextBox 15"/>
          <p:cNvSpPr txBox="1"/>
          <p:nvPr/>
        </p:nvSpPr>
        <p:spPr>
          <a:xfrm>
            <a:off x="1379443" y="2205723"/>
            <a:ext cx="333413" cy="267356"/>
          </a:xfrm>
          <a:prstGeom prst="rect">
            <a:avLst/>
          </a:prstGeom>
          <a:noFill/>
        </p:spPr>
        <p:txBody>
          <a:bodyPr wrap="none" rtlCol="0">
            <a:spAutoFit/>
          </a:bodyPr>
          <a:lstStyle/>
          <a:p>
            <a:r>
              <a:rPr lang="en-US" sz="900" dirty="0" smtClean="0">
                <a:solidFill>
                  <a:schemeClr val="tx2"/>
                </a:solidFill>
              </a:rPr>
              <a:t>Redo</a:t>
            </a:r>
          </a:p>
          <a:p>
            <a:r>
              <a:rPr lang="en-US" sz="900" dirty="0" smtClean="0">
                <a:solidFill>
                  <a:schemeClr val="tx2"/>
                </a:solidFill>
              </a:rPr>
              <a:t>Logs</a:t>
            </a:r>
          </a:p>
        </p:txBody>
      </p:sp>
      <p:sp>
        <p:nvSpPr>
          <p:cNvPr id="17" name="TextBox 16"/>
          <p:cNvSpPr txBox="1"/>
          <p:nvPr/>
        </p:nvSpPr>
        <p:spPr>
          <a:xfrm>
            <a:off x="3040736" y="2220304"/>
            <a:ext cx="449308" cy="367615"/>
          </a:xfrm>
          <a:prstGeom prst="rect">
            <a:avLst/>
          </a:prstGeom>
          <a:noFill/>
        </p:spPr>
        <p:txBody>
          <a:bodyPr wrap="none" rtlCol="0">
            <a:spAutoFit/>
          </a:bodyPr>
          <a:lstStyle/>
          <a:p>
            <a:pPr algn="ctr"/>
            <a:r>
              <a:rPr lang="en-US" sz="900" dirty="0" smtClean="0">
                <a:solidFill>
                  <a:schemeClr val="tx2"/>
                </a:solidFill>
              </a:rPr>
              <a:t>Standby</a:t>
            </a:r>
          </a:p>
          <a:p>
            <a:pPr algn="ctr"/>
            <a:r>
              <a:rPr lang="en-US" sz="900" dirty="0" smtClean="0">
                <a:solidFill>
                  <a:schemeClr val="tx2"/>
                </a:solidFill>
              </a:rPr>
              <a:t>Redo</a:t>
            </a:r>
          </a:p>
          <a:p>
            <a:pPr algn="ctr"/>
            <a:r>
              <a:rPr lang="en-US" sz="900" dirty="0" smtClean="0">
                <a:solidFill>
                  <a:schemeClr val="tx2"/>
                </a:solidFill>
              </a:rPr>
              <a:t>Logs</a:t>
            </a:r>
          </a:p>
        </p:txBody>
      </p:sp>
      <p:grpSp>
        <p:nvGrpSpPr>
          <p:cNvPr id="40" name="Group 39"/>
          <p:cNvGrpSpPr/>
          <p:nvPr/>
        </p:nvGrpSpPr>
        <p:grpSpPr>
          <a:xfrm>
            <a:off x="386011" y="1668559"/>
            <a:ext cx="576373" cy="258224"/>
            <a:chOff x="386011" y="1668559"/>
            <a:chExt cx="576373" cy="258224"/>
          </a:xfrm>
        </p:grpSpPr>
        <p:sp>
          <p:nvSpPr>
            <p:cNvPr id="21" name="TextBox 20"/>
            <p:cNvSpPr txBox="1"/>
            <p:nvPr/>
          </p:nvSpPr>
          <p:spPr>
            <a:xfrm>
              <a:off x="386011" y="1759686"/>
              <a:ext cx="421449" cy="167097"/>
            </a:xfrm>
            <a:prstGeom prst="rect">
              <a:avLst/>
            </a:prstGeom>
            <a:noFill/>
          </p:spPr>
          <p:txBody>
            <a:bodyPr wrap="none" rtlCol="0">
              <a:spAutoFit/>
            </a:bodyPr>
            <a:lstStyle/>
            <a:p>
              <a:r>
                <a:rPr lang="en-US" sz="900" dirty="0" smtClean="0">
                  <a:solidFill>
                    <a:schemeClr val="tx2"/>
                  </a:solidFill>
                </a:rPr>
                <a:t>Commit</a:t>
              </a:r>
            </a:p>
          </p:txBody>
        </p:sp>
        <p:pic>
          <p:nvPicPr>
            <p:cNvPr id="44" name="Picture 43"/>
            <p:cNvPicPr>
              <a:picLocks noChangeAspect="1"/>
            </p:cNvPicPr>
            <p:nvPr/>
          </p:nvPicPr>
          <p:blipFill>
            <a:blip r:embed="rId3" cstate="print"/>
            <a:stretch>
              <a:fillRect/>
            </a:stretch>
          </p:blipFill>
          <p:spPr>
            <a:xfrm>
              <a:off x="540937" y="1668559"/>
              <a:ext cx="130300" cy="130301"/>
            </a:xfrm>
            <a:prstGeom prst="rect">
              <a:avLst/>
            </a:prstGeom>
          </p:spPr>
        </p:pic>
        <p:cxnSp>
          <p:nvCxnSpPr>
            <p:cNvPr id="52" name="Straight Arrow Connector 51"/>
            <p:cNvCxnSpPr/>
            <p:nvPr/>
          </p:nvCxnSpPr>
          <p:spPr>
            <a:xfrm>
              <a:off x="688666" y="1720288"/>
              <a:ext cx="27371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100" name="Group 99"/>
          <p:cNvGrpSpPr/>
          <p:nvPr/>
        </p:nvGrpSpPr>
        <p:grpSpPr>
          <a:xfrm>
            <a:off x="283348" y="1965146"/>
            <a:ext cx="679036" cy="352206"/>
            <a:chOff x="283348" y="1965146"/>
            <a:chExt cx="679036" cy="352206"/>
          </a:xfrm>
        </p:grpSpPr>
        <p:sp>
          <p:nvSpPr>
            <p:cNvPr id="22" name="TextBox 21"/>
            <p:cNvSpPr txBox="1"/>
            <p:nvPr/>
          </p:nvSpPr>
          <p:spPr>
            <a:xfrm>
              <a:off x="283348" y="2049996"/>
              <a:ext cx="630647" cy="267356"/>
            </a:xfrm>
            <a:prstGeom prst="rect">
              <a:avLst/>
            </a:prstGeom>
            <a:noFill/>
          </p:spPr>
          <p:txBody>
            <a:bodyPr wrap="none" rtlCol="0">
              <a:spAutoFit/>
            </a:bodyPr>
            <a:lstStyle/>
            <a:p>
              <a:pPr algn="ctr"/>
              <a:r>
                <a:rPr lang="en-US" sz="900" dirty="0" smtClean="0">
                  <a:solidFill>
                    <a:schemeClr val="tx2"/>
                  </a:solidFill>
                </a:rPr>
                <a:t>Commit</a:t>
              </a:r>
            </a:p>
            <a:p>
              <a:pPr algn="ctr"/>
              <a:r>
                <a:rPr lang="en-US" sz="900" dirty="0" smtClean="0">
                  <a:solidFill>
                    <a:schemeClr val="tx2"/>
                  </a:solidFill>
                </a:rPr>
                <a:t>Acknowledge</a:t>
              </a:r>
            </a:p>
          </p:txBody>
        </p:sp>
        <p:pic>
          <p:nvPicPr>
            <p:cNvPr id="50" name="Picture 49"/>
            <p:cNvPicPr>
              <a:picLocks noChangeAspect="1"/>
            </p:cNvPicPr>
            <p:nvPr/>
          </p:nvPicPr>
          <p:blipFill>
            <a:blip r:embed="rId4" cstate="print"/>
            <a:stretch>
              <a:fillRect/>
            </a:stretch>
          </p:blipFill>
          <p:spPr>
            <a:xfrm>
              <a:off x="540937" y="1965146"/>
              <a:ext cx="130300" cy="130301"/>
            </a:xfrm>
            <a:prstGeom prst="rect">
              <a:avLst/>
            </a:prstGeom>
          </p:spPr>
        </p:pic>
        <p:cxnSp>
          <p:nvCxnSpPr>
            <p:cNvPr id="53" name="Straight Arrow Connector 52"/>
            <p:cNvCxnSpPr/>
            <p:nvPr/>
          </p:nvCxnSpPr>
          <p:spPr>
            <a:xfrm>
              <a:off x="688666" y="2036049"/>
              <a:ext cx="273718" cy="0"/>
            </a:xfrm>
            <a:prstGeom prst="straightConnector1">
              <a:avLst/>
            </a:prstGeom>
            <a:ln>
              <a:solidFill>
                <a:srgbClr val="008000"/>
              </a:solidFill>
              <a:headEnd type="arrow"/>
              <a:tailEnd type="none"/>
            </a:ln>
          </p:spPr>
          <p:style>
            <a:lnRef idx="2">
              <a:schemeClr val="accent1"/>
            </a:lnRef>
            <a:fillRef idx="0">
              <a:schemeClr val="accent1"/>
            </a:fillRef>
            <a:effectRef idx="1">
              <a:schemeClr val="accent1"/>
            </a:effectRef>
            <a:fontRef idx="minor">
              <a:schemeClr val="tx1"/>
            </a:fontRef>
          </p:style>
        </p:cxnSp>
      </p:grpSp>
      <p:cxnSp>
        <p:nvCxnSpPr>
          <p:cNvPr id="75" name="Straight Connector 74"/>
          <p:cNvCxnSpPr/>
          <p:nvPr/>
        </p:nvCxnSpPr>
        <p:spPr>
          <a:xfrm>
            <a:off x="4310744" y="1298009"/>
            <a:ext cx="0" cy="3053438"/>
          </a:xfrm>
          <a:prstGeom prst="line">
            <a:avLst/>
          </a:prstGeom>
        </p:spPr>
        <p:style>
          <a:lnRef idx="2">
            <a:schemeClr val="accent1"/>
          </a:lnRef>
          <a:fillRef idx="0">
            <a:schemeClr val="accent1"/>
          </a:fillRef>
          <a:effectRef idx="1">
            <a:schemeClr val="accent1"/>
          </a:effectRef>
          <a:fontRef idx="minor">
            <a:schemeClr val="tx1"/>
          </a:fontRef>
        </p:style>
      </p:cxnSp>
      <p:sp>
        <p:nvSpPr>
          <p:cNvPr id="79" name="TextBox 39"/>
          <p:cNvSpPr txBox="1">
            <a:spLocks noChangeArrowheads="1"/>
          </p:cNvSpPr>
          <p:nvPr/>
        </p:nvSpPr>
        <p:spPr bwMode="auto">
          <a:xfrm>
            <a:off x="4180112" y="1117601"/>
            <a:ext cx="4833256" cy="3341194"/>
          </a:xfrm>
          <a:prstGeom prst="rect">
            <a:avLst/>
          </a:prstGeom>
          <a:noFill/>
          <a:ln w="9525">
            <a:noFill/>
            <a:miter lim="800000"/>
            <a:headEnd/>
            <a:tailEnd/>
          </a:ln>
        </p:spPr>
        <p:txBody>
          <a:bodyPr lIns="81626" tIns="40813" rIns="81626" bIns="40813"/>
          <a:lstStyle>
            <a:defPPr>
              <a:defRPr lang="en-US"/>
            </a:defPPr>
            <a:lvl1pPr marL="192586" indent="-158311">
              <a:spcBef>
                <a:spcPts val="600"/>
              </a:spcBef>
              <a:buClr>
                <a:schemeClr val="tx2"/>
              </a:buClr>
              <a:defRPr sz="1600"/>
            </a:lvl1pPr>
            <a:lvl2pPr marL="489888" lvl="1" indent="-285750">
              <a:spcBef>
                <a:spcPts val="600"/>
              </a:spcBef>
              <a:buClr>
                <a:schemeClr val="accent1"/>
              </a:buClr>
              <a:buFont typeface="Wingdings" charset="2"/>
              <a:buChar char="§"/>
              <a:defRPr sz="1400"/>
            </a:lvl2pPr>
            <a:lvl3pPr lvl="2">
              <a:defRPr sz="1400" b="1"/>
            </a:lvl3pPr>
          </a:lstStyle>
          <a:p>
            <a:pPr lvl="1"/>
            <a:r>
              <a:rPr lang="ru-RU" sz="1800" dirty="0" smtClean="0"/>
              <a:t>При синхронной передаче</a:t>
            </a:r>
            <a:r>
              <a:rPr lang="en-US" sz="1800" dirty="0" smtClean="0"/>
              <a:t>: </a:t>
            </a:r>
            <a:r>
              <a:rPr lang="ru-RU" sz="1800" dirty="0" smtClean="0"/>
              <a:t>удалённый сайт извещает ополучении </a:t>
            </a:r>
            <a:r>
              <a:rPr lang="en-US" sz="1800" dirty="0" smtClean="0"/>
              <a:t>redo </a:t>
            </a:r>
            <a:r>
              <a:rPr lang="ru-RU" sz="1800" dirty="0" smtClean="0"/>
              <a:t>перед тем как запишет их в </a:t>
            </a:r>
            <a:r>
              <a:rPr lang="en-US" sz="1800" dirty="0" smtClean="0"/>
              <a:t>standby </a:t>
            </a:r>
            <a:r>
              <a:rPr lang="en-US" sz="1800" dirty="0"/>
              <a:t>redo </a:t>
            </a:r>
            <a:r>
              <a:rPr lang="en-US" sz="1800" dirty="0" smtClean="0"/>
              <a:t>logs</a:t>
            </a:r>
            <a:endParaRPr lang="en-US" sz="1800" dirty="0"/>
          </a:p>
          <a:p>
            <a:pPr lvl="1"/>
            <a:r>
              <a:rPr lang="ru-RU" sz="1800" dirty="0" smtClean="0"/>
              <a:t>Уменьшает задержку при выполнении </a:t>
            </a:r>
            <a:r>
              <a:rPr lang="en-US" sz="1800" dirty="0" smtClean="0"/>
              <a:t>commit </a:t>
            </a:r>
            <a:r>
              <a:rPr lang="ru-RU" sz="1800" dirty="0" smtClean="0"/>
              <a:t>на</a:t>
            </a:r>
            <a:r>
              <a:rPr lang="en-US" sz="1800" dirty="0" smtClean="0"/>
              <a:t> primary</a:t>
            </a:r>
          </a:p>
          <a:p>
            <a:pPr lvl="1"/>
            <a:r>
              <a:rPr lang="ru-RU" sz="1800" dirty="0" smtClean="0"/>
              <a:t>Чем меньше задержка, тем меньшее влияние на производительность</a:t>
            </a:r>
          </a:p>
          <a:p>
            <a:pPr lvl="1"/>
            <a:r>
              <a:rPr lang="ru-RU" sz="1800" dirty="0" smtClean="0"/>
              <a:t>Увеличивает допустимую удалённость сайтов </a:t>
            </a:r>
          </a:p>
          <a:p>
            <a:pPr lvl="1"/>
            <a:endParaRPr lang="en-US" sz="1800" dirty="0" smtClean="0"/>
          </a:p>
          <a:p>
            <a:pPr marL="204138" lvl="1" indent="0">
              <a:buNone/>
            </a:pPr>
            <a:endParaRPr lang="en-US" sz="1800" dirty="0" smtClean="0"/>
          </a:p>
        </p:txBody>
      </p:sp>
      <p:sp>
        <p:nvSpPr>
          <p:cNvPr id="43" name="Flowchart: Magnetic Disk 42"/>
          <p:cNvSpPr/>
          <p:nvPr/>
        </p:nvSpPr>
        <p:spPr>
          <a:xfrm>
            <a:off x="1455424" y="1934735"/>
            <a:ext cx="305911" cy="304800"/>
          </a:xfrm>
          <a:prstGeom prst="flowChartMagneticDisk">
            <a:avLst/>
          </a:prstGeom>
          <a:solidFill>
            <a:schemeClr val="accent6">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Flowchart: Connector 50"/>
          <p:cNvSpPr/>
          <p:nvPr/>
        </p:nvSpPr>
        <p:spPr>
          <a:xfrm>
            <a:off x="1930528" y="1451888"/>
            <a:ext cx="419677" cy="392018"/>
          </a:xfrm>
          <a:prstGeom prst="flowChartConnector">
            <a:avLst/>
          </a:prstGeom>
          <a:solidFill>
            <a:schemeClr val="accent3">
              <a:lumMod val="40000"/>
              <a:lumOff val="6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600" dirty="0" smtClean="0">
                <a:solidFill>
                  <a:schemeClr val="tx1"/>
                </a:solidFill>
              </a:rPr>
              <a:t>NSS</a:t>
            </a:r>
            <a:endParaRPr lang="en-US" sz="600" dirty="0">
              <a:solidFill>
                <a:schemeClr val="tx1"/>
              </a:solidFill>
            </a:endParaRPr>
          </a:p>
        </p:txBody>
      </p:sp>
      <p:sp>
        <p:nvSpPr>
          <p:cNvPr id="54" name="Flowchart: Connector 53"/>
          <p:cNvSpPr/>
          <p:nvPr/>
        </p:nvSpPr>
        <p:spPr>
          <a:xfrm>
            <a:off x="3006663" y="1450839"/>
            <a:ext cx="419677" cy="392018"/>
          </a:xfrm>
          <a:prstGeom prst="flowChartConnector">
            <a:avLst/>
          </a:prstGeom>
          <a:solidFill>
            <a:schemeClr val="accent3">
              <a:lumMod val="40000"/>
              <a:lumOff val="6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600" dirty="0" smtClean="0">
                <a:solidFill>
                  <a:schemeClr val="tx1"/>
                </a:solidFill>
              </a:rPr>
              <a:t>RFS</a:t>
            </a:r>
            <a:endParaRPr lang="en-US" sz="600" dirty="0">
              <a:solidFill>
                <a:schemeClr val="tx1"/>
              </a:solidFill>
            </a:endParaRPr>
          </a:p>
        </p:txBody>
      </p:sp>
      <p:sp>
        <p:nvSpPr>
          <p:cNvPr id="70" name="Flowchart: Connector 69"/>
          <p:cNvSpPr/>
          <p:nvPr/>
        </p:nvSpPr>
        <p:spPr>
          <a:xfrm>
            <a:off x="1404282" y="1436269"/>
            <a:ext cx="419677" cy="392018"/>
          </a:xfrm>
          <a:prstGeom prst="flowChartConnector">
            <a:avLst/>
          </a:prstGeom>
          <a:solidFill>
            <a:schemeClr val="accent3">
              <a:lumMod val="40000"/>
              <a:lumOff val="6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600" dirty="0" smtClean="0">
                <a:solidFill>
                  <a:schemeClr val="tx1"/>
                </a:solidFill>
              </a:rPr>
              <a:t>LGWR</a:t>
            </a:r>
            <a:endParaRPr lang="en-US" sz="600" dirty="0">
              <a:solidFill>
                <a:schemeClr val="tx1"/>
              </a:solidFill>
            </a:endParaRPr>
          </a:p>
        </p:txBody>
      </p:sp>
      <p:grpSp>
        <p:nvGrpSpPr>
          <p:cNvPr id="96" name="Group 95"/>
          <p:cNvGrpSpPr/>
          <p:nvPr/>
        </p:nvGrpSpPr>
        <p:grpSpPr>
          <a:xfrm>
            <a:off x="1609976" y="1371118"/>
            <a:ext cx="405109" cy="657106"/>
            <a:chOff x="1609976" y="1371118"/>
            <a:chExt cx="405109" cy="657106"/>
          </a:xfrm>
        </p:grpSpPr>
        <p:pic>
          <p:nvPicPr>
            <p:cNvPr id="45" name="Picture 44"/>
            <p:cNvPicPr>
              <a:picLocks noChangeAspect="1"/>
            </p:cNvPicPr>
            <p:nvPr/>
          </p:nvPicPr>
          <p:blipFill>
            <a:blip r:embed="rId5" cstate="print"/>
            <a:stretch>
              <a:fillRect/>
            </a:stretch>
          </p:blipFill>
          <p:spPr>
            <a:xfrm>
              <a:off x="1769689" y="1828287"/>
              <a:ext cx="130300" cy="130301"/>
            </a:xfrm>
            <a:prstGeom prst="rect">
              <a:avLst/>
            </a:prstGeom>
          </p:spPr>
        </p:pic>
        <p:pic>
          <p:nvPicPr>
            <p:cNvPr id="46" name="Picture 45"/>
            <p:cNvPicPr>
              <a:picLocks noChangeAspect="1"/>
            </p:cNvPicPr>
            <p:nvPr/>
          </p:nvPicPr>
          <p:blipFill>
            <a:blip r:embed="rId5" cstate="print"/>
            <a:stretch>
              <a:fillRect/>
            </a:stretch>
          </p:blipFill>
          <p:spPr>
            <a:xfrm>
              <a:off x="1823959" y="1371118"/>
              <a:ext cx="130300" cy="130301"/>
            </a:xfrm>
            <a:prstGeom prst="rect">
              <a:avLst/>
            </a:prstGeom>
          </p:spPr>
        </p:pic>
        <p:cxnSp>
          <p:nvCxnSpPr>
            <p:cNvPr id="77" name="Straight Connector 76"/>
            <p:cNvCxnSpPr/>
            <p:nvPr/>
          </p:nvCxnSpPr>
          <p:spPr>
            <a:xfrm>
              <a:off x="1609976" y="1742654"/>
              <a:ext cx="0" cy="285570"/>
            </a:xfrm>
            <a:prstGeom prst="line">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1747589" y="1646787"/>
              <a:ext cx="267496" cy="0"/>
            </a:xfrm>
            <a:prstGeom prst="line">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97" name="Group 96"/>
          <p:cNvGrpSpPr/>
          <p:nvPr/>
        </p:nvGrpSpPr>
        <p:grpSpPr>
          <a:xfrm>
            <a:off x="2448179" y="1701217"/>
            <a:ext cx="490966" cy="175225"/>
            <a:chOff x="2448179" y="1701217"/>
            <a:chExt cx="490966" cy="175225"/>
          </a:xfrm>
        </p:grpSpPr>
        <p:pic>
          <p:nvPicPr>
            <p:cNvPr id="47" name="Picture 46"/>
            <p:cNvPicPr>
              <a:picLocks noChangeAspect="1"/>
            </p:cNvPicPr>
            <p:nvPr/>
          </p:nvPicPr>
          <p:blipFill>
            <a:blip r:embed="rId6" cstate="print"/>
            <a:stretch>
              <a:fillRect/>
            </a:stretch>
          </p:blipFill>
          <p:spPr>
            <a:xfrm>
              <a:off x="2557039" y="1746141"/>
              <a:ext cx="130300" cy="130301"/>
            </a:xfrm>
            <a:prstGeom prst="rect">
              <a:avLst/>
            </a:prstGeom>
          </p:spPr>
        </p:pic>
        <p:cxnSp>
          <p:nvCxnSpPr>
            <p:cNvPr id="86" name="Straight Connector 85"/>
            <p:cNvCxnSpPr/>
            <p:nvPr/>
          </p:nvCxnSpPr>
          <p:spPr>
            <a:xfrm>
              <a:off x="2448179" y="1701217"/>
              <a:ext cx="490966" cy="0"/>
            </a:xfrm>
            <a:prstGeom prst="line">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87" name="Flowchart: Magnetic Disk 86"/>
          <p:cNvSpPr/>
          <p:nvPr/>
        </p:nvSpPr>
        <p:spPr>
          <a:xfrm>
            <a:off x="3055662" y="1945617"/>
            <a:ext cx="305911" cy="304800"/>
          </a:xfrm>
          <a:prstGeom prst="flowChartMagneticDisk">
            <a:avLst/>
          </a:prstGeom>
          <a:solidFill>
            <a:schemeClr val="accent6">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8" name="Group 97"/>
          <p:cNvGrpSpPr/>
          <p:nvPr/>
        </p:nvGrpSpPr>
        <p:grpSpPr>
          <a:xfrm>
            <a:off x="3210214" y="1753536"/>
            <a:ext cx="313054" cy="285570"/>
            <a:chOff x="3210214" y="1753536"/>
            <a:chExt cx="313054" cy="285570"/>
          </a:xfrm>
        </p:grpSpPr>
        <p:pic>
          <p:nvPicPr>
            <p:cNvPr id="48" name="Picture 47"/>
            <p:cNvPicPr>
              <a:picLocks noChangeAspect="1"/>
            </p:cNvPicPr>
            <p:nvPr/>
          </p:nvPicPr>
          <p:blipFill>
            <a:blip r:embed="rId7" cstate="print"/>
            <a:stretch>
              <a:fillRect/>
            </a:stretch>
          </p:blipFill>
          <p:spPr>
            <a:xfrm>
              <a:off x="3392968" y="1826206"/>
              <a:ext cx="130300" cy="130301"/>
            </a:xfrm>
            <a:prstGeom prst="rect">
              <a:avLst/>
            </a:prstGeom>
          </p:spPr>
        </p:pic>
        <p:cxnSp>
          <p:nvCxnSpPr>
            <p:cNvPr id="88" name="Straight Connector 87"/>
            <p:cNvCxnSpPr/>
            <p:nvPr/>
          </p:nvCxnSpPr>
          <p:spPr>
            <a:xfrm>
              <a:off x="3210214" y="1753536"/>
              <a:ext cx="0" cy="285570"/>
            </a:xfrm>
            <a:prstGeom prst="line">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99" name="Group 98"/>
          <p:cNvGrpSpPr/>
          <p:nvPr/>
        </p:nvGrpSpPr>
        <p:grpSpPr>
          <a:xfrm>
            <a:off x="2437289" y="1357085"/>
            <a:ext cx="490966" cy="202610"/>
            <a:chOff x="2437289" y="1357085"/>
            <a:chExt cx="490966" cy="202610"/>
          </a:xfrm>
        </p:grpSpPr>
        <p:pic>
          <p:nvPicPr>
            <p:cNvPr id="49" name="Picture 48"/>
            <p:cNvPicPr>
              <a:picLocks noChangeAspect="1"/>
            </p:cNvPicPr>
            <p:nvPr/>
          </p:nvPicPr>
          <p:blipFill>
            <a:blip r:embed="rId8" cstate="print"/>
            <a:stretch>
              <a:fillRect/>
            </a:stretch>
          </p:blipFill>
          <p:spPr>
            <a:xfrm>
              <a:off x="2557039" y="1357085"/>
              <a:ext cx="130300" cy="130301"/>
            </a:xfrm>
            <a:prstGeom prst="rect">
              <a:avLst/>
            </a:prstGeom>
          </p:spPr>
        </p:pic>
        <p:cxnSp>
          <p:nvCxnSpPr>
            <p:cNvPr id="95" name="Straight Connector 94"/>
            <p:cNvCxnSpPr/>
            <p:nvPr/>
          </p:nvCxnSpPr>
          <p:spPr>
            <a:xfrm>
              <a:off x="2437289" y="1559695"/>
              <a:ext cx="490966" cy="0"/>
            </a:xfrm>
            <a:prstGeom prst="line">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06" name="Group 105"/>
          <p:cNvGrpSpPr/>
          <p:nvPr/>
        </p:nvGrpSpPr>
        <p:grpSpPr>
          <a:xfrm>
            <a:off x="386007" y="3497403"/>
            <a:ext cx="576373" cy="258224"/>
            <a:chOff x="386011" y="1668559"/>
            <a:chExt cx="576373" cy="258224"/>
          </a:xfrm>
        </p:grpSpPr>
        <p:sp>
          <p:nvSpPr>
            <p:cNvPr id="107" name="TextBox 106"/>
            <p:cNvSpPr txBox="1"/>
            <p:nvPr/>
          </p:nvSpPr>
          <p:spPr>
            <a:xfrm>
              <a:off x="386011" y="1759686"/>
              <a:ext cx="421449" cy="167097"/>
            </a:xfrm>
            <a:prstGeom prst="rect">
              <a:avLst/>
            </a:prstGeom>
            <a:noFill/>
          </p:spPr>
          <p:txBody>
            <a:bodyPr wrap="none" rtlCol="0">
              <a:spAutoFit/>
            </a:bodyPr>
            <a:lstStyle/>
            <a:p>
              <a:r>
                <a:rPr lang="en-US" sz="900" dirty="0" smtClean="0">
                  <a:solidFill>
                    <a:schemeClr val="tx2"/>
                  </a:solidFill>
                </a:rPr>
                <a:t>Commit</a:t>
              </a:r>
            </a:p>
          </p:txBody>
        </p:sp>
        <p:pic>
          <p:nvPicPr>
            <p:cNvPr id="108" name="Picture 107"/>
            <p:cNvPicPr>
              <a:picLocks noChangeAspect="1"/>
            </p:cNvPicPr>
            <p:nvPr/>
          </p:nvPicPr>
          <p:blipFill>
            <a:blip r:embed="rId3" cstate="print"/>
            <a:stretch>
              <a:fillRect/>
            </a:stretch>
          </p:blipFill>
          <p:spPr>
            <a:xfrm>
              <a:off x="540937" y="1668559"/>
              <a:ext cx="130300" cy="130301"/>
            </a:xfrm>
            <a:prstGeom prst="rect">
              <a:avLst/>
            </a:prstGeom>
          </p:spPr>
        </p:pic>
        <p:cxnSp>
          <p:nvCxnSpPr>
            <p:cNvPr id="109" name="Straight Arrow Connector 108"/>
            <p:cNvCxnSpPr/>
            <p:nvPr/>
          </p:nvCxnSpPr>
          <p:spPr>
            <a:xfrm>
              <a:off x="688666" y="1720288"/>
              <a:ext cx="27371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126" name="Group 125"/>
          <p:cNvGrpSpPr/>
          <p:nvPr/>
        </p:nvGrpSpPr>
        <p:grpSpPr>
          <a:xfrm>
            <a:off x="2448175" y="3530061"/>
            <a:ext cx="490966" cy="175225"/>
            <a:chOff x="2448179" y="1701217"/>
            <a:chExt cx="490966" cy="175225"/>
          </a:xfrm>
        </p:grpSpPr>
        <p:pic>
          <p:nvPicPr>
            <p:cNvPr id="127" name="Picture 126"/>
            <p:cNvPicPr>
              <a:picLocks noChangeAspect="1"/>
            </p:cNvPicPr>
            <p:nvPr/>
          </p:nvPicPr>
          <p:blipFill>
            <a:blip r:embed="rId6" cstate="print"/>
            <a:stretch>
              <a:fillRect/>
            </a:stretch>
          </p:blipFill>
          <p:spPr>
            <a:xfrm>
              <a:off x="2557039" y="1746141"/>
              <a:ext cx="130300" cy="130301"/>
            </a:xfrm>
            <a:prstGeom prst="rect">
              <a:avLst/>
            </a:prstGeom>
          </p:spPr>
        </p:pic>
        <p:cxnSp>
          <p:nvCxnSpPr>
            <p:cNvPr id="128" name="Straight Connector 127"/>
            <p:cNvCxnSpPr/>
            <p:nvPr/>
          </p:nvCxnSpPr>
          <p:spPr>
            <a:xfrm>
              <a:off x="2448179" y="1701217"/>
              <a:ext cx="490966" cy="0"/>
            </a:xfrm>
            <a:prstGeom prst="line">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142" name="Group 141"/>
          <p:cNvGrpSpPr/>
          <p:nvPr/>
        </p:nvGrpSpPr>
        <p:grpSpPr>
          <a:xfrm>
            <a:off x="283344" y="3813689"/>
            <a:ext cx="679036" cy="332507"/>
            <a:chOff x="283344" y="3813689"/>
            <a:chExt cx="679036" cy="332507"/>
          </a:xfrm>
        </p:grpSpPr>
        <p:sp>
          <p:nvSpPr>
            <p:cNvPr id="111" name="TextBox 110"/>
            <p:cNvSpPr txBox="1"/>
            <p:nvPr/>
          </p:nvSpPr>
          <p:spPr>
            <a:xfrm>
              <a:off x="283344" y="3878840"/>
              <a:ext cx="630647" cy="267356"/>
            </a:xfrm>
            <a:prstGeom prst="rect">
              <a:avLst/>
            </a:prstGeom>
            <a:noFill/>
          </p:spPr>
          <p:txBody>
            <a:bodyPr wrap="none" rtlCol="0">
              <a:spAutoFit/>
            </a:bodyPr>
            <a:lstStyle/>
            <a:p>
              <a:pPr algn="ctr"/>
              <a:r>
                <a:rPr lang="en-US" sz="900" dirty="0" smtClean="0">
                  <a:solidFill>
                    <a:schemeClr val="tx2"/>
                  </a:solidFill>
                </a:rPr>
                <a:t>Commit</a:t>
              </a:r>
            </a:p>
            <a:p>
              <a:pPr algn="ctr"/>
              <a:r>
                <a:rPr lang="en-US" sz="900" dirty="0" smtClean="0">
                  <a:solidFill>
                    <a:schemeClr val="tx2"/>
                  </a:solidFill>
                </a:rPr>
                <a:t>Acknowledge</a:t>
              </a:r>
            </a:p>
          </p:txBody>
        </p:sp>
        <p:cxnSp>
          <p:nvCxnSpPr>
            <p:cNvPr id="113" name="Straight Arrow Connector 112"/>
            <p:cNvCxnSpPr/>
            <p:nvPr/>
          </p:nvCxnSpPr>
          <p:spPr>
            <a:xfrm>
              <a:off x="688662" y="3864893"/>
              <a:ext cx="273718" cy="0"/>
            </a:xfrm>
            <a:prstGeom prst="straightConnector1">
              <a:avLst/>
            </a:prstGeom>
            <a:ln>
              <a:solidFill>
                <a:srgbClr val="008000"/>
              </a:solidFill>
              <a:headEnd type="arrow"/>
              <a:tailEnd type="none"/>
            </a:ln>
          </p:spPr>
          <p:style>
            <a:lnRef idx="2">
              <a:schemeClr val="accent1"/>
            </a:lnRef>
            <a:fillRef idx="0">
              <a:schemeClr val="accent1"/>
            </a:fillRef>
            <a:effectRef idx="1">
              <a:schemeClr val="accent1"/>
            </a:effectRef>
            <a:fontRef idx="minor">
              <a:schemeClr val="tx1"/>
            </a:fontRef>
          </p:style>
        </p:cxnSp>
        <p:pic>
          <p:nvPicPr>
            <p:cNvPr id="137" name="Picture 136"/>
            <p:cNvPicPr>
              <a:picLocks noChangeAspect="1"/>
            </p:cNvPicPr>
            <p:nvPr/>
          </p:nvPicPr>
          <p:blipFill>
            <a:blip r:embed="rId8" cstate="print"/>
            <a:stretch>
              <a:fillRect/>
            </a:stretch>
          </p:blipFill>
          <p:spPr>
            <a:xfrm>
              <a:off x="540933" y="3813689"/>
              <a:ext cx="130300" cy="130301"/>
            </a:xfrm>
            <a:prstGeom prst="rect">
              <a:avLst/>
            </a:prstGeom>
          </p:spPr>
        </p:pic>
      </p:grpSp>
      <p:grpSp>
        <p:nvGrpSpPr>
          <p:cNvPr id="141" name="Group 140"/>
          <p:cNvGrpSpPr/>
          <p:nvPr/>
        </p:nvGrpSpPr>
        <p:grpSpPr>
          <a:xfrm>
            <a:off x="2291963" y="2892185"/>
            <a:ext cx="1003801" cy="496354"/>
            <a:chOff x="2291963" y="2892185"/>
            <a:chExt cx="1003801" cy="496354"/>
          </a:xfrm>
        </p:grpSpPr>
        <p:sp>
          <p:nvSpPr>
            <p:cNvPr id="83" name="TextBox 82"/>
            <p:cNvSpPr txBox="1"/>
            <p:nvPr/>
          </p:nvSpPr>
          <p:spPr>
            <a:xfrm>
              <a:off x="2291963" y="2892185"/>
              <a:ext cx="1003801" cy="307777"/>
            </a:xfrm>
            <a:prstGeom prst="rect">
              <a:avLst/>
            </a:prstGeom>
            <a:noFill/>
          </p:spPr>
          <p:txBody>
            <a:bodyPr wrap="none" rtlCol="0">
              <a:spAutoFit/>
            </a:bodyPr>
            <a:lstStyle/>
            <a:p>
              <a:r>
                <a:rPr lang="en-US" sz="700" b="1" i="1" dirty="0" smtClean="0">
                  <a:solidFill>
                    <a:srgbClr val="C00000"/>
                  </a:solidFill>
                </a:rPr>
                <a:t>Acknowledge</a:t>
              </a:r>
            </a:p>
            <a:p>
              <a:r>
                <a:rPr lang="en-US" sz="700" b="1" i="1" dirty="0" smtClean="0">
                  <a:solidFill>
                    <a:srgbClr val="C00000"/>
                  </a:solidFill>
                </a:rPr>
                <a:t>returned on receipt</a:t>
              </a:r>
            </a:p>
          </p:txBody>
        </p:sp>
        <p:pic>
          <p:nvPicPr>
            <p:cNvPr id="131" name="Picture 130"/>
            <p:cNvPicPr>
              <a:picLocks noChangeAspect="1"/>
            </p:cNvPicPr>
            <p:nvPr/>
          </p:nvPicPr>
          <p:blipFill>
            <a:blip r:embed="rId7" cstate="print"/>
            <a:stretch>
              <a:fillRect/>
            </a:stretch>
          </p:blipFill>
          <p:spPr>
            <a:xfrm>
              <a:off x="2557039" y="3201711"/>
              <a:ext cx="130300" cy="130301"/>
            </a:xfrm>
            <a:prstGeom prst="rect">
              <a:avLst/>
            </a:prstGeom>
          </p:spPr>
        </p:pic>
        <p:cxnSp>
          <p:nvCxnSpPr>
            <p:cNvPr id="138" name="Straight Connector 137"/>
            <p:cNvCxnSpPr/>
            <p:nvPr/>
          </p:nvCxnSpPr>
          <p:spPr>
            <a:xfrm>
              <a:off x="2437285" y="3388539"/>
              <a:ext cx="490966" cy="0"/>
            </a:xfrm>
            <a:prstGeom prst="line">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44" name="Group 143"/>
          <p:cNvGrpSpPr/>
          <p:nvPr/>
        </p:nvGrpSpPr>
        <p:grpSpPr>
          <a:xfrm>
            <a:off x="808831" y="3126853"/>
            <a:ext cx="3162638" cy="1289910"/>
            <a:chOff x="808831" y="3126853"/>
            <a:chExt cx="3162638" cy="1289910"/>
          </a:xfrm>
        </p:grpSpPr>
        <p:pic>
          <p:nvPicPr>
            <p:cNvPr id="101" name="Picture 100" descr="Generic Non CDB.png"/>
            <p:cNvPicPr>
              <a:picLocks noChangeAspect="1"/>
            </p:cNvPicPr>
            <p:nvPr/>
          </p:nvPicPr>
          <p:blipFill>
            <a:blip r:embed="rId9" cstate="print">
              <a:extLst>
                <a:ext uri="{28A0092B-C50C-407E-A947-70E740481C1C}">
                  <a14:useLocalDpi xmlns="" xmlns:a14="http://schemas.microsoft.com/office/drawing/2010/main" val="0"/>
                </a:ext>
              </a:extLst>
            </a:blip>
            <a:stretch>
              <a:fillRect/>
            </a:stretch>
          </p:blipFill>
          <p:spPr>
            <a:xfrm>
              <a:off x="946981" y="3366767"/>
              <a:ext cx="430012" cy="637931"/>
            </a:xfrm>
            <a:prstGeom prst="rect">
              <a:avLst/>
            </a:prstGeom>
          </p:spPr>
        </p:pic>
        <p:sp>
          <p:nvSpPr>
            <p:cNvPr id="102" name="TextBox 101"/>
            <p:cNvSpPr txBox="1"/>
            <p:nvPr/>
          </p:nvSpPr>
          <p:spPr>
            <a:xfrm>
              <a:off x="808831" y="3126853"/>
              <a:ext cx="485398" cy="189377"/>
            </a:xfrm>
            <a:prstGeom prst="rect">
              <a:avLst/>
            </a:prstGeom>
            <a:noFill/>
          </p:spPr>
          <p:txBody>
            <a:bodyPr wrap="none" rtlCol="0">
              <a:spAutoFit/>
            </a:bodyPr>
            <a:lstStyle/>
            <a:p>
              <a:r>
                <a:rPr lang="en-US" sz="1100" dirty="0" smtClean="0">
                  <a:solidFill>
                    <a:schemeClr val="tx2"/>
                  </a:solidFill>
                </a:rPr>
                <a:t>Primary</a:t>
              </a:r>
            </a:p>
          </p:txBody>
        </p:sp>
        <p:sp>
          <p:nvSpPr>
            <p:cNvPr id="103" name="TextBox 102"/>
            <p:cNvSpPr txBox="1"/>
            <p:nvPr/>
          </p:nvSpPr>
          <p:spPr>
            <a:xfrm>
              <a:off x="3311456" y="3134555"/>
              <a:ext cx="508384" cy="189377"/>
            </a:xfrm>
            <a:prstGeom prst="rect">
              <a:avLst/>
            </a:prstGeom>
            <a:noFill/>
          </p:spPr>
          <p:txBody>
            <a:bodyPr wrap="none" rtlCol="0">
              <a:spAutoFit/>
            </a:bodyPr>
            <a:lstStyle/>
            <a:p>
              <a:r>
                <a:rPr lang="en-US" sz="1100" dirty="0" smtClean="0">
                  <a:solidFill>
                    <a:schemeClr val="tx2"/>
                  </a:solidFill>
                </a:rPr>
                <a:t>Standby</a:t>
              </a:r>
            </a:p>
          </p:txBody>
        </p:sp>
        <p:sp>
          <p:nvSpPr>
            <p:cNvPr id="104" name="TextBox 103"/>
            <p:cNvSpPr txBox="1"/>
            <p:nvPr/>
          </p:nvSpPr>
          <p:spPr>
            <a:xfrm>
              <a:off x="1379439" y="4034567"/>
              <a:ext cx="333413" cy="267356"/>
            </a:xfrm>
            <a:prstGeom prst="rect">
              <a:avLst/>
            </a:prstGeom>
            <a:noFill/>
          </p:spPr>
          <p:txBody>
            <a:bodyPr wrap="none" rtlCol="0">
              <a:spAutoFit/>
            </a:bodyPr>
            <a:lstStyle/>
            <a:p>
              <a:r>
                <a:rPr lang="en-US" sz="900" dirty="0" smtClean="0">
                  <a:solidFill>
                    <a:schemeClr val="tx2"/>
                  </a:solidFill>
                </a:rPr>
                <a:t>Redo</a:t>
              </a:r>
            </a:p>
            <a:p>
              <a:r>
                <a:rPr lang="en-US" sz="900" dirty="0" smtClean="0">
                  <a:solidFill>
                    <a:schemeClr val="tx2"/>
                  </a:solidFill>
                </a:rPr>
                <a:t>Logs</a:t>
              </a:r>
            </a:p>
          </p:txBody>
        </p:sp>
        <p:sp>
          <p:nvSpPr>
            <p:cNvPr id="105" name="TextBox 104"/>
            <p:cNvSpPr txBox="1"/>
            <p:nvPr/>
          </p:nvSpPr>
          <p:spPr>
            <a:xfrm>
              <a:off x="3040732" y="4049148"/>
              <a:ext cx="449308" cy="367615"/>
            </a:xfrm>
            <a:prstGeom prst="rect">
              <a:avLst/>
            </a:prstGeom>
            <a:noFill/>
          </p:spPr>
          <p:txBody>
            <a:bodyPr wrap="none" rtlCol="0">
              <a:spAutoFit/>
            </a:bodyPr>
            <a:lstStyle/>
            <a:p>
              <a:pPr algn="ctr"/>
              <a:r>
                <a:rPr lang="en-US" sz="900" dirty="0" smtClean="0">
                  <a:solidFill>
                    <a:schemeClr val="tx2"/>
                  </a:solidFill>
                </a:rPr>
                <a:t>Standby</a:t>
              </a:r>
            </a:p>
            <a:p>
              <a:pPr algn="ctr"/>
              <a:r>
                <a:rPr lang="en-US" sz="900" dirty="0" smtClean="0">
                  <a:solidFill>
                    <a:schemeClr val="tx2"/>
                  </a:solidFill>
                </a:rPr>
                <a:t>Redo</a:t>
              </a:r>
            </a:p>
            <a:p>
              <a:pPr algn="ctr"/>
              <a:r>
                <a:rPr lang="en-US" sz="900" dirty="0" smtClean="0">
                  <a:solidFill>
                    <a:schemeClr val="tx2"/>
                  </a:solidFill>
                </a:rPr>
                <a:t>Logs</a:t>
              </a:r>
            </a:p>
          </p:txBody>
        </p:sp>
        <p:sp>
          <p:nvSpPr>
            <p:cNvPr id="117" name="Flowchart: Magnetic Disk 116"/>
            <p:cNvSpPr/>
            <p:nvPr/>
          </p:nvSpPr>
          <p:spPr>
            <a:xfrm>
              <a:off x="1455420" y="3763579"/>
              <a:ext cx="305911" cy="304800"/>
            </a:xfrm>
            <a:prstGeom prst="flowChartMagneticDisk">
              <a:avLst/>
            </a:prstGeom>
            <a:solidFill>
              <a:schemeClr val="accent6">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8" name="Flowchart: Connector 117"/>
            <p:cNvSpPr/>
            <p:nvPr/>
          </p:nvSpPr>
          <p:spPr>
            <a:xfrm>
              <a:off x="1930524" y="3280732"/>
              <a:ext cx="419677" cy="392018"/>
            </a:xfrm>
            <a:prstGeom prst="flowChartConnector">
              <a:avLst/>
            </a:prstGeom>
            <a:solidFill>
              <a:schemeClr val="accent3">
                <a:lumMod val="40000"/>
                <a:lumOff val="6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600" dirty="0" smtClean="0">
                  <a:solidFill>
                    <a:schemeClr val="tx1"/>
                  </a:solidFill>
                </a:rPr>
                <a:t>NSS</a:t>
              </a:r>
              <a:endParaRPr lang="en-US" sz="600" dirty="0">
                <a:solidFill>
                  <a:schemeClr val="tx1"/>
                </a:solidFill>
              </a:endParaRPr>
            </a:p>
          </p:txBody>
        </p:sp>
        <p:sp>
          <p:nvSpPr>
            <p:cNvPr id="119" name="Flowchart: Connector 118"/>
            <p:cNvSpPr/>
            <p:nvPr/>
          </p:nvSpPr>
          <p:spPr>
            <a:xfrm>
              <a:off x="3006659" y="3279683"/>
              <a:ext cx="419677" cy="392018"/>
            </a:xfrm>
            <a:prstGeom prst="flowChartConnector">
              <a:avLst/>
            </a:prstGeom>
            <a:solidFill>
              <a:schemeClr val="accent3">
                <a:lumMod val="40000"/>
                <a:lumOff val="6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600" dirty="0" smtClean="0">
                  <a:solidFill>
                    <a:schemeClr val="tx1"/>
                  </a:solidFill>
                </a:rPr>
                <a:t>RFS</a:t>
              </a:r>
              <a:endParaRPr lang="en-US" sz="600" dirty="0">
                <a:solidFill>
                  <a:schemeClr val="tx1"/>
                </a:solidFill>
              </a:endParaRPr>
            </a:p>
          </p:txBody>
        </p:sp>
        <p:sp>
          <p:nvSpPr>
            <p:cNvPr id="120" name="Flowchart: Connector 119"/>
            <p:cNvSpPr/>
            <p:nvPr/>
          </p:nvSpPr>
          <p:spPr>
            <a:xfrm>
              <a:off x="1404278" y="3265113"/>
              <a:ext cx="419677" cy="392018"/>
            </a:xfrm>
            <a:prstGeom prst="flowChartConnector">
              <a:avLst/>
            </a:prstGeom>
            <a:solidFill>
              <a:schemeClr val="accent3">
                <a:lumMod val="40000"/>
                <a:lumOff val="6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600" dirty="0" smtClean="0">
                  <a:solidFill>
                    <a:schemeClr val="tx1"/>
                  </a:solidFill>
                </a:rPr>
                <a:t>LGWR</a:t>
              </a:r>
              <a:endParaRPr lang="en-US" sz="600" dirty="0">
                <a:solidFill>
                  <a:schemeClr val="tx1"/>
                </a:solidFill>
              </a:endParaRPr>
            </a:p>
          </p:txBody>
        </p:sp>
        <p:sp>
          <p:nvSpPr>
            <p:cNvPr id="129" name="Flowchart: Magnetic Disk 128"/>
            <p:cNvSpPr/>
            <p:nvPr/>
          </p:nvSpPr>
          <p:spPr>
            <a:xfrm>
              <a:off x="3055658" y="3774461"/>
              <a:ext cx="305911" cy="304800"/>
            </a:xfrm>
            <a:prstGeom prst="flowChartMagneticDisk">
              <a:avLst/>
            </a:prstGeom>
            <a:solidFill>
              <a:schemeClr val="accent6">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9" name="Picture 138" descr="Generic Non CDB.png"/>
            <p:cNvPicPr>
              <a:picLocks noChangeAspect="1"/>
            </p:cNvPicPr>
            <p:nvPr/>
          </p:nvPicPr>
          <p:blipFill>
            <a:blip r:embed="rId9" cstate="print">
              <a:extLst>
                <a:ext uri="{28A0092B-C50C-407E-A947-70E740481C1C}">
                  <a14:useLocalDpi xmlns="" xmlns:a14="http://schemas.microsoft.com/office/drawing/2010/main" val="0"/>
                </a:ext>
              </a:extLst>
            </a:blip>
            <a:stretch>
              <a:fillRect/>
            </a:stretch>
          </p:blipFill>
          <p:spPr>
            <a:xfrm>
              <a:off x="3541457" y="3353784"/>
              <a:ext cx="430012" cy="637931"/>
            </a:xfrm>
            <a:prstGeom prst="rect">
              <a:avLst/>
            </a:prstGeom>
          </p:spPr>
        </p:pic>
      </p:grpSp>
      <p:grpSp>
        <p:nvGrpSpPr>
          <p:cNvPr id="121" name="Group 120"/>
          <p:cNvGrpSpPr/>
          <p:nvPr/>
        </p:nvGrpSpPr>
        <p:grpSpPr>
          <a:xfrm>
            <a:off x="1609972" y="3199962"/>
            <a:ext cx="405109" cy="657106"/>
            <a:chOff x="1609976" y="1371118"/>
            <a:chExt cx="405109" cy="657106"/>
          </a:xfrm>
        </p:grpSpPr>
        <p:pic>
          <p:nvPicPr>
            <p:cNvPr id="122" name="Picture 121"/>
            <p:cNvPicPr>
              <a:picLocks noChangeAspect="1"/>
            </p:cNvPicPr>
            <p:nvPr/>
          </p:nvPicPr>
          <p:blipFill>
            <a:blip r:embed="rId5" cstate="print"/>
            <a:stretch>
              <a:fillRect/>
            </a:stretch>
          </p:blipFill>
          <p:spPr>
            <a:xfrm>
              <a:off x="1769689" y="1828287"/>
              <a:ext cx="130300" cy="130301"/>
            </a:xfrm>
            <a:prstGeom prst="rect">
              <a:avLst/>
            </a:prstGeom>
          </p:spPr>
        </p:pic>
        <p:pic>
          <p:nvPicPr>
            <p:cNvPr id="123" name="Picture 122"/>
            <p:cNvPicPr>
              <a:picLocks noChangeAspect="1"/>
            </p:cNvPicPr>
            <p:nvPr/>
          </p:nvPicPr>
          <p:blipFill>
            <a:blip r:embed="rId5" cstate="print"/>
            <a:stretch>
              <a:fillRect/>
            </a:stretch>
          </p:blipFill>
          <p:spPr>
            <a:xfrm>
              <a:off x="1823959" y="1371118"/>
              <a:ext cx="130300" cy="130301"/>
            </a:xfrm>
            <a:prstGeom prst="rect">
              <a:avLst/>
            </a:prstGeom>
          </p:spPr>
        </p:pic>
        <p:cxnSp>
          <p:nvCxnSpPr>
            <p:cNvPr id="124" name="Straight Connector 123"/>
            <p:cNvCxnSpPr/>
            <p:nvPr/>
          </p:nvCxnSpPr>
          <p:spPr>
            <a:xfrm>
              <a:off x="1609976" y="1742654"/>
              <a:ext cx="0" cy="285570"/>
            </a:xfrm>
            <a:prstGeom prst="line">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a:off x="1747589" y="1646787"/>
              <a:ext cx="267496" cy="0"/>
            </a:xfrm>
            <a:prstGeom prst="line">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143" name="Group 142"/>
          <p:cNvGrpSpPr/>
          <p:nvPr/>
        </p:nvGrpSpPr>
        <p:grpSpPr>
          <a:xfrm>
            <a:off x="3210210" y="3582380"/>
            <a:ext cx="281276" cy="285570"/>
            <a:chOff x="3210210" y="3582380"/>
            <a:chExt cx="281276" cy="285570"/>
          </a:xfrm>
        </p:grpSpPr>
        <p:pic>
          <p:nvPicPr>
            <p:cNvPr id="112" name="Picture 111"/>
            <p:cNvPicPr>
              <a:picLocks noChangeAspect="1"/>
            </p:cNvPicPr>
            <p:nvPr/>
          </p:nvPicPr>
          <p:blipFill>
            <a:blip r:embed="rId4" cstate="print"/>
            <a:stretch>
              <a:fillRect/>
            </a:stretch>
          </p:blipFill>
          <p:spPr>
            <a:xfrm>
              <a:off x="3361186" y="3683388"/>
              <a:ext cx="130300" cy="130301"/>
            </a:xfrm>
            <a:prstGeom prst="rect">
              <a:avLst/>
            </a:prstGeom>
          </p:spPr>
        </p:pic>
        <p:cxnSp>
          <p:nvCxnSpPr>
            <p:cNvPr id="132" name="Straight Connector 131"/>
            <p:cNvCxnSpPr/>
            <p:nvPr/>
          </p:nvCxnSpPr>
          <p:spPr>
            <a:xfrm>
              <a:off x="3210210" y="3582380"/>
              <a:ext cx="0" cy="285570"/>
            </a:xfrm>
            <a:prstGeom prst="line">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pic>
        <p:nvPicPr>
          <p:cNvPr id="78" name="Picture 77" descr="11.X Drum.png"/>
          <p:cNvPicPr>
            <a:picLocks noChangeAspect="1"/>
          </p:cNvPicPr>
          <p:nvPr/>
        </p:nvPicPr>
        <p:blipFill>
          <a:blip r:embed="rId10" cstate="print">
            <a:extLst>
              <a:ext uri="{28A0092B-C50C-407E-A947-70E740481C1C}">
                <a14:useLocalDpi xmlns="" xmlns:a14="http://schemas.microsoft.com/office/drawing/2010/main" val="0"/>
              </a:ext>
            </a:extLst>
          </a:blip>
          <a:stretch>
            <a:fillRect/>
          </a:stretch>
        </p:blipFill>
        <p:spPr>
          <a:xfrm>
            <a:off x="915086" y="1543789"/>
            <a:ext cx="420987" cy="629217"/>
          </a:xfrm>
          <a:prstGeom prst="rect">
            <a:avLst/>
          </a:prstGeom>
        </p:spPr>
      </p:pic>
      <p:pic>
        <p:nvPicPr>
          <p:cNvPr id="80" name="Picture 79" descr="11.X Drum.png"/>
          <p:cNvPicPr>
            <a:picLocks noChangeAspect="1"/>
          </p:cNvPicPr>
          <p:nvPr/>
        </p:nvPicPr>
        <p:blipFill>
          <a:blip r:embed="rId10" cstate="print">
            <a:extLst>
              <a:ext uri="{28A0092B-C50C-407E-A947-70E740481C1C}">
                <a14:useLocalDpi xmlns="" xmlns:a14="http://schemas.microsoft.com/office/drawing/2010/main" val="0"/>
              </a:ext>
            </a:extLst>
          </a:blip>
          <a:stretch>
            <a:fillRect/>
          </a:stretch>
        </p:blipFill>
        <p:spPr>
          <a:xfrm>
            <a:off x="3558514" y="1538529"/>
            <a:ext cx="420987" cy="629217"/>
          </a:xfrm>
          <a:prstGeom prst="rect">
            <a:avLst/>
          </a:prstGeom>
        </p:spPr>
      </p:pic>
    </p:spTree>
    <p:extLst>
      <p:ext uri="{BB962C8B-B14F-4D97-AF65-F5344CB8AC3E}">
        <p14:creationId xmlns="" xmlns:p14="http://schemas.microsoft.com/office/powerpoint/2010/main" val="2347438881"/>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97"/>
                                        </p:tgtEl>
                                        <p:attrNameLst>
                                          <p:attrName>style.visibility</p:attrName>
                                        </p:attrNameLst>
                                      </p:cBhvr>
                                      <p:to>
                                        <p:strVal val="visible"/>
                                      </p:to>
                                    </p:set>
                                    <p:animEffect transition="in" filter="wipe(left)">
                                      <p:cBhvr>
                                        <p:cTn id="15" dur="500"/>
                                        <p:tgtEl>
                                          <p:spTgt spid="97"/>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nodeType="clickEffect">
                                  <p:stCondLst>
                                    <p:cond delay="0"/>
                                  </p:stCondLst>
                                  <p:childTnLst>
                                    <p:set>
                                      <p:cBhvr>
                                        <p:cTn id="19" dur="1" fill="hold">
                                          <p:stCondLst>
                                            <p:cond delay="0"/>
                                          </p:stCondLst>
                                        </p:cTn>
                                        <p:tgtEl>
                                          <p:spTgt spid="98"/>
                                        </p:tgtEl>
                                        <p:attrNameLst>
                                          <p:attrName>style.visibility</p:attrName>
                                        </p:attrNameLst>
                                      </p:cBhvr>
                                      <p:to>
                                        <p:strVal val="visible"/>
                                      </p:to>
                                    </p:set>
                                    <p:animEffect transition="in" filter="wipe(up)">
                                      <p:cBhvr>
                                        <p:cTn id="20" dur="500"/>
                                        <p:tgtEl>
                                          <p:spTgt spid="98"/>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2" fill="hold" nodeType="clickEffect">
                                  <p:stCondLst>
                                    <p:cond delay="0"/>
                                  </p:stCondLst>
                                  <p:childTnLst>
                                    <p:set>
                                      <p:cBhvr>
                                        <p:cTn id="24" dur="1" fill="hold">
                                          <p:stCondLst>
                                            <p:cond delay="0"/>
                                          </p:stCondLst>
                                        </p:cTn>
                                        <p:tgtEl>
                                          <p:spTgt spid="99"/>
                                        </p:tgtEl>
                                        <p:attrNameLst>
                                          <p:attrName>style.visibility</p:attrName>
                                        </p:attrNameLst>
                                      </p:cBhvr>
                                      <p:to>
                                        <p:strVal val="visible"/>
                                      </p:to>
                                    </p:set>
                                    <p:animEffect transition="in" filter="wipe(right)">
                                      <p:cBhvr>
                                        <p:cTn id="25" dur="500"/>
                                        <p:tgtEl>
                                          <p:spTgt spid="99"/>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2" fill="hold" nodeType="clickEffect">
                                  <p:stCondLst>
                                    <p:cond delay="0"/>
                                  </p:stCondLst>
                                  <p:childTnLst>
                                    <p:set>
                                      <p:cBhvr>
                                        <p:cTn id="29" dur="1" fill="hold">
                                          <p:stCondLst>
                                            <p:cond delay="0"/>
                                          </p:stCondLst>
                                        </p:cTn>
                                        <p:tgtEl>
                                          <p:spTgt spid="100"/>
                                        </p:tgtEl>
                                        <p:attrNameLst>
                                          <p:attrName>style.visibility</p:attrName>
                                        </p:attrNameLst>
                                      </p:cBhvr>
                                      <p:to>
                                        <p:strVal val="visible"/>
                                      </p:to>
                                    </p:set>
                                    <p:animEffect transition="in" filter="wipe(right)">
                                      <p:cBhvr>
                                        <p:cTn id="30" dur="500"/>
                                        <p:tgtEl>
                                          <p:spTgt spid="100"/>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0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2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nodeType="clickEffect">
                                  <p:stCondLst>
                                    <p:cond delay="0"/>
                                  </p:stCondLst>
                                  <p:childTnLst>
                                    <p:set>
                                      <p:cBhvr>
                                        <p:cTn id="50" dur="1" fill="hold">
                                          <p:stCondLst>
                                            <p:cond delay="0"/>
                                          </p:stCondLst>
                                        </p:cTn>
                                        <p:tgtEl>
                                          <p:spTgt spid="126"/>
                                        </p:tgtEl>
                                        <p:attrNameLst>
                                          <p:attrName>style.visibility</p:attrName>
                                        </p:attrNameLst>
                                      </p:cBhvr>
                                      <p:to>
                                        <p:strVal val="visible"/>
                                      </p:to>
                                    </p:set>
                                    <p:animEffect transition="in" filter="wipe(left)">
                                      <p:cBhvr>
                                        <p:cTn id="51" dur="500"/>
                                        <p:tgtEl>
                                          <p:spTgt spid="126"/>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2" fill="hold" nodeType="clickEffect">
                                  <p:stCondLst>
                                    <p:cond delay="0"/>
                                  </p:stCondLst>
                                  <p:childTnLst>
                                    <p:set>
                                      <p:cBhvr>
                                        <p:cTn id="55" dur="1" fill="hold">
                                          <p:stCondLst>
                                            <p:cond delay="0"/>
                                          </p:stCondLst>
                                        </p:cTn>
                                        <p:tgtEl>
                                          <p:spTgt spid="141"/>
                                        </p:tgtEl>
                                        <p:attrNameLst>
                                          <p:attrName>style.visibility</p:attrName>
                                        </p:attrNameLst>
                                      </p:cBhvr>
                                      <p:to>
                                        <p:strVal val="visible"/>
                                      </p:to>
                                    </p:set>
                                    <p:animEffect transition="in" filter="wipe(right)">
                                      <p:cBhvr>
                                        <p:cTn id="56" dur="500"/>
                                        <p:tgtEl>
                                          <p:spTgt spid="141"/>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2" fill="hold" nodeType="clickEffect">
                                  <p:stCondLst>
                                    <p:cond delay="0"/>
                                  </p:stCondLst>
                                  <p:childTnLst>
                                    <p:set>
                                      <p:cBhvr>
                                        <p:cTn id="60" dur="1" fill="hold">
                                          <p:stCondLst>
                                            <p:cond delay="0"/>
                                          </p:stCondLst>
                                        </p:cTn>
                                        <p:tgtEl>
                                          <p:spTgt spid="142"/>
                                        </p:tgtEl>
                                        <p:attrNameLst>
                                          <p:attrName>style.visibility</p:attrName>
                                        </p:attrNameLst>
                                      </p:cBhvr>
                                      <p:to>
                                        <p:strVal val="visible"/>
                                      </p:to>
                                    </p:set>
                                    <p:animEffect transition="in" filter="wipe(right)">
                                      <p:cBhvr>
                                        <p:cTn id="61" dur="500"/>
                                        <p:tgtEl>
                                          <p:spTgt spid="142"/>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1" fill="hold" nodeType="clickEffect">
                                  <p:stCondLst>
                                    <p:cond delay="0"/>
                                  </p:stCondLst>
                                  <p:childTnLst>
                                    <p:set>
                                      <p:cBhvr>
                                        <p:cTn id="65" dur="1" fill="hold">
                                          <p:stCondLst>
                                            <p:cond delay="0"/>
                                          </p:stCondLst>
                                        </p:cTn>
                                        <p:tgtEl>
                                          <p:spTgt spid="143"/>
                                        </p:tgtEl>
                                        <p:attrNameLst>
                                          <p:attrName>style.visibility</p:attrName>
                                        </p:attrNameLst>
                                      </p:cBhvr>
                                      <p:to>
                                        <p:strVal val="visible"/>
                                      </p:to>
                                    </p:set>
                                    <p:animEffect transition="in" filter="wipe(up)">
                                      <p:cBhvr>
                                        <p:cTn id="66" dur="500"/>
                                        <p:tgtEl>
                                          <p:spTgt spid="1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US" dirty="0" smtClean="0"/>
              <a:t>Data Guard</a:t>
            </a:r>
            <a:endParaRPr lang="en-US" dirty="0"/>
          </a:p>
        </p:txBody>
      </p:sp>
      <p:sp>
        <p:nvSpPr>
          <p:cNvPr id="14" name="Text Placeholder 13"/>
          <p:cNvSpPr>
            <a:spLocks noGrp="1"/>
          </p:cNvSpPr>
          <p:nvPr>
            <p:ph type="body" sz="quarter" idx="13"/>
          </p:nvPr>
        </p:nvSpPr>
        <p:spPr/>
        <p:txBody>
          <a:bodyPr/>
          <a:lstStyle/>
          <a:p>
            <a:r>
              <a:rPr lang="ru-RU" dirty="0" smtClean="0"/>
              <a:t>Другие новые возможности </a:t>
            </a:r>
            <a:r>
              <a:rPr lang="en-US" dirty="0" smtClean="0"/>
              <a:t>Oracle Database 12c</a:t>
            </a:r>
            <a:endParaRPr lang="en-US" dirty="0"/>
          </a:p>
        </p:txBody>
      </p:sp>
      <p:graphicFrame>
        <p:nvGraphicFramePr>
          <p:cNvPr id="3" name="Table 2"/>
          <p:cNvGraphicFramePr>
            <a:graphicFrameLocks noGrp="1"/>
          </p:cNvGraphicFramePr>
          <p:nvPr>
            <p:extLst>
              <p:ext uri="{D42A27DB-BD31-4B8C-83A1-F6EECF244321}">
                <p14:modId xmlns="" xmlns:p14="http://schemas.microsoft.com/office/powerpoint/2010/main" val="1271193580"/>
              </p:ext>
            </p:extLst>
          </p:nvPr>
        </p:nvGraphicFramePr>
        <p:xfrm>
          <a:off x="389357" y="1134295"/>
          <a:ext cx="4270712" cy="1732280"/>
        </p:xfrm>
        <a:graphic>
          <a:graphicData uri="http://schemas.openxmlformats.org/drawingml/2006/table">
            <a:tbl>
              <a:tblPr firstRow="1" bandRow="1">
                <a:tableStyleId>{5C22544A-7EE6-4342-B048-85BDC9FD1C3A}</a:tableStyleId>
              </a:tblPr>
              <a:tblGrid>
                <a:gridCol w="4270712"/>
              </a:tblGrid>
              <a:tr h="1717765">
                <a:tc>
                  <a:txBody>
                    <a:bodyPr/>
                    <a:lstStyle/>
                    <a:p>
                      <a:pPr marL="119063" indent="0">
                        <a:spcBef>
                          <a:spcPts val="600"/>
                        </a:spcBef>
                        <a:spcAft>
                          <a:spcPts val="200"/>
                        </a:spcAft>
                        <a:buClr>
                          <a:srgbClr val="FF0000"/>
                        </a:buClr>
                        <a:buFont typeface="+mj-lt"/>
                        <a:buNone/>
                        <a:defRPr/>
                      </a:pPr>
                      <a:r>
                        <a:rPr lang="en-US" sz="1600" dirty="0" smtClean="0">
                          <a:ln w="12700">
                            <a:noFill/>
                          </a:ln>
                          <a:solidFill>
                            <a:schemeClr val="tx1"/>
                          </a:solidFill>
                          <a:ea typeface="ＭＳ Ｐゴシック" pitchFamily="127" charset="-128"/>
                        </a:rPr>
                        <a:t>Rolling Upgrade </a:t>
                      </a:r>
                      <a:r>
                        <a:rPr lang="ru-RU" sz="1600" dirty="0" smtClean="0">
                          <a:ln w="12700">
                            <a:noFill/>
                          </a:ln>
                          <a:solidFill>
                            <a:schemeClr val="tx1"/>
                          </a:solidFill>
                          <a:ea typeface="ＭＳ Ｐゴシック" pitchFamily="127" charset="-128"/>
                        </a:rPr>
                        <a:t>с </a:t>
                      </a:r>
                      <a:r>
                        <a:rPr lang="en-US" sz="1600" dirty="0" smtClean="0">
                          <a:ln w="12700">
                            <a:noFill/>
                          </a:ln>
                          <a:solidFill>
                            <a:schemeClr val="tx1"/>
                          </a:solidFill>
                          <a:ea typeface="ＭＳ Ｐゴシック" pitchFamily="127" charset="-128"/>
                        </a:rPr>
                        <a:t>Active</a:t>
                      </a:r>
                      <a:r>
                        <a:rPr lang="en-US" sz="1600" baseline="0" dirty="0" smtClean="0">
                          <a:ln w="12700">
                            <a:noFill/>
                          </a:ln>
                          <a:solidFill>
                            <a:schemeClr val="tx1"/>
                          </a:solidFill>
                          <a:ea typeface="ＭＳ Ｐゴシック" pitchFamily="127" charset="-128"/>
                        </a:rPr>
                        <a:t> Data Guard</a:t>
                      </a:r>
                      <a:endParaRPr lang="en-US" sz="1600" dirty="0" smtClean="0">
                        <a:ln w="12700">
                          <a:noFill/>
                        </a:ln>
                        <a:solidFill>
                          <a:schemeClr val="tx1"/>
                        </a:solidFill>
                        <a:ea typeface="ＭＳ Ｐゴシック" pitchFamily="127" charset="-128"/>
                      </a:endParaRPr>
                    </a:p>
                    <a:p>
                      <a:pPr marL="347663" indent="-182563">
                        <a:spcBef>
                          <a:spcPts val="600"/>
                        </a:spcBef>
                        <a:spcAft>
                          <a:spcPts val="200"/>
                        </a:spcAft>
                        <a:buClr>
                          <a:schemeClr val="accent1"/>
                        </a:buClr>
                        <a:buFont typeface="Wingdings" pitchFamily="2" charset="2"/>
                        <a:buChar char="§"/>
                      </a:pPr>
                      <a:r>
                        <a:rPr lang="en-US" sz="1200" b="0" dirty="0" smtClean="0">
                          <a:solidFill>
                            <a:schemeClr val="tx1"/>
                          </a:solidFill>
                        </a:rPr>
                        <a:t>PL/SQL Package </a:t>
                      </a:r>
                      <a:r>
                        <a:rPr lang="en-US" sz="1200" b="1" dirty="0" smtClean="0">
                          <a:solidFill>
                            <a:srgbClr val="C00000"/>
                          </a:solidFill>
                          <a:latin typeface="Courier New" pitchFamily="49" charset="0"/>
                          <a:cs typeface="Courier New" pitchFamily="49" charset="0"/>
                        </a:rPr>
                        <a:t>DBMS_ROLLING</a:t>
                      </a:r>
                      <a:r>
                        <a:rPr lang="ru-RU" sz="1200" b="1" dirty="0" smtClean="0">
                          <a:solidFill>
                            <a:srgbClr val="C00000"/>
                          </a:solidFill>
                          <a:latin typeface="Courier New" pitchFamily="49" charset="0"/>
                          <a:cs typeface="Courier New" pitchFamily="49" charset="0"/>
                        </a:rPr>
                        <a:t> </a:t>
                      </a:r>
                      <a:r>
                        <a:rPr lang="en-US" sz="1200" b="0" kern="1200" dirty="0" smtClean="0">
                          <a:solidFill>
                            <a:schemeClr val="tx1"/>
                          </a:solidFill>
                          <a:latin typeface="+mn-lt"/>
                          <a:ea typeface="+mn-ea"/>
                          <a:cs typeface="Courier New" pitchFamily="49" charset="0"/>
                        </a:rPr>
                        <a:t>(12.1.0.1)</a:t>
                      </a:r>
                      <a:r>
                        <a:rPr lang="ru-RU" sz="1200" b="0" kern="1200" dirty="0" smtClean="0">
                          <a:solidFill>
                            <a:schemeClr val="tx1"/>
                          </a:solidFill>
                          <a:latin typeface="+mn-lt"/>
                          <a:ea typeface="+mn-ea"/>
                          <a:cs typeface="Courier New" pitchFamily="49" charset="0"/>
                        </a:rPr>
                        <a:t>, с помощью которого легко выполнять процедуры</a:t>
                      </a:r>
                    </a:p>
                    <a:p>
                      <a:pPr marL="347663" indent="-182563">
                        <a:spcBef>
                          <a:spcPts val="600"/>
                        </a:spcBef>
                        <a:spcAft>
                          <a:spcPts val="200"/>
                        </a:spcAft>
                        <a:buClr>
                          <a:schemeClr val="accent1"/>
                        </a:buClr>
                        <a:buFont typeface="Wingdings" pitchFamily="2" charset="2"/>
                        <a:buNone/>
                      </a:pPr>
                      <a:r>
                        <a:rPr lang="ru-RU" sz="1200" b="0" kern="1200" dirty="0" smtClean="0">
                          <a:solidFill>
                            <a:schemeClr val="tx1"/>
                          </a:solidFill>
                          <a:latin typeface="+mn-lt"/>
                          <a:ea typeface="+mn-ea"/>
                          <a:cs typeface="Courier New" pitchFamily="49" charset="0"/>
                        </a:rPr>
                        <a:t>                </a:t>
                      </a:r>
                      <a:r>
                        <a:rPr lang="en-US" sz="1200" b="0" kern="1200" dirty="0" smtClean="0">
                          <a:solidFill>
                            <a:schemeClr val="tx1"/>
                          </a:solidFill>
                          <a:latin typeface="+mn-lt"/>
                          <a:ea typeface="+mn-ea"/>
                          <a:cs typeface="Courier New" pitchFamily="49" charset="0"/>
                        </a:rPr>
                        <a:t>Init, Build,</a:t>
                      </a:r>
                      <a:r>
                        <a:rPr lang="en-US" sz="1200" b="0" kern="1200" baseline="0" dirty="0" smtClean="0">
                          <a:solidFill>
                            <a:schemeClr val="tx1"/>
                          </a:solidFill>
                          <a:latin typeface="+mn-lt"/>
                          <a:ea typeface="+mn-ea"/>
                          <a:cs typeface="Courier New" pitchFamily="49" charset="0"/>
                        </a:rPr>
                        <a:t> Start, Switchover, Finish</a:t>
                      </a:r>
                      <a:endParaRPr lang="en-US" sz="1200" b="1" dirty="0" smtClean="0">
                        <a:solidFill>
                          <a:srgbClr val="C00000"/>
                        </a:solidFill>
                        <a:latin typeface="Courier New" pitchFamily="49" charset="0"/>
                        <a:cs typeface="Courier New" pitchFamily="49" charset="0"/>
                      </a:endParaRPr>
                    </a:p>
                    <a:p>
                      <a:pPr marL="347663" indent="-182563">
                        <a:spcBef>
                          <a:spcPts val="200"/>
                        </a:spcBef>
                        <a:spcAft>
                          <a:spcPts val="200"/>
                        </a:spcAft>
                        <a:buClr>
                          <a:schemeClr val="accent1"/>
                        </a:buClr>
                        <a:buFont typeface="Wingdings" pitchFamily="2" charset="2"/>
                        <a:buChar char="§"/>
                      </a:pPr>
                      <a:r>
                        <a:rPr lang="ru-RU" sz="1200" b="0" dirty="0" smtClean="0">
                          <a:solidFill>
                            <a:schemeClr val="tx1"/>
                          </a:solidFill>
                        </a:rPr>
                        <a:t>Дополнительно поддерживаются</a:t>
                      </a:r>
                      <a:r>
                        <a:rPr lang="en-US" sz="1200" b="0" dirty="0" smtClean="0">
                          <a:solidFill>
                            <a:schemeClr val="tx1"/>
                          </a:solidFill>
                        </a:rPr>
                        <a:t>: XML, Binary XML, Spatial, Image, Oracle Text, DICOM, ADTs (simple types, </a:t>
                      </a:r>
                      <a:r>
                        <a:rPr lang="en-US" sz="1200" b="0" dirty="0" err="1" smtClean="0">
                          <a:solidFill>
                            <a:schemeClr val="tx1"/>
                          </a:solidFill>
                        </a:rPr>
                        <a:t>varrays</a:t>
                      </a:r>
                      <a:r>
                        <a:rPr lang="en-US" sz="1200" b="0" dirty="0" smtClean="0">
                          <a:solidFill>
                            <a:schemeClr val="tx1"/>
                          </a:solidFill>
                        </a:rPr>
                        <a:t>), …</a:t>
                      </a:r>
                    </a:p>
                  </a:txBody>
                  <a:tcPr marT="91440">
                    <a:solidFill>
                      <a:schemeClr val="bg1">
                        <a:lumMod val="85000"/>
                      </a:schemeClr>
                    </a:solidFill>
                  </a:tcPr>
                </a:tc>
              </a:tr>
            </a:tbl>
          </a:graphicData>
        </a:graphic>
      </p:graphicFrame>
      <p:pic>
        <p:nvPicPr>
          <p:cNvPr id="5" name="Picture 4"/>
          <p:cNvPicPr>
            <a:picLocks noChangeAspect="1"/>
          </p:cNvPicPr>
          <p:nvPr/>
        </p:nvPicPr>
        <p:blipFill>
          <a:blip r:embed="rId3" cstate="print"/>
          <a:stretch>
            <a:fillRect/>
          </a:stretch>
        </p:blipFill>
        <p:spPr>
          <a:xfrm>
            <a:off x="246856" y="986098"/>
            <a:ext cx="321235" cy="321235"/>
          </a:xfrm>
          <a:prstGeom prst="rect">
            <a:avLst/>
          </a:prstGeom>
        </p:spPr>
      </p:pic>
      <p:graphicFrame>
        <p:nvGraphicFramePr>
          <p:cNvPr id="16" name="Table 15"/>
          <p:cNvGraphicFramePr>
            <a:graphicFrameLocks noGrp="1"/>
          </p:cNvGraphicFramePr>
          <p:nvPr>
            <p:extLst>
              <p:ext uri="{D42A27DB-BD31-4B8C-83A1-F6EECF244321}">
                <p14:modId xmlns="" xmlns:p14="http://schemas.microsoft.com/office/powerpoint/2010/main" val="1271193580"/>
              </p:ext>
            </p:extLst>
          </p:nvPr>
        </p:nvGraphicFramePr>
        <p:xfrm>
          <a:off x="389357" y="2865169"/>
          <a:ext cx="4270711" cy="1403052"/>
        </p:xfrm>
        <a:graphic>
          <a:graphicData uri="http://schemas.openxmlformats.org/drawingml/2006/table">
            <a:tbl>
              <a:tblPr firstRow="1" bandRow="1">
                <a:tableStyleId>{5C22544A-7EE6-4342-B048-85BDC9FD1C3A}</a:tableStyleId>
              </a:tblPr>
              <a:tblGrid>
                <a:gridCol w="4270711"/>
              </a:tblGrid>
              <a:tr h="1403052">
                <a:tc>
                  <a:txBody>
                    <a:bodyPr/>
                    <a:lstStyle/>
                    <a:p>
                      <a:pPr marL="120650" marR="0" lvl="1" indent="0" algn="l" defTabSz="914400" rtl="0" eaLnBrk="1" fontAlgn="auto" latinLnBrk="0" hangingPunct="1">
                        <a:lnSpc>
                          <a:spcPct val="100000"/>
                        </a:lnSpc>
                        <a:spcBef>
                          <a:spcPts val="600"/>
                        </a:spcBef>
                        <a:spcAft>
                          <a:spcPts val="200"/>
                        </a:spcAft>
                        <a:buClr>
                          <a:srgbClr val="FF0000"/>
                        </a:buClr>
                        <a:buSzTx/>
                        <a:buFont typeface="Wingdings" pitchFamily="2" charset="2"/>
                        <a:buNone/>
                        <a:tabLst/>
                        <a:defRPr/>
                      </a:pPr>
                      <a:r>
                        <a:rPr lang="ru-RU" sz="1600" b="1" dirty="0" smtClean="0">
                          <a:ln w="12700">
                            <a:noFill/>
                          </a:ln>
                          <a:solidFill>
                            <a:schemeClr val="tx1"/>
                          </a:solidFill>
                          <a:ea typeface="ＭＳ Ｐゴシック" pitchFamily="127" charset="-128"/>
                        </a:rPr>
                        <a:t>Проверка готовности к смене роли БД</a:t>
                      </a:r>
                      <a:endParaRPr lang="en-US" sz="1600" b="1" dirty="0" smtClean="0">
                        <a:ln w="12700">
                          <a:noFill/>
                        </a:ln>
                        <a:solidFill>
                          <a:schemeClr val="tx1"/>
                        </a:solidFill>
                        <a:ea typeface="ＭＳ Ｐゴシック" pitchFamily="127" charset="-128"/>
                      </a:endParaRPr>
                    </a:p>
                    <a:p>
                      <a:pPr marL="347663" marR="0" lvl="1" indent="-179388" algn="l" defTabSz="914400" rtl="0" eaLnBrk="1" fontAlgn="auto" latinLnBrk="0" hangingPunct="1">
                        <a:lnSpc>
                          <a:spcPct val="100000"/>
                        </a:lnSpc>
                        <a:spcBef>
                          <a:spcPts val="600"/>
                        </a:spcBef>
                        <a:spcAft>
                          <a:spcPts val="200"/>
                        </a:spcAft>
                        <a:buClr>
                          <a:srgbClr val="FF0000"/>
                        </a:buClr>
                        <a:buSzTx/>
                        <a:buFont typeface="Wingdings" pitchFamily="2" charset="2"/>
                        <a:buChar char="§"/>
                        <a:tabLst/>
                        <a:defRPr/>
                      </a:pPr>
                      <a:r>
                        <a:rPr lang="ru-RU" sz="1200" b="0" dirty="0" smtClean="0">
                          <a:ln w="12700">
                            <a:noFill/>
                          </a:ln>
                          <a:solidFill>
                            <a:schemeClr val="tx1"/>
                          </a:solidFill>
                          <a:ea typeface="ＭＳ Ｐゴシック" pitchFamily="127" charset="-128"/>
                        </a:rPr>
                        <a:t>Проверка готова ли конфигурация </a:t>
                      </a:r>
                      <a:r>
                        <a:rPr lang="en-US" sz="1200" b="0" dirty="0" smtClean="0">
                          <a:ln w="12700">
                            <a:noFill/>
                          </a:ln>
                          <a:solidFill>
                            <a:schemeClr val="tx1"/>
                          </a:solidFill>
                          <a:ea typeface="ＭＳ Ｐゴシック" pitchFamily="127" charset="-128"/>
                        </a:rPr>
                        <a:t>Data</a:t>
                      </a:r>
                      <a:r>
                        <a:rPr lang="en-US" sz="1200" b="0" baseline="0" dirty="0" smtClean="0">
                          <a:ln w="12700">
                            <a:noFill/>
                          </a:ln>
                          <a:solidFill>
                            <a:schemeClr val="tx1"/>
                          </a:solidFill>
                          <a:ea typeface="ＭＳ Ｐゴシック" pitchFamily="127" charset="-128"/>
                        </a:rPr>
                        <a:t> Guard </a:t>
                      </a:r>
                      <a:r>
                        <a:rPr lang="ru-RU" sz="1200" b="0" baseline="0" dirty="0" smtClean="0">
                          <a:ln w="12700">
                            <a:noFill/>
                          </a:ln>
                          <a:solidFill>
                            <a:schemeClr val="tx1"/>
                          </a:solidFill>
                          <a:ea typeface="ＭＳ Ｐゴシック" pitchFamily="127" charset="-128"/>
                        </a:rPr>
                        <a:t>для переключения </a:t>
                      </a:r>
                      <a:r>
                        <a:rPr lang="en-US" sz="1200" b="0" baseline="0" dirty="0" smtClean="0">
                          <a:ln w="12700">
                            <a:noFill/>
                          </a:ln>
                          <a:solidFill>
                            <a:schemeClr val="tx1"/>
                          </a:solidFill>
                          <a:ea typeface="ＭＳ Ｐゴシック" pitchFamily="127" charset="-128"/>
                        </a:rPr>
                        <a:t>– </a:t>
                      </a:r>
                      <a:r>
                        <a:rPr lang="ru-RU" sz="1200" b="0" baseline="0" dirty="0" smtClean="0">
                          <a:ln w="12700">
                            <a:noFill/>
                          </a:ln>
                          <a:solidFill>
                            <a:schemeClr val="tx1"/>
                          </a:solidFill>
                          <a:ea typeface="ＭＳ Ｐゴシック" pitchFamily="127" charset="-128"/>
                        </a:rPr>
                        <a:t>проверка отсутствия отставания наката журналов, переключения журналов, выявление любых несоответствий и т.п.</a:t>
                      </a:r>
                      <a:endParaRPr lang="en-US" sz="1200" b="0" dirty="0" smtClean="0">
                        <a:ln w="12700">
                          <a:noFill/>
                        </a:ln>
                        <a:solidFill>
                          <a:schemeClr val="tx1"/>
                        </a:solidFill>
                        <a:ea typeface="ＭＳ Ｐゴシック" pitchFamily="127" charset="-128"/>
                      </a:endParaRPr>
                    </a:p>
                  </a:txBody>
                  <a:tcPr marT="91440">
                    <a:solidFill>
                      <a:schemeClr val="bg1">
                        <a:lumMod val="85000"/>
                      </a:schemeClr>
                    </a:solidFill>
                  </a:tcPr>
                </a:tc>
              </a:tr>
            </a:tbl>
          </a:graphicData>
        </a:graphic>
      </p:graphicFrame>
      <p:graphicFrame>
        <p:nvGraphicFramePr>
          <p:cNvPr id="18" name="Table 17"/>
          <p:cNvGraphicFramePr>
            <a:graphicFrameLocks noGrp="1"/>
          </p:cNvGraphicFramePr>
          <p:nvPr>
            <p:extLst>
              <p:ext uri="{D42A27DB-BD31-4B8C-83A1-F6EECF244321}">
                <p14:modId xmlns="" xmlns:p14="http://schemas.microsoft.com/office/powerpoint/2010/main" val="1271193580"/>
              </p:ext>
            </p:extLst>
          </p:nvPr>
        </p:nvGraphicFramePr>
        <p:xfrm>
          <a:off x="4679568" y="1127300"/>
          <a:ext cx="4255852" cy="1717765"/>
        </p:xfrm>
        <a:graphic>
          <a:graphicData uri="http://schemas.openxmlformats.org/drawingml/2006/table">
            <a:tbl>
              <a:tblPr firstRow="1" bandRow="1">
                <a:tableStyleId>{5C22544A-7EE6-4342-B048-85BDC9FD1C3A}</a:tableStyleId>
              </a:tblPr>
              <a:tblGrid>
                <a:gridCol w="4255852"/>
              </a:tblGrid>
              <a:tr h="1717765">
                <a:tc>
                  <a:txBody>
                    <a:bodyPr/>
                    <a:lstStyle/>
                    <a:p>
                      <a:pPr marL="0" indent="0">
                        <a:spcBef>
                          <a:spcPts val="600"/>
                        </a:spcBef>
                        <a:spcAft>
                          <a:spcPts val="200"/>
                        </a:spcAft>
                        <a:buClr>
                          <a:srgbClr val="FF0000"/>
                        </a:buClr>
                        <a:buFont typeface="+mj-lt"/>
                        <a:buNone/>
                        <a:defRPr/>
                      </a:pPr>
                      <a:r>
                        <a:rPr lang="en-US" sz="1600" dirty="0" smtClean="0">
                          <a:ln w="12700">
                            <a:noFill/>
                          </a:ln>
                          <a:solidFill>
                            <a:schemeClr val="tx1"/>
                          </a:solidFill>
                          <a:ea typeface="ＭＳ Ｐゴシック" pitchFamily="127" charset="-128"/>
                        </a:rPr>
                        <a:t>DML </a:t>
                      </a:r>
                      <a:r>
                        <a:rPr lang="ru-RU" sz="1600" dirty="0" smtClean="0">
                          <a:ln w="12700">
                            <a:noFill/>
                          </a:ln>
                          <a:solidFill>
                            <a:schemeClr val="tx1"/>
                          </a:solidFill>
                          <a:ea typeface="ＭＳ Ｐゴシック" pitchFamily="127" charset="-128"/>
                        </a:rPr>
                        <a:t>на </a:t>
                      </a:r>
                      <a:r>
                        <a:rPr lang="en-US" sz="1600" dirty="0" smtClean="0">
                          <a:ln w="12700">
                            <a:noFill/>
                          </a:ln>
                          <a:solidFill>
                            <a:schemeClr val="tx1"/>
                          </a:solidFill>
                          <a:ea typeface="ＭＳ Ｐゴシック" pitchFamily="127" charset="-128"/>
                        </a:rPr>
                        <a:t>Global Temporary Tables</a:t>
                      </a:r>
                    </a:p>
                    <a:p>
                      <a:pPr marL="347663" lvl="1" indent="-179388" algn="l" defTabSz="914400" rtl="0" eaLnBrk="1" latinLnBrk="0" hangingPunct="1">
                        <a:spcBef>
                          <a:spcPts val="600"/>
                        </a:spcBef>
                        <a:spcAft>
                          <a:spcPts val="200"/>
                        </a:spcAft>
                        <a:buClr>
                          <a:srgbClr val="FF0000"/>
                        </a:buClr>
                        <a:buFont typeface="Wingdings" pitchFamily="2" charset="2"/>
                        <a:buChar char="§"/>
                        <a:defRPr/>
                      </a:pPr>
                      <a:r>
                        <a:rPr lang="en-US" sz="1200" b="0" kern="1200" dirty="0" smtClean="0">
                          <a:ln w="12700">
                            <a:noFill/>
                          </a:ln>
                          <a:solidFill>
                            <a:schemeClr val="tx1"/>
                          </a:solidFill>
                          <a:latin typeface="+mn-lt"/>
                          <a:ea typeface="ＭＳ Ｐゴシック" pitchFamily="127" charset="-128"/>
                          <a:cs typeface="+mn-cs"/>
                        </a:rPr>
                        <a:t>Temporary undo </a:t>
                      </a:r>
                      <a:r>
                        <a:rPr lang="ru-RU" sz="1200" b="0" kern="1200" dirty="0" smtClean="0">
                          <a:ln w="12700">
                            <a:noFill/>
                          </a:ln>
                          <a:solidFill>
                            <a:schemeClr val="tx1"/>
                          </a:solidFill>
                          <a:latin typeface="+mn-lt"/>
                          <a:ea typeface="ＭＳ Ｐゴシック" pitchFamily="127" charset="-128"/>
                          <a:cs typeface="+mn-cs"/>
                        </a:rPr>
                        <a:t>не журналируется в </a:t>
                      </a:r>
                      <a:r>
                        <a:rPr lang="en-US" sz="1200" b="0" kern="1200" dirty="0" smtClean="0">
                          <a:ln w="12700">
                            <a:noFill/>
                          </a:ln>
                          <a:solidFill>
                            <a:schemeClr val="tx1"/>
                          </a:solidFill>
                          <a:latin typeface="+mn-lt"/>
                          <a:ea typeface="ＭＳ Ｐゴシック" pitchFamily="127" charset="-128"/>
                          <a:cs typeface="+mn-cs"/>
                        </a:rPr>
                        <a:t>redo log</a:t>
                      </a:r>
                    </a:p>
                    <a:p>
                      <a:pPr marL="347663" lvl="1" indent="-179388" algn="l" defTabSz="914400" rtl="0" eaLnBrk="1" latinLnBrk="0" hangingPunct="1">
                        <a:spcBef>
                          <a:spcPts val="600"/>
                        </a:spcBef>
                        <a:spcAft>
                          <a:spcPts val="200"/>
                        </a:spcAft>
                        <a:buClr>
                          <a:srgbClr val="FF0000"/>
                        </a:buClr>
                        <a:buFont typeface="Wingdings" pitchFamily="2" charset="2"/>
                        <a:buChar char="§"/>
                        <a:defRPr/>
                      </a:pPr>
                      <a:r>
                        <a:rPr lang="ru-RU" sz="1200" b="0" kern="1200" dirty="0" smtClean="0">
                          <a:ln w="12700">
                            <a:noFill/>
                          </a:ln>
                          <a:solidFill>
                            <a:schemeClr val="tx1"/>
                          </a:solidFill>
                          <a:latin typeface="+mn-lt"/>
                          <a:ea typeface="ＭＳ Ｐゴシック" pitchFamily="127" charset="-128"/>
                          <a:cs typeface="+mn-cs"/>
                        </a:rPr>
                        <a:t>Позволяет выполнять </a:t>
                      </a:r>
                      <a:r>
                        <a:rPr lang="en-US" sz="1200" b="0" kern="1200" dirty="0" smtClean="0">
                          <a:ln w="12700">
                            <a:noFill/>
                          </a:ln>
                          <a:solidFill>
                            <a:schemeClr val="tx1"/>
                          </a:solidFill>
                          <a:latin typeface="+mn-lt"/>
                          <a:ea typeface="ＭＳ Ｐゴシック" pitchFamily="127" charset="-128"/>
                          <a:cs typeface="+mn-cs"/>
                        </a:rPr>
                        <a:t>DML </a:t>
                      </a:r>
                      <a:r>
                        <a:rPr lang="ru-RU" sz="1200" b="0" kern="1200" dirty="0" smtClean="0">
                          <a:ln w="12700">
                            <a:noFill/>
                          </a:ln>
                          <a:solidFill>
                            <a:schemeClr val="tx1"/>
                          </a:solidFill>
                          <a:latin typeface="+mn-lt"/>
                          <a:ea typeface="ＭＳ Ｐゴシック" pitchFamily="127" charset="-128"/>
                          <a:cs typeface="+mn-cs"/>
                        </a:rPr>
                        <a:t>на</a:t>
                      </a:r>
                      <a:r>
                        <a:rPr lang="en-US" sz="1200" b="0" kern="1200" dirty="0" smtClean="0">
                          <a:ln w="12700">
                            <a:noFill/>
                          </a:ln>
                          <a:solidFill>
                            <a:schemeClr val="tx1"/>
                          </a:solidFill>
                          <a:latin typeface="+mn-lt"/>
                          <a:ea typeface="ＭＳ Ｐゴシック" pitchFamily="127" charset="-128"/>
                          <a:cs typeface="+mn-cs"/>
                        </a:rPr>
                        <a:t> global temporary tables </a:t>
                      </a:r>
                      <a:r>
                        <a:rPr lang="ru-RU" sz="1200" b="0" kern="1200" dirty="0" smtClean="0">
                          <a:ln w="12700">
                            <a:noFill/>
                          </a:ln>
                          <a:solidFill>
                            <a:schemeClr val="tx1"/>
                          </a:solidFill>
                          <a:latin typeface="+mn-lt"/>
                          <a:ea typeface="ＭＳ Ｐゴシック" pitchFamily="127" charset="-128"/>
                          <a:cs typeface="+mn-cs"/>
                        </a:rPr>
                        <a:t>на</a:t>
                      </a:r>
                      <a:r>
                        <a:rPr lang="en-US" sz="1200" b="0" kern="1200" dirty="0" smtClean="0">
                          <a:ln w="12700">
                            <a:noFill/>
                          </a:ln>
                          <a:solidFill>
                            <a:schemeClr val="tx1"/>
                          </a:solidFill>
                          <a:latin typeface="+mn-lt"/>
                          <a:ea typeface="ＭＳ Ｐゴシック" pitchFamily="127" charset="-128"/>
                          <a:cs typeface="+mn-cs"/>
                        </a:rPr>
                        <a:t> Active Data Guard</a:t>
                      </a:r>
                    </a:p>
                    <a:p>
                      <a:pPr marL="347663" lvl="1" indent="-179388" algn="l" defTabSz="914400" rtl="0" eaLnBrk="1" latinLnBrk="0" hangingPunct="1">
                        <a:spcBef>
                          <a:spcPts val="600"/>
                        </a:spcBef>
                        <a:spcAft>
                          <a:spcPts val="200"/>
                        </a:spcAft>
                        <a:buClr>
                          <a:srgbClr val="FF0000"/>
                        </a:buClr>
                        <a:buFont typeface="Wingdings" pitchFamily="2" charset="2"/>
                        <a:buChar char="§"/>
                        <a:defRPr/>
                      </a:pPr>
                      <a:r>
                        <a:rPr lang="ru-RU" sz="1200" b="0" kern="1200" dirty="0" smtClean="0">
                          <a:ln w="12700">
                            <a:noFill/>
                          </a:ln>
                          <a:solidFill>
                            <a:schemeClr val="tx1"/>
                          </a:solidFill>
                          <a:latin typeface="+mn-lt"/>
                          <a:ea typeface="ＭＳ Ｐゴシック" pitchFamily="127" charset="-128"/>
                          <a:cs typeface="+mn-cs"/>
                        </a:rPr>
                        <a:t>По</a:t>
                      </a:r>
                      <a:r>
                        <a:rPr lang="ru-RU" sz="1200" b="0" kern="1200" baseline="0" dirty="0" smtClean="0">
                          <a:ln w="12700">
                            <a:noFill/>
                          </a:ln>
                          <a:solidFill>
                            <a:schemeClr val="tx1"/>
                          </a:solidFill>
                          <a:latin typeface="+mn-lt"/>
                          <a:ea typeface="ＭＳ Ｐゴシック" pitchFamily="127" charset="-128"/>
                          <a:cs typeface="+mn-cs"/>
                        </a:rPr>
                        <a:t> умолчанию на </a:t>
                      </a:r>
                      <a:r>
                        <a:rPr lang="en-US" sz="1200" b="0" kern="1200" dirty="0" smtClean="0">
                          <a:ln w="12700">
                            <a:noFill/>
                          </a:ln>
                          <a:solidFill>
                            <a:schemeClr val="tx1"/>
                          </a:solidFill>
                          <a:latin typeface="+mn-lt"/>
                          <a:ea typeface="ＭＳ Ｐゴシック" pitchFamily="127" charset="-128"/>
                          <a:cs typeface="+mn-cs"/>
                        </a:rPr>
                        <a:t>Active Data Guard standby</a:t>
                      </a:r>
                      <a:endParaRPr lang="en-US" sz="1200" b="0" kern="1200" dirty="0">
                        <a:ln w="12700">
                          <a:noFill/>
                        </a:ln>
                        <a:solidFill>
                          <a:schemeClr val="tx1"/>
                        </a:solidFill>
                        <a:latin typeface="+mn-lt"/>
                        <a:ea typeface="ＭＳ Ｐゴシック" pitchFamily="127" charset="-128"/>
                        <a:cs typeface="+mn-cs"/>
                      </a:endParaRPr>
                    </a:p>
                  </a:txBody>
                  <a:tcPr marT="91440">
                    <a:solidFill>
                      <a:schemeClr val="bg1">
                        <a:lumMod val="85000"/>
                      </a:schemeClr>
                    </a:solidFill>
                  </a:tcPr>
                </a:tc>
              </a:tr>
            </a:tbl>
          </a:graphicData>
        </a:graphic>
      </p:graphicFrame>
      <p:graphicFrame>
        <p:nvGraphicFramePr>
          <p:cNvPr id="19" name="Table 18"/>
          <p:cNvGraphicFramePr>
            <a:graphicFrameLocks noGrp="1"/>
          </p:cNvGraphicFramePr>
          <p:nvPr>
            <p:extLst>
              <p:ext uri="{D42A27DB-BD31-4B8C-83A1-F6EECF244321}">
                <p14:modId xmlns="" xmlns:p14="http://schemas.microsoft.com/office/powerpoint/2010/main" val="1271193580"/>
              </p:ext>
            </p:extLst>
          </p:nvPr>
        </p:nvGraphicFramePr>
        <p:xfrm>
          <a:off x="4679568" y="2859163"/>
          <a:ext cx="4255852" cy="1409058"/>
        </p:xfrm>
        <a:graphic>
          <a:graphicData uri="http://schemas.openxmlformats.org/drawingml/2006/table">
            <a:tbl>
              <a:tblPr firstRow="1" bandRow="1">
                <a:tableStyleId>{5C22544A-7EE6-4342-B048-85BDC9FD1C3A}</a:tableStyleId>
              </a:tblPr>
              <a:tblGrid>
                <a:gridCol w="4255852"/>
              </a:tblGrid>
              <a:tr h="1409058">
                <a:tc>
                  <a:txBody>
                    <a:bodyPr/>
                    <a:lstStyle/>
                    <a:p>
                      <a:pPr marL="0" indent="0">
                        <a:spcBef>
                          <a:spcPts val="1800"/>
                        </a:spcBef>
                        <a:spcAft>
                          <a:spcPts val="200"/>
                        </a:spcAft>
                        <a:buClr>
                          <a:srgbClr val="FF0000"/>
                        </a:buClr>
                        <a:buFont typeface="+mj-lt"/>
                        <a:buNone/>
                        <a:defRPr/>
                      </a:pPr>
                      <a:r>
                        <a:rPr lang="en-US" sz="1400" b="1" dirty="0" smtClean="0">
                          <a:ln w="12700">
                            <a:noFill/>
                          </a:ln>
                          <a:solidFill>
                            <a:schemeClr val="tx1"/>
                          </a:solidFill>
                          <a:ea typeface="ＭＳ Ｐゴシック" pitchFamily="127" charset="-128"/>
                        </a:rPr>
                        <a:t> </a:t>
                      </a:r>
                      <a:r>
                        <a:rPr lang="en-US" sz="1400" b="1" baseline="0" dirty="0" smtClean="0">
                          <a:ln w="12700">
                            <a:noFill/>
                          </a:ln>
                          <a:solidFill>
                            <a:schemeClr val="tx1"/>
                          </a:solidFill>
                          <a:ea typeface="ＭＳ Ｐゴシック" pitchFamily="127" charset="-128"/>
                        </a:rPr>
                        <a:t> </a:t>
                      </a:r>
                      <a:r>
                        <a:rPr lang="en-US" sz="1600" b="1" baseline="0" dirty="0" smtClean="0">
                          <a:ln w="12700">
                            <a:noFill/>
                          </a:ln>
                          <a:solidFill>
                            <a:schemeClr val="tx1"/>
                          </a:solidFill>
                          <a:ea typeface="ＭＳ Ｐゴシック" pitchFamily="127" charset="-128"/>
                        </a:rPr>
                        <a:t>Unique Sequences</a:t>
                      </a:r>
                      <a:endParaRPr lang="en-US" sz="1600" b="1" dirty="0" smtClean="0">
                        <a:ln w="12700">
                          <a:noFill/>
                        </a:ln>
                        <a:solidFill>
                          <a:schemeClr val="tx1"/>
                        </a:solidFill>
                        <a:ea typeface="ＭＳ Ｐゴシック" pitchFamily="127" charset="-128"/>
                      </a:endParaRPr>
                    </a:p>
                    <a:p>
                      <a:pPr marL="347663" lvl="1" indent="-179388">
                        <a:spcBef>
                          <a:spcPts val="600"/>
                        </a:spcBef>
                        <a:spcAft>
                          <a:spcPts val="200"/>
                        </a:spcAft>
                        <a:buClr>
                          <a:srgbClr val="FF0000"/>
                        </a:buClr>
                        <a:buFont typeface="Wingdings" pitchFamily="2" charset="2"/>
                        <a:buChar char="§"/>
                        <a:defRPr/>
                      </a:pPr>
                      <a:r>
                        <a:rPr lang="en-US" sz="1200" b="0" dirty="0" smtClean="0">
                          <a:ln w="12700">
                            <a:noFill/>
                          </a:ln>
                          <a:solidFill>
                            <a:schemeClr val="tx1"/>
                          </a:solidFill>
                          <a:ea typeface="ＭＳ Ｐゴシック" pitchFamily="127" charset="-128"/>
                        </a:rPr>
                        <a:t>Primary</a:t>
                      </a:r>
                      <a:r>
                        <a:rPr lang="ru-RU" sz="1200" b="0" dirty="0" smtClean="0">
                          <a:ln w="12700">
                            <a:noFill/>
                          </a:ln>
                          <a:solidFill>
                            <a:schemeClr val="tx1"/>
                          </a:solidFill>
                          <a:ea typeface="ＭＳ Ｐゴシック" pitchFamily="127" charset="-128"/>
                        </a:rPr>
                        <a:t> БД</a:t>
                      </a:r>
                      <a:r>
                        <a:rPr lang="ru-RU" sz="1200" b="0" baseline="0" dirty="0" smtClean="0">
                          <a:ln w="12700">
                            <a:noFill/>
                          </a:ln>
                          <a:solidFill>
                            <a:schemeClr val="tx1"/>
                          </a:solidFill>
                          <a:ea typeface="ＭＳ Ｐゴシック" pitchFamily="127" charset="-128"/>
                        </a:rPr>
                        <a:t> выделяет уникальный диапазон значений последовательностей для каждой</a:t>
                      </a:r>
                      <a:r>
                        <a:rPr lang="en-US" sz="1200" b="0" dirty="0" smtClean="0">
                          <a:ln w="12700">
                            <a:noFill/>
                          </a:ln>
                          <a:solidFill>
                            <a:schemeClr val="tx1"/>
                          </a:solidFill>
                          <a:ea typeface="ＭＳ Ｐゴシック" pitchFamily="127" charset="-128"/>
                        </a:rPr>
                        <a:t> Standby</a:t>
                      </a:r>
                    </a:p>
                    <a:p>
                      <a:pPr marL="347663" lvl="1" indent="-179388">
                        <a:spcBef>
                          <a:spcPts val="600"/>
                        </a:spcBef>
                        <a:spcAft>
                          <a:spcPts val="200"/>
                        </a:spcAft>
                        <a:buClr>
                          <a:srgbClr val="FF0000"/>
                        </a:buClr>
                        <a:buFont typeface="Wingdings" pitchFamily="2" charset="2"/>
                        <a:buChar char="§"/>
                        <a:defRPr/>
                      </a:pPr>
                      <a:r>
                        <a:rPr lang="ru-RU" sz="1200" b="0" dirty="0" smtClean="0">
                          <a:ln w="12700">
                            <a:noFill/>
                          </a:ln>
                          <a:solidFill>
                            <a:schemeClr val="tx1"/>
                          </a:solidFill>
                          <a:ea typeface="ＭＳ Ｐゴシック" pitchFamily="127" charset="-128"/>
                        </a:rPr>
                        <a:t>Даёт более гибкие возможности</a:t>
                      </a:r>
                      <a:r>
                        <a:rPr lang="ru-RU" sz="1200" b="0" baseline="0" dirty="0" smtClean="0">
                          <a:ln w="12700">
                            <a:noFill/>
                          </a:ln>
                          <a:solidFill>
                            <a:schemeClr val="tx1"/>
                          </a:solidFill>
                          <a:ea typeface="ＭＳ Ｐゴシック" pitchFamily="127" charset="-128"/>
                        </a:rPr>
                        <a:t> для выполненния отчётов на </a:t>
                      </a:r>
                      <a:r>
                        <a:rPr lang="en-US" sz="1200" b="0" dirty="0" smtClean="0">
                          <a:ln w="12700">
                            <a:noFill/>
                          </a:ln>
                          <a:solidFill>
                            <a:schemeClr val="tx1"/>
                          </a:solidFill>
                          <a:ea typeface="ＭＳ Ｐゴシック" pitchFamily="127" charset="-128"/>
                        </a:rPr>
                        <a:t>Active Data Guard</a:t>
                      </a:r>
                      <a:endParaRPr lang="en-US" sz="1200" dirty="0" smtClean="0">
                        <a:ln w="12700">
                          <a:noFill/>
                        </a:ln>
                        <a:solidFill>
                          <a:schemeClr val="tx1"/>
                        </a:solidFill>
                        <a:ea typeface="ＭＳ Ｐゴシック" pitchFamily="127" charset="-128"/>
                      </a:endParaRPr>
                    </a:p>
                  </a:txBody>
                  <a:tcPr marT="91440">
                    <a:solidFill>
                      <a:schemeClr val="bg1">
                        <a:lumMod val="85000"/>
                      </a:schemeClr>
                    </a:solidFill>
                  </a:tcPr>
                </a:tc>
              </a:tr>
            </a:tbl>
          </a:graphicData>
        </a:graphic>
      </p:graphicFrame>
      <p:pic>
        <p:nvPicPr>
          <p:cNvPr id="13" name="Picture 12"/>
          <p:cNvPicPr>
            <a:picLocks noChangeAspect="1"/>
          </p:cNvPicPr>
          <p:nvPr/>
        </p:nvPicPr>
        <p:blipFill>
          <a:blip r:embed="rId4" cstate="print"/>
          <a:stretch>
            <a:fillRect/>
          </a:stretch>
        </p:blipFill>
        <p:spPr>
          <a:xfrm>
            <a:off x="244091" y="2690060"/>
            <a:ext cx="324000" cy="324000"/>
          </a:xfrm>
          <a:prstGeom prst="rect">
            <a:avLst/>
          </a:prstGeom>
        </p:spPr>
      </p:pic>
      <p:pic>
        <p:nvPicPr>
          <p:cNvPr id="9" name="Picture 8"/>
          <p:cNvPicPr>
            <a:picLocks noChangeAspect="1"/>
          </p:cNvPicPr>
          <p:nvPr/>
        </p:nvPicPr>
        <p:blipFill>
          <a:blip r:embed="rId5" cstate="print"/>
          <a:stretch>
            <a:fillRect/>
          </a:stretch>
        </p:blipFill>
        <p:spPr>
          <a:xfrm>
            <a:off x="4488084" y="986098"/>
            <a:ext cx="323999" cy="323999"/>
          </a:xfrm>
          <a:prstGeom prst="rect">
            <a:avLst/>
          </a:prstGeom>
        </p:spPr>
      </p:pic>
      <p:pic>
        <p:nvPicPr>
          <p:cNvPr id="11" name="Picture 10"/>
          <p:cNvPicPr>
            <a:picLocks noChangeAspect="1"/>
          </p:cNvPicPr>
          <p:nvPr/>
        </p:nvPicPr>
        <p:blipFill>
          <a:blip r:embed="rId6" cstate="print"/>
          <a:stretch>
            <a:fillRect/>
          </a:stretch>
        </p:blipFill>
        <p:spPr>
          <a:xfrm>
            <a:off x="4521818" y="2679174"/>
            <a:ext cx="324000" cy="324000"/>
          </a:xfrm>
          <a:prstGeom prst="rect">
            <a:avLst/>
          </a:prstGeom>
        </p:spPr>
      </p:pic>
    </p:spTree>
    <p:extLst>
      <p:ext uri="{BB962C8B-B14F-4D97-AF65-F5344CB8AC3E}">
        <p14:creationId xmlns="" xmlns:p14="http://schemas.microsoft.com/office/powerpoint/2010/main" val="2336291576"/>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4980" y="245538"/>
            <a:ext cx="8101513" cy="761995"/>
          </a:xfrm>
        </p:spPr>
        <p:txBody>
          <a:bodyPr/>
          <a:lstStyle/>
          <a:p>
            <a:r>
              <a:rPr lang="en-US" dirty="0" smtClean="0"/>
              <a:t>Oracle Database 12c</a:t>
            </a:r>
            <a:br>
              <a:rPr lang="en-US" dirty="0" smtClean="0"/>
            </a:br>
            <a:r>
              <a:rPr lang="ru-RU" dirty="0" smtClean="0"/>
              <a:t>новые возможности высокой надёжности</a:t>
            </a:r>
            <a:endParaRPr lang="en-US" dirty="0"/>
          </a:p>
        </p:txBody>
      </p:sp>
      <p:sp>
        <p:nvSpPr>
          <p:cNvPr id="3" name="Text Placeholder 2"/>
          <p:cNvSpPr>
            <a:spLocks noGrp="1"/>
          </p:cNvSpPr>
          <p:nvPr>
            <p:ph type="body" sz="quarter" idx="13"/>
          </p:nvPr>
        </p:nvSpPr>
        <p:spPr>
          <a:xfrm>
            <a:off x="804981" y="1363132"/>
            <a:ext cx="7771752" cy="2826096"/>
          </a:xfrm>
        </p:spPr>
        <p:txBody>
          <a:bodyPr/>
          <a:lstStyle/>
          <a:p>
            <a:pPr>
              <a:spcAft>
                <a:spcPts val="0"/>
              </a:spcAft>
            </a:pPr>
            <a:r>
              <a:rPr lang="en-US" sz="2200" dirty="0" smtClean="0"/>
              <a:t>Application Continuity</a:t>
            </a:r>
          </a:p>
          <a:p>
            <a:pPr>
              <a:spcAft>
                <a:spcPts val="0"/>
              </a:spcAft>
            </a:pPr>
            <a:r>
              <a:rPr lang="en-US" sz="2200" dirty="0" smtClean="0"/>
              <a:t>Global Data Services</a:t>
            </a:r>
          </a:p>
          <a:p>
            <a:pPr>
              <a:spcAft>
                <a:spcPts val="0"/>
              </a:spcAft>
            </a:pPr>
            <a:r>
              <a:rPr lang="ru-RU" sz="2200" dirty="0" smtClean="0"/>
              <a:t>Улучшения в </a:t>
            </a:r>
            <a:r>
              <a:rPr lang="en-US" sz="2200" dirty="0" smtClean="0"/>
              <a:t>Data Guard</a:t>
            </a:r>
          </a:p>
          <a:p>
            <a:pPr>
              <a:spcAft>
                <a:spcPts val="0"/>
              </a:spcAft>
            </a:pPr>
            <a:r>
              <a:rPr lang="ru-RU" sz="2200" u="sng" dirty="0" smtClean="0">
                <a:solidFill>
                  <a:srgbClr val="C00000"/>
                </a:solidFill>
              </a:rPr>
              <a:t>Улучшения в </a:t>
            </a:r>
            <a:r>
              <a:rPr lang="en-US" sz="2200" u="sng" dirty="0" smtClean="0">
                <a:solidFill>
                  <a:srgbClr val="C00000"/>
                </a:solidFill>
              </a:rPr>
              <a:t>RMAN</a:t>
            </a:r>
            <a:endParaRPr lang="en-US" sz="2200" dirty="0" smtClean="0"/>
          </a:p>
          <a:p>
            <a:pPr>
              <a:spcAft>
                <a:spcPts val="0"/>
              </a:spcAft>
            </a:pPr>
            <a:r>
              <a:rPr lang="en-US" sz="2200" dirty="0" smtClean="0"/>
              <a:t>Flex ASM</a:t>
            </a:r>
          </a:p>
          <a:p>
            <a:pPr>
              <a:spcAft>
                <a:spcPts val="0"/>
              </a:spcAft>
            </a:pPr>
            <a:r>
              <a:rPr lang="ru-RU" sz="2200" dirty="0" smtClean="0"/>
              <a:t>Другие улучшения</a:t>
            </a:r>
            <a:endParaRPr lang="en-US" sz="2200" dirty="0" smtClean="0"/>
          </a:p>
        </p:txBody>
      </p:sp>
    </p:spTree>
    <p:extLst>
      <p:ext uri="{BB962C8B-B14F-4D97-AF65-F5344CB8AC3E}">
        <p14:creationId xmlns="" xmlns:p14="http://schemas.microsoft.com/office/powerpoint/2010/main" val="2728480166"/>
      </p:ext>
    </p:extLst>
  </p:cSld>
  <p:clrMapOvr>
    <a:masterClrMapping/>
  </p:clrMapOvr>
  <p:transition spd="med">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a:blip r:embed="rId3" cstate="print"/>
          <a:stretch>
            <a:fillRect/>
          </a:stretch>
        </p:blipFill>
        <p:spPr>
          <a:xfrm>
            <a:off x="2404944" y="1830685"/>
            <a:ext cx="1862657" cy="2121111"/>
          </a:xfrm>
          <a:prstGeom prst="rect">
            <a:avLst/>
          </a:prstGeom>
        </p:spPr>
      </p:pic>
      <p:pic>
        <p:nvPicPr>
          <p:cNvPr id="14" name="Picture 13" descr="Generic Non CDB.png"/>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377614" y="1222649"/>
            <a:ext cx="2088000" cy="3097582"/>
          </a:xfrm>
          <a:prstGeom prst="rect">
            <a:avLst/>
          </a:prstGeom>
        </p:spPr>
      </p:pic>
      <p:sp>
        <p:nvSpPr>
          <p:cNvPr id="30722" name="Title 1"/>
          <p:cNvSpPr>
            <a:spLocks noGrp="1"/>
          </p:cNvSpPr>
          <p:nvPr>
            <p:ph type="title"/>
          </p:nvPr>
        </p:nvSpPr>
        <p:spPr/>
        <p:txBody>
          <a:bodyPr/>
          <a:lstStyle/>
          <a:p>
            <a:r>
              <a:rPr lang="ru-RU" dirty="0" smtClean="0">
                <a:latin typeface="Arial" charset="0"/>
                <a:ea typeface="ＭＳ Ｐゴシック" charset="-128"/>
              </a:rPr>
              <a:t>Восстановление таблицы из </a:t>
            </a:r>
            <a:r>
              <a:rPr lang="en-US" dirty="0" smtClean="0">
                <a:latin typeface="Arial" charset="0"/>
                <a:ea typeface="ＭＳ Ｐゴシック" charset="-128"/>
              </a:rPr>
              <a:t>RMAN Backup</a:t>
            </a:r>
          </a:p>
        </p:txBody>
      </p:sp>
      <p:sp>
        <p:nvSpPr>
          <p:cNvPr id="30723" name="Content Placeholder 2"/>
          <p:cNvSpPr>
            <a:spLocks noGrp="1"/>
          </p:cNvSpPr>
          <p:nvPr>
            <p:ph sz="quarter" idx="12"/>
          </p:nvPr>
        </p:nvSpPr>
        <p:spPr>
          <a:xfrm>
            <a:off x="4750117" y="890334"/>
            <a:ext cx="4283816" cy="3621505"/>
          </a:xfrm>
        </p:spPr>
        <p:txBody>
          <a:bodyPr/>
          <a:lstStyle/>
          <a:p>
            <a:r>
              <a:rPr lang="ru-RU" sz="1800" dirty="0" smtClean="0">
                <a:latin typeface="Arial" charset="0"/>
                <a:ea typeface="ＭＳ Ｐゴシック" charset="-128"/>
              </a:rPr>
              <a:t>Команда </a:t>
            </a:r>
            <a:r>
              <a:rPr lang="en-US" sz="1800" b="1" dirty="0" smtClean="0">
                <a:solidFill>
                  <a:schemeClr val="accent1"/>
                </a:solidFill>
                <a:latin typeface="Courier New" pitchFamily="49" charset="0"/>
                <a:ea typeface="ＭＳ Ｐゴシック" charset="-128"/>
                <a:cs typeface="Courier New" pitchFamily="49" charset="0"/>
              </a:rPr>
              <a:t>RECOVER TABLE</a:t>
            </a:r>
            <a:r>
              <a:rPr lang="ru-RU" sz="1800" dirty="0" smtClean="0">
                <a:latin typeface="Arial" charset="0"/>
                <a:ea typeface="ＭＳ Ｐゴシック" charset="-128"/>
              </a:rPr>
              <a:t> для восстановления одной или нескольких таблиц </a:t>
            </a:r>
            <a:r>
              <a:rPr lang="en-US" sz="1800" dirty="0" smtClean="0">
                <a:latin typeface="Arial" charset="0"/>
                <a:ea typeface="ＭＳ Ｐゴシック" charset="-128"/>
              </a:rPr>
              <a:t>(most recent or older version) </a:t>
            </a:r>
            <a:r>
              <a:rPr lang="ru-RU" sz="1800" dirty="0" smtClean="0">
                <a:latin typeface="Arial" charset="0"/>
                <a:ea typeface="ＭＳ Ｐゴシック" charset="-128"/>
              </a:rPr>
              <a:t>из</a:t>
            </a:r>
            <a:r>
              <a:rPr lang="en-US" sz="1800" dirty="0" smtClean="0">
                <a:latin typeface="Arial" charset="0"/>
                <a:ea typeface="ＭＳ Ｐゴシック" charset="-128"/>
              </a:rPr>
              <a:t> RMAN backup</a:t>
            </a:r>
          </a:p>
          <a:p>
            <a:r>
              <a:rPr lang="ru-RU" sz="1800" dirty="0" smtClean="0">
                <a:latin typeface="Arial" charset="0"/>
                <a:ea typeface="ＭＳ Ｐゴシック" charset="-128"/>
              </a:rPr>
              <a:t>Уменьшает время и упрощает восстановление по сравнению с вручную выполняемыми операциями: </a:t>
            </a:r>
            <a:r>
              <a:rPr lang="en-US" sz="1800" dirty="0" smtClean="0">
                <a:latin typeface="Arial" charset="0"/>
                <a:ea typeface="ＭＳ Ｐゴシック" charset="-128"/>
              </a:rPr>
              <a:t>restore</a:t>
            </a:r>
            <a:r>
              <a:rPr lang="ru-RU" sz="1800" dirty="0" smtClean="0">
                <a:latin typeface="Arial" charset="0"/>
                <a:ea typeface="ＭＳ Ｐゴシック" charset="-128"/>
              </a:rPr>
              <a:t> БД</a:t>
            </a:r>
            <a:r>
              <a:rPr lang="en-US" sz="1800" dirty="0" smtClean="0">
                <a:latin typeface="Arial" charset="0"/>
                <a:ea typeface="ＭＳ Ｐゴシック" charset="-128"/>
              </a:rPr>
              <a:t>, recover</a:t>
            </a:r>
            <a:r>
              <a:rPr lang="ru-RU" sz="1800" dirty="0" smtClean="0">
                <a:latin typeface="Arial" charset="0"/>
                <a:ea typeface="ＭＳ Ｐゴシック" charset="-128"/>
              </a:rPr>
              <a:t> БД</a:t>
            </a:r>
            <a:r>
              <a:rPr lang="en-US" sz="1800" dirty="0" smtClean="0">
                <a:latin typeface="Arial" charset="0"/>
                <a:ea typeface="ＭＳ Ｐゴシック" charset="-128"/>
              </a:rPr>
              <a:t> </a:t>
            </a:r>
            <a:r>
              <a:rPr lang="ru-RU" sz="1800" dirty="0" smtClean="0">
                <a:latin typeface="Arial" charset="0"/>
                <a:ea typeface="ＭＳ Ｐゴシック" charset="-128"/>
              </a:rPr>
              <a:t>и</a:t>
            </a:r>
            <a:r>
              <a:rPr lang="en-US" sz="1800" dirty="0" smtClean="0">
                <a:latin typeface="Arial" charset="0"/>
                <a:ea typeface="ＭＳ Ｐゴシック" charset="-128"/>
              </a:rPr>
              <a:t> export</a:t>
            </a:r>
            <a:r>
              <a:rPr lang="ru-RU" sz="1800" dirty="0" smtClean="0">
                <a:latin typeface="Arial" charset="0"/>
                <a:ea typeface="ＭＳ Ｐゴシック" charset="-128"/>
              </a:rPr>
              <a:t> таблицы</a:t>
            </a:r>
            <a:endParaRPr lang="en-US" sz="1800" dirty="0" smtClean="0">
              <a:latin typeface="Arial" charset="0"/>
              <a:ea typeface="ＭＳ Ｐゴシック" charset="-128"/>
            </a:endParaRPr>
          </a:p>
          <a:p>
            <a:pPr lvl="1"/>
            <a:r>
              <a:rPr lang="ru-RU" sz="1600" dirty="0" smtClean="0">
                <a:latin typeface="Arial" charset="0"/>
                <a:ea typeface="ＭＳ Ｐゴシック" charset="-128"/>
              </a:rPr>
              <a:t>Восстановление таблицы на определённый момент времени</a:t>
            </a:r>
            <a:endParaRPr lang="en-US" sz="1800" dirty="0" smtClean="0">
              <a:latin typeface="Arial" charset="0"/>
              <a:ea typeface="ＭＳ Ｐゴシック" charset="-128"/>
            </a:endParaRPr>
          </a:p>
          <a:p>
            <a:endParaRPr lang="en-US" sz="1800" dirty="0" smtClean="0">
              <a:latin typeface="Arial" charset="0"/>
              <a:ea typeface="ＭＳ Ｐゴシック" charset="-128"/>
            </a:endParaRPr>
          </a:p>
        </p:txBody>
      </p:sp>
      <p:sp>
        <p:nvSpPr>
          <p:cNvPr id="63" name="Text Box 20"/>
          <p:cNvSpPr txBox="1">
            <a:spLocks noChangeArrowheads="1"/>
          </p:cNvSpPr>
          <p:nvPr/>
        </p:nvSpPr>
        <p:spPr bwMode="auto">
          <a:xfrm>
            <a:off x="3246773" y="3499359"/>
            <a:ext cx="998537" cy="452438"/>
          </a:xfrm>
          <a:prstGeom prst="rect">
            <a:avLst/>
          </a:prstGeom>
          <a:noFill/>
          <a:ln w="9525">
            <a:noFill/>
            <a:miter lim="800000"/>
            <a:headEnd/>
            <a:tailEnd/>
          </a:ln>
        </p:spPr>
        <p:txBody>
          <a:bodyPr wrap="none" lIns="92075" tIns="46038" rIns="92075" bIns="46038">
            <a:spAutoFit/>
          </a:bodyPr>
          <a:lstStyle/>
          <a:p>
            <a:pPr marL="114300" algn="ctr">
              <a:lnSpc>
                <a:spcPct val="90000"/>
              </a:lnSpc>
              <a:spcBef>
                <a:spcPct val="50000"/>
              </a:spcBef>
              <a:buClr>
                <a:srgbClr val="667263"/>
              </a:buClr>
              <a:defRPr/>
            </a:pPr>
            <a:r>
              <a:rPr lang="en-US" sz="1300" b="1" dirty="0">
                <a:solidFill>
                  <a:srgbClr val="000000"/>
                </a:solidFill>
                <a:ea typeface="+mn-ea"/>
              </a:rPr>
              <a:t>RMAN </a:t>
            </a:r>
            <a:br>
              <a:rPr lang="en-US" sz="1300" b="1" dirty="0">
                <a:solidFill>
                  <a:srgbClr val="000000"/>
                </a:solidFill>
                <a:ea typeface="+mn-ea"/>
              </a:rPr>
            </a:br>
            <a:r>
              <a:rPr lang="en-US" sz="1300" b="1" dirty="0">
                <a:solidFill>
                  <a:srgbClr val="000000"/>
                </a:solidFill>
                <a:ea typeface="+mn-ea"/>
              </a:rPr>
              <a:t>Backups</a:t>
            </a:r>
          </a:p>
        </p:txBody>
      </p:sp>
      <p:pic>
        <p:nvPicPr>
          <p:cNvPr id="4" name="Picture 3" descr="Table Employees.png"/>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2835828" y="1489439"/>
            <a:ext cx="1284825" cy="1644141"/>
          </a:xfrm>
          <a:prstGeom prst="rect">
            <a:avLst/>
          </a:prstGeom>
        </p:spPr>
      </p:pic>
      <p:pic>
        <p:nvPicPr>
          <p:cNvPr id="8" name="Picture 7" descr="BackupTapes_LTO.png"/>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3246773" y="2180410"/>
            <a:ext cx="1062338" cy="1321337"/>
          </a:xfrm>
          <a:prstGeom prst="rect">
            <a:avLst/>
          </a:prstGeom>
        </p:spPr>
      </p:pic>
    </p:spTree>
    <p:extLst>
      <p:ext uri="{BB962C8B-B14F-4D97-AF65-F5344CB8AC3E}">
        <p14:creationId xmlns="" xmlns:p14="http://schemas.microsoft.com/office/powerpoint/2010/main" val="1211484196"/>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path" presetSubtype="0" accel="50000" decel="50000" fill="hold" nodeType="clickEffect">
                                  <p:stCondLst>
                                    <p:cond delay="0"/>
                                  </p:stCondLst>
                                  <p:childTnLst>
                                    <p:animMotion origin="layout" path="M -1.94444E-6 -0.03239 C -0.01684 -0.05985 -0.07239 -0.21104 -0.10087 -0.19777 C -0.12934 -0.18451 -0.15607 -0.00339 -0.17066 0.04752 " pathEditMode="relative" rAng="0" ptsTypes="sas">
                                      <p:cBhvr>
                                        <p:cTn id="6" dur="2000" fill="hold"/>
                                        <p:tgtEl>
                                          <p:spTgt spid="4"/>
                                        </p:tgtEl>
                                        <p:attrNameLst>
                                          <p:attrName>ppt_x</p:attrName>
                                          <p:attrName>ppt_y</p:attrName>
                                        </p:attrNameLst>
                                      </p:cBhvr>
                                      <p:rCtr x="-8542" y="-493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p:cNvPicPr>
            <a:picLocks noChangeAspect="1"/>
          </p:cNvPicPr>
          <p:nvPr/>
        </p:nvPicPr>
        <p:blipFill>
          <a:blip r:embed="rId3" cstate="print"/>
          <a:stretch>
            <a:fillRect/>
          </a:stretch>
        </p:blipFill>
        <p:spPr>
          <a:xfrm rot="16200000" flipV="1">
            <a:off x="2186317" y="2455178"/>
            <a:ext cx="714293" cy="405965"/>
          </a:xfrm>
          <a:prstGeom prst="rect">
            <a:avLst/>
          </a:prstGeom>
        </p:spPr>
      </p:pic>
      <p:pic>
        <p:nvPicPr>
          <p:cNvPr id="2" name="Picture 1"/>
          <p:cNvPicPr>
            <a:picLocks noChangeAspect="1"/>
          </p:cNvPicPr>
          <p:nvPr/>
        </p:nvPicPr>
        <p:blipFill>
          <a:blip r:embed="rId4" cstate="print"/>
          <a:stretch>
            <a:fillRect/>
          </a:stretch>
        </p:blipFill>
        <p:spPr>
          <a:xfrm rot="5400000">
            <a:off x="6196585" y="2498536"/>
            <a:ext cx="714293" cy="405965"/>
          </a:xfrm>
          <a:prstGeom prst="rect">
            <a:avLst/>
          </a:prstGeom>
        </p:spPr>
      </p:pic>
      <p:sp>
        <p:nvSpPr>
          <p:cNvPr id="32770" name="Title 1"/>
          <p:cNvSpPr>
            <a:spLocks noGrp="1"/>
          </p:cNvSpPr>
          <p:nvPr>
            <p:ph type="title"/>
          </p:nvPr>
        </p:nvSpPr>
        <p:spPr/>
        <p:txBody>
          <a:bodyPr/>
          <a:lstStyle/>
          <a:p>
            <a:r>
              <a:rPr lang="en-US" dirty="0" smtClean="0">
                <a:latin typeface="Arial" charset="0"/>
                <a:ea typeface="ＭＳ Ｐゴシック" charset="-128"/>
              </a:rPr>
              <a:t>Cross-Platform Backup &amp; Restore</a:t>
            </a:r>
          </a:p>
        </p:txBody>
      </p:sp>
      <p:sp>
        <p:nvSpPr>
          <p:cNvPr id="33795" name="Content Placeholder 2"/>
          <p:cNvSpPr>
            <a:spLocks noGrp="1"/>
          </p:cNvSpPr>
          <p:nvPr>
            <p:ph sz="quarter" idx="12"/>
          </p:nvPr>
        </p:nvSpPr>
        <p:spPr>
          <a:xfrm>
            <a:off x="2340481" y="3893927"/>
            <a:ext cx="6502396" cy="809882"/>
          </a:xfrm>
          <a:noFill/>
          <a:ln>
            <a:noFill/>
          </a:ln>
        </p:spPr>
        <p:txBody>
          <a:bodyPr anchor="ctr" anchorCtr="0"/>
          <a:lstStyle/>
          <a:p>
            <a:pPr>
              <a:defRPr/>
            </a:pPr>
            <a:r>
              <a:rPr lang="ru-RU" sz="1600" kern="0" dirty="0" smtClean="0">
                <a:latin typeface="Arial" charset="0"/>
                <a:ea typeface="ＭＳ Ｐゴシック" charset="-128"/>
              </a:rPr>
              <a:t>Простая процедура миграции</a:t>
            </a:r>
            <a:endParaRPr lang="en-US" sz="1600" kern="0" dirty="0" smtClean="0">
              <a:latin typeface="Arial" charset="0"/>
              <a:ea typeface="ＭＳ Ｐゴシック" charset="-128"/>
            </a:endParaRPr>
          </a:p>
          <a:p>
            <a:pPr>
              <a:defRPr/>
            </a:pPr>
            <a:r>
              <a:rPr lang="ru-RU" sz="1600" dirty="0" smtClean="0">
                <a:latin typeface="Arial" charset="0"/>
                <a:ea typeface="ＭＳ Ｐゴシック" charset="-128"/>
              </a:rPr>
              <a:t>Минимизация времени простоя используя </a:t>
            </a:r>
            <a:endParaRPr lang="en-US" sz="1600" dirty="0" smtClean="0">
              <a:latin typeface="Arial" charset="0"/>
              <a:ea typeface="ＭＳ Ｐゴシック" charset="-128"/>
            </a:endParaRPr>
          </a:p>
          <a:p>
            <a:pPr>
              <a:buNone/>
              <a:defRPr/>
            </a:pPr>
            <a:r>
              <a:rPr lang="ru-RU" sz="1600" dirty="0" smtClean="0">
                <a:latin typeface="Arial" charset="0"/>
                <a:ea typeface="ＭＳ Ｐゴシック" charset="-128"/>
              </a:rPr>
              <a:t>инкрементальные резервные копии и </a:t>
            </a:r>
            <a:r>
              <a:rPr lang="en-US" sz="1600" dirty="0" smtClean="0">
                <a:latin typeface="Arial" charset="0"/>
                <a:ea typeface="ＭＳ Ｐゴシック" charset="-128"/>
              </a:rPr>
              <a:t>DATAPUMP</a:t>
            </a:r>
          </a:p>
          <a:p>
            <a:pPr algn="ctr">
              <a:buNone/>
              <a:defRPr/>
            </a:pPr>
            <a:endParaRPr lang="en-US" sz="1600" kern="0" dirty="0" smtClean="0">
              <a:latin typeface="Arial" charset="0"/>
              <a:ea typeface="ＭＳ Ｐゴシック" charset="-128"/>
            </a:endParaRPr>
          </a:p>
        </p:txBody>
      </p:sp>
      <p:sp>
        <p:nvSpPr>
          <p:cNvPr id="16" name="Text Placeholder 15"/>
          <p:cNvSpPr>
            <a:spLocks noGrp="1"/>
          </p:cNvSpPr>
          <p:nvPr>
            <p:ph type="body" sz="quarter" idx="13"/>
          </p:nvPr>
        </p:nvSpPr>
        <p:spPr/>
        <p:txBody>
          <a:bodyPr/>
          <a:lstStyle/>
          <a:p>
            <a:r>
              <a:rPr lang="ru-RU" dirty="0" smtClean="0"/>
              <a:t>Облегчает миграцию на другую платформу</a:t>
            </a:r>
            <a:endParaRPr lang="en-US" dirty="0"/>
          </a:p>
        </p:txBody>
      </p:sp>
      <p:sp>
        <p:nvSpPr>
          <p:cNvPr id="32778" name="Text Box 8"/>
          <p:cNvSpPr txBox="1">
            <a:spLocks noChangeArrowheads="1"/>
          </p:cNvSpPr>
          <p:nvPr/>
        </p:nvSpPr>
        <p:spPr bwMode="auto">
          <a:xfrm>
            <a:off x="1200150" y="1125538"/>
            <a:ext cx="2095830" cy="369332"/>
          </a:xfrm>
          <a:prstGeom prst="rect">
            <a:avLst/>
          </a:prstGeom>
          <a:noFill/>
          <a:ln w="38100">
            <a:noFill/>
            <a:miter lim="800000"/>
            <a:headEnd/>
            <a:tailEnd/>
          </a:ln>
        </p:spPr>
        <p:txBody>
          <a:bodyPr wrap="none">
            <a:spAutoFit/>
          </a:bodyPr>
          <a:lstStyle/>
          <a:p>
            <a:r>
              <a:rPr lang="ru-RU" sz="1800" dirty="0" smtClean="0"/>
              <a:t>БД источник </a:t>
            </a:r>
            <a:r>
              <a:rPr lang="en-US" sz="1800" dirty="0" smtClean="0"/>
              <a:t>(AIX</a:t>
            </a:r>
            <a:r>
              <a:rPr lang="en-US" sz="1800" dirty="0"/>
              <a:t>)</a:t>
            </a:r>
          </a:p>
        </p:txBody>
      </p:sp>
      <p:sp>
        <p:nvSpPr>
          <p:cNvPr id="32781" name="Text Box 12"/>
          <p:cNvSpPr txBox="1">
            <a:spLocks noChangeArrowheads="1"/>
          </p:cNvSpPr>
          <p:nvPr/>
        </p:nvSpPr>
        <p:spPr bwMode="auto">
          <a:xfrm>
            <a:off x="475196" y="2551549"/>
            <a:ext cx="1736373" cy="1169551"/>
          </a:xfrm>
          <a:prstGeom prst="rect">
            <a:avLst/>
          </a:prstGeom>
          <a:noFill/>
          <a:ln w="38100">
            <a:noFill/>
            <a:miter lim="800000"/>
            <a:headEnd/>
            <a:tailEnd/>
          </a:ln>
        </p:spPr>
        <p:txBody>
          <a:bodyPr wrap="none">
            <a:spAutoFit/>
          </a:bodyPr>
          <a:lstStyle/>
          <a:p>
            <a:pPr algn="ctr"/>
            <a:r>
              <a:rPr lang="en-US" sz="1400" dirty="0"/>
              <a:t>Backup </a:t>
            </a:r>
          </a:p>
          <a:p>
            <a:pPr algn="ctr"/>
            <a:r>
              <a:rPr lang="en-US" sz="1400" dirty="0"/>
              <a:t>to Disk/Tape</a:t>
            </a:r>
            <a:br>
              <a:rPr lang="en-US" sz="1400" dirty="0"/>
            </a:br>
            <a:r>
              <a:rPr lang="en-US" sz="1400" dirty="0"/>
              <a:t>(data files, </a:t>
            </a:r>
            <a:r>
              <a:rPr lang="en-US" sz="1400" dirty="0" smtClean="0"/>
              <a:t>optional </a:t>
            </a:r>
            <a:br>
              <a:rPr lang="en-US" sz="1400" dirty="0" smtClean="0"/>
            </a:br>
            <a:r>
              <a:rPr lang="en-US" sz="1400" dirty="0" err="1" smtClean="0"/>
              <a:t>endian</a:t>
            </a:r>
            <a:r>
              <a:rPr lang="en-US" sz="1400" dirty="0" smtClean="0"/>
              <a:t> conversion, </a:t>
            </a:r>
            <a:br>
              <a:rPr lang="en-US" sz="1400" dirty="0" smtClean="0"/>
            </a:br>
            <a:r>
              <a:rPr lang="en-US" sz="1400" dirty="0" smtClean="0"/>
              <a:t>metadata export)</a:t>
            </a:r>
            <a:endParaRPr lang="en-US" sz="1400" dirty="0"/>
          </a:p>
        </p:txBody>
      </p:sp>
      <p:sp>
        <p:nvSpPr>
          <p:cNvPr id="32782" name="Line 15"/>
          <p:cNvSpPr>
            <a:spLocks noChangeShapeType="1"/>
          </p:cNvSpPr>
          <p:nvPr/>
        </p:nvSpPr>
        <p:spPr bwMode="auto">
          <a:xfrm flipV="1">
            <a:off x="2949575" y="3160713"/>
            <a:ext cx="3260725" cy="0"/>
          </a:xfrm>
          <a:prstGeom prst="line">
            <a:avLst/>
          </a:prstGeom>
          <a:noFill/>
          <a:ln w="38100">
            <a:solidFill>
              <a:schemeClr val="tx1"/>
            </a:solidFill>
            <a:prstDash val="dash"/>
            <a:round/>
            <a:headEnd/>
            <a:tailEnd type="triangle" w="med" len="med"/>
          </a:ln>
        </p:spPr>
        <p:txBody>
          <a:bodyPr wrap="none" anchor="ctr"/>
          <a:lstStyle/>
          <a:p>
            <a:endParaRPr lang="en-US"/>
          </a:p>
        </p:txBody>
      </p:sp>
      <p:sp>
        <p:nvSpPr>
          <p:cNvPr id="32783" name="Text Box 17"/>
          <p:cNvSpPr txBox="1">
            <a:spLocks noChangeArrowheads="1"/>
          </p:cNvSpPr>
          <p:nvPr/>
        </p:nvSpPr>
        <p:spPr bwMode="auto">
          <a:xfrm>
            <a:off x="6435725" y="2767013"/>
            <a:ext cx="2708275" cy="954087"/>
          </a:xfrm>
          <a:prstGeom prst="rect">
            <a:avLst/>
          </a:prstGeom>
          <a:noFill/>
          <a:ln w="38100">
            <a:noFill/>
            <a:miter lim="800000"/>
            <a:headEnd/>
            <a:tailEnd/>
          </a:ln>
        </p:spPr>
        <p:txBody>
          <a:bodyPr>
            <a:spAutoFit/>
          </a:bodyPr>
          <a:lstStyle/>
          <a:p>
            <a:pPr algn="ctr"/>
            <a:r>
              <a:rPr lang="en-US" sz="1400" dirty="0"/>
              <a:t>Restore Backup</a:t>
            </a:r>
            <a:br>
              <a:rPr lang="en-US" sz="1400" dirty="0"/>
            </a:br>
            <a:r>
              <a:rPr lang="en-US" sz="1400" dirty="0" smtClean="0"/>
              <a:t>(optional </a:t>
            </a:r>
            <a:r>
              <a:rPr lang="en-US" sz="1400" dirty="0" err="1" smtClean="0"/>
              <a:t>endian</a:t>
            </a:r>
            <a:r>
              <a:rPr lang="en-US" sz="1400" dirty="0" smtClean="0"/>
              <a:t> </a:t>
            </a:r>
            <a:r>
              <a:rPr lang="en-US" sz="1400" dirty="0"/>
              <a:t/>
            </a:r>
            <a:br>
              <a:rPr lang="en-US" sz="1400" dirty="0"/>
            </a:br>
            <a:r>
              <a:rPr lang="en-US" sz="1400" dirty="0"/>
              <a:t>conversion,  </a:t>
            </a:r>
            <a:br>
              <a:rPr lang="en-US" sz="1400" dirty="0"/>
            </a:br>
            <a:r>
              <a:rPr lang="en-US" sz="1400" dirty="0"/>
              <a:t>metadata import)</a:t>
            </a:r>
          </a:p>
        </p:txBody>
      </p:sp>
      <p:sp>
        <p:nvSpPr>
          <p:cNvPr id="32784" name="Text Box 19"/>
          <p:cNvSpPr txBox="1">
            <a:spLocks noChangeArrowheads="1"/>
          </p:cNvSpPr>
          <p:nvPr/>
        </p:nvSpPr>
        <p:spPr bwMode="auto">
          <a:xfrm>
            <a:off x="4918075" y="1125538"/>
            <a:ext cx="2410596" cy="369332"/>
          </a:xfrm>
          <a:prstGeom prst="rect">
            <a:avLst/>
          </a:prstGeom>
          <a:noFill/>
          <a:ln w="38100">
            <a:noFill/>
            <a:miter lim="800000"/>
            <a:headEnd/>
            <a:tailEnd/>
          </a:ln>
        </p:spPr>
        <p:txBody>
          <a:bodyPr wrap="none">
            <a:spAutoFit/>
          </a:bodyPr>
          <a:lstStyle/>
          <a:p>
            <a:r>
              <a:rPr lang="ru-RU" sz="1800" dirty="0" smtClean="0"/>
              <a:t>Целевая БД </a:t>
            </a:r>
            <a:r>
              <a:rPr lang="en-US" sz="1800" dirty="0" smtClean="0"/>
              <a:t>(Solaris)</a:t>
            </a:r>
            <a:endParaRPr lang="en-US" sz="1800" dirty="0"/>
          </a:p>
        </p:txBody>
      </p:sp>
      <p:pic>
        <p:nvPicPr>
          <p:cNvPr id="18" name="Picture 17" descr="BackupTapes_LTO.png"/>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6295275" y="2846048"/>
            <a:ext cx="516913" cy="642937"/>
          </a:xfrm>
          <a:prstGeom prst="rect">
            <a:avLst/>
          </a:prstGeom>
        </p:spPr>
      </p:pic>
      <p:pic>
        <p:nvPicPr>
          <p:cNvPr id="20" name="Picture 19" descr="BackupTapes_LTO.png"/>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2274888" y="2846048"/>
            <a:ext cx="516913" cy="642937"/>
          </a:xfrm>
          <a:prstGeom prst="rect">
            <a:avLst/>
          </a:prstGeom>
        </p:spPr>
      </p:pic>
      <p:pic>
        <p:nvPicPr>
          <p:cNvPr id="23" name="Picture 22" descr="Generic Non CDB.png"/>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6213715" y="1566343"/>
            <a:ext cx="684000" cy="1014725"/>
          </a:xfrm>
          <a:prstGeom prst="rect">
            <a:avLst/>
          </a:prstGeom>
        </p:spPr>
      </p:pic>
      <p:pic>
        <p:nvPicPr>
          <p:cNvPr id="17" name="Picture 16" descr="Generic Non CDB.png"/>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2188125" y="1561083"/>
            <a:ext cx="684000" cy="1014725"/>
          </a:xfrm>
          <a:prstGeom prst="rect">
            <a:avLst/>
          </a:prstGeom>
        </p:spPr>
      </p:pic>
    </p:spTree>
    <p:extLst>
      <p:ext uri="{BB962C8B-B14F-4D97-AF65-F5344CB8AC3E}">
        <p14:creationId xmlns="" xmlns:p14="http://schemas.microsoft.com/office/powerpoint/2010/main" val="2806210442"/>
      </p:ext>
    </p:extLst>
  </p:cSld>
  <p:clrMapOvr>
    <a:masterClrMapping/>
  </p:clrMapOvr>
  <p:transition spd="med">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2"/>
          </p:nvPr>
        </p:nvSpPr>
        <p:spPr>
          <a:xfrm>
            <a:off x="804347" y="953016"/>
            <a:ext cx="8229600" cy="3631691"/>
          </a:xfrm>
        </p:spPr>
        <p:txBody>
          <a:bodyPr/>
          <a:lstStyle/>
          <a:p>
            <a:r>
              <a:rPr lang="ru-RU" sz="1400" dirty="0" smtClean="0"/>
              <a:t>Новое ключевое слово </a:t>
            </a:r>
            <a:r>
              <a:rPr lang="en-US" sz="1400" dirty="0" smtClean="0"/>
              <a:t>PLUGGABLE DATABASE: </a:t>
            </a:r>
            <a:endParaRPr lang="ru-RU" sz="1400" dirty="0" smtClean="0"/>
          </a:p>
          <a:p>
            <a:pPr>
              <a:buNone/>
            </a:pPr>
            <a:r>
              <a:rPr lang="ru-RU" sz="1400" b="1" dirty="0" smtClean="0">
                <a:solidFill>
                  <a:srgbClr val="C00000"/>
                </a:solidFill>
                <a:latin typeface="Courier New" pitchFamily="49" charset="0"/>
                <a:cs typeface="Courier New" pitchFamily="49" charset="0"/>
              </a:rPr>
              <a:t>		</a:t>
            </a:r>
            <a:r>
              <a:rPr lang="en-US" sz="1400" b="1" dirty="0" smtClean="0">
                <a:solidFill>
                  <a:srgbClr val="C00000"/>
                </a:solidFill>
                <a:latin typeface="Courier New" pitchFamily="49" charset="0"/>
                <a:cs typeface="Courier New" pitchFamily="49" charset="0"/>
              </a:rPr>
              <a:t>RMAN&gt; BACKUP PLUGGABLE DATABASE &lt;PDB1&gt;, &lt;PDB2&gt;;</a:t>
            </a:r>
          </a:p>
          <a:p>
            <a:r>
              <a:rPr lang="ru-RU" sz="1400" dirty="0" smtClean="0"/>
              <a:t>Команда </a:t>
            </a:r>
            <a:r>
              <a:rPr lang="en-US" sz="1400" b="1" dirty="0" smtClean="0">
                <a:solidFill>
                  <a:srgbClr val="C00000"/>
                </a:solidFill>
                <a:latin typeface="Courier New" pitchFamily="49" charset="0"/>
                <a:cs typeface="Courier New" pitchFamily="49" charset="0"/>
              </a:rPr>
              <a:t>BACKUP DATABASE </a:t>
            </a:r>
            <a:r>
              <a:rPr lang="ru-RU" sz="1400" dirty="0" smtClean="0"/>
              <a:t>выполняет резервное копирование </a:t>
            </a:r>
            <a:r>
              <a:rPr lang="en-US" sz="1400" dirty="0" smtClean="0"/>
              <a:t>CDB, </a:t>
            </a:r>
            <a:r>
              <a:rPr lang="ru-RU" sz="1400" dirty="0" smtClean="0"/>
              <a:t>включая все </a:t>
            </a:r>
            <a:r>
              <a:rPr lang="en-US" sz="1400" dirty="0" smtClean="0"/>
              <a:t>PDB</a:t>
            </a:r>
          </a:p>
          <a:p>
            <a:r>
              <a:rPr lang="ru-RU" sz="1400" dirty="0" smtClean="0"/>
              <a:t>Восстановление </a:t>
            </a:r>
            <a:r>
              <a:rPr lang="en-US" sz="1400" dirty="0" smtClean="0"/>
              <a:t>PDB</a:t>
            </a:r>
          </a:p>
          <a:p>
            <a:pPr lvl="1"/>
            <a:r>
              <a:rPr lang="en-US" sz="1200" b="1" dirty="0" smtClean="0">
                <a:solidFill>
                  <a:srgbClr val="C00000"/>
                </a:solidFill>
                <a:latin typeface="Courier New" pitchFamily="49" charset="0"/>
                <a:cs typeface="Courier New" pitchFamily="49" charset="0"/>
              </a:rPr>
              <a:t>RESTORE PLUGGABLE DATABASE &lt;PDB&gt;;</a:t>
            </a:r>
          </a:p>
          <a:p>
            <a:pPr lvl="1"/>
            <a:r>
              <a:rPr lang="en-US" sz="1200" b="1" dirty="0" smtClean="0">
                <a:solidFill>
                  <a:srgbClr val="C00000"/>
                </a:solidFill>
                <a:latin typeface="Courier New" pitchFamily="49" charset="0"/>
                <a:cs typeface="Courier New" pitchFamily="49" charset="0"/>
              </a:rPr>
              <a:t>RECOVER PLUGGABLE DATABASE &lt;PDB&gt;;</a:t>
            </a:r>
          </a:p>
          <a:p>
            <a:r>
              <a:rPr lang="ru-RU" sz="1400" dirty="0" smtClean="0"/>
              <a:t>Восстановление </a:t>
            </a:r>
            <a:r>
              <a:rPr lang="en-US" sz="1400" dirty="0" smtClean="0"/>
              <a:t>PDB </a:t>
            </a:r>
            <a:r>
              <a:rPr lang="ru-RU" sz="1400" dirty="0" smtClean="0"/>
              <a:t>на определённый момент времени</a:t>
            </a:r>
            <a:endParaRPr lang="en-US" sz="1400" dirty="0" smtClean="0"/>
          </a:p>
          <a:p>
            <a:pPr lvl="1"/>
            <a:r>
              <a:rPr lang="en-US" sz="1200" b="1" dirty="0" smtClean="0">
                <a:solidFill>
                  <a:srgbClr val="C00000"/>
                </a:solidFill>
                <a:latin typeface="Courier New" pitchFamily="49" charset="0"/>
                <a:cs typeface="Courier New" pitchFamily="49" charset="0"/>
              </a:rPr>
              <a:t>RMAN&gt; RUN {</a:t>
            </a:r>
          </a:p>
          <a:p>
            <a:pPr lvl="1"/>
            <a:r>
              <a:rPr lang="en-US" sz="1200" b="1" dirty="0" smtClean="0">
                <a:solidFill>
                  <a:srgbClr val="C00000"/>
                </a:solidFill>
                <a:latin typeface="Courier New" pitchFamily="49" charset="0"/>
                <a:cs typeface="Courier New" pitchFamily="49" charset="0"/>
              </a:rPr>
              <a:t>SET UNTIL TIME 'SYSDATE-3';</a:t>
            </a:r>
          </a:p>
          <a:p>
            <a:pPr lvl="1"/>
            <a:r>
              <a:rPr lang="en-US" sz="1200" b="1" dirty="0" smtClean="0">
                <a:solidFill>
                  <a:srgbClr val="C00000"/>
                </a:solidFill>
                <a:latin typeface="Courier New" pitchFamily="49" charset="0"/>
                <a:cs typeface="Courier New" pitchFamily="49" charset="0"/>
              </a:rPr>
              <a:t>RESTORE PLUGGABLE DATABASE &lt;PDB&gt;;</a:t>
            </a:r>
          </a:p>
          <a:p>
            <a:pPr lvl="1"/>
            <a:r>
              <a:rPr lang="en-US" sz="1200" b="1" dirty="0" smtClean="0">
                <a:solidFill>
                  <a:srgbClr val="C00000"/>
                </a:solidFill>
                <a:latin typeface="Courier New" pitchFamily="49" charset="0"/>
                <a:cs typeface="Courier New" pitchFamily="49" charset="0"/>
              </a:rPr>
              <a:t>RECOVER PLUGGABLE DATABASE &lt;PDB&gt;;</a:t>
            </a:r>
          </a:p>
          <a:p>
            <a:pPr lvl="1"/>
            <a:r>
              <a:rPr lang="en-US" sz="1200" b="1" dirty="0" smtClean="0">
                <a:solidFill>
                  <a:srgbClr val="C00000"/>
                </a:solidFill>
                <a:latin typeface="Courier New" pitchFamily="49" charset="0"/>
                <a:cs typeface="Courier New" pitchFamily="49" charset="0"/>
              </a:rPr>
              <a:t>ALTER PLUGGABLE DATABASE &lt;PDB&gt; OPEN RESETLOGS; }</a:t>
            </a:r>
          </a:p>
          <a:p>
            <a:r>
              <a:rPr lang="ru-RU" sz="1400" dirty="0" smtClean="0"/>
              <a:t>Команда </a:t>
            </a:r>
            <a:r>
              <a:rPr lang="en-US" sz="1400" b="1" dirty="0" smtClean="0">
                <a:solidFill>
                  <a:srgbClr val="C00000"/>
                </a:solidFill>
                <a:latin typeface="Courier New" pitchFamily="49" charset="0"/>
                <a:cs typeface="Courier New" pitchFamily="49" charset="0"/>
              </a:rPr>
              <a:t>RECOVER DATABASE </a:t>
            </a:r>
            <a:r>
              <a:rPr lang="ru-RU" sz="1400" dirty="0" smtClean="0"/>
              <a:t>восстанавливает </a:t>
            </a:r>
            <a:r>
              <a:rPr lang="en-US" sz="1400" dirty="0" smtClean="0"/>
              <a:t>CDB, </a:t>
            </a:r>
            <a:r>
              <a:rPr lang="ru-RU" sz="1400" dirty="0" smtClean="0"/>
              <a:t>включая все </a:t>
            </a:r>
            <a:r>
              <a:rPr lang="en-US" sz="1400" dirty="0" smtClean="0"/>
              <a:t>PDB</a:t>
            </a:r>
          </a:p>
          <a:p>
            <a:endParaRPr lang="en-US" sz="1400" dirty="0"/>
          </a:p>
        </p:txBody>
      </p:sp>
      <p:sp>
        <p:nvSpPr>
          <p:cNvPr id="5" name="Title 1"/>
          <p:cNvSpPr>
            <a:spLocks noGrp="1"/>
          </p:cNvSpPr>
          <p:nvPr>
            <p:ph type="title"/>
          </p:nvPr>
        </p:nvSpPr>
        <p:spPr>
          <a:xfrm>
            <a:off x="804347" y="245538"/>
            <a:ext cx="8229586" cy="406395"/>
          </a:xfrm>
        </p:spPr>
        <p:txBody>
          <a:bodyPr/>
          <a:lstStyle/>
          <a:p>
            <a:r>
              <a:rPr lang="en-US" dirty="0" smtClean="0">
                <a:latin typeface="Arial" charset="0"/>
                <a:ea typeface="ＭＳ Ｐゴシック" charset="-128"/>
              </a:rPr>
              <a:t>Pluggable Database Backup &amp; Restore</a:t>
            </a:r>
          </a:p>
        </p:txBody>
      </p:sp>
      <p:sp>
        <p:nvSpPr>
          <p:cNvPr id="6" name="Text Placeholder 15"/>
          <p:cNvSpPr>
            <a:spLocks noGrp="1"/>
          </p:cNvSpPr>
          <p:nvPr>
            <p:ph type="body" sz="quarter" idx="13"/>
          </p:nvPr>
        </p:nvSpPr>
        <p:spPr>
          <a:xfrm>
            <a:off x="804347" y="648216"/>
            <a:ext cx="8229600" cy="304800"/>
          </a:xfrm>
        </p:spPr>
        <p:txBody>
          <a:bodyPr/>
          <a:lstStyle/>
          <a:p>
            <a:endParaRPr lang="en-US" dirty="0"/>
          </a:p>
        </p:txBody>
      </p:sp>
    </p:spTree>
  </p:cSld>
  <p:clrMapOvr>
    <a:masterClrMapping/>
  </p:clrMapOvr>
  <p:transition spd="med">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804347" y="245538"/>
            <a:ext cx="8229586" cy="406395"/>
          </a:xfrm>
        </p:spPr>
        <p:txBody>
          <a:bodyPr/>
          <a:lstStyle/>
          <a:p>
            <a:r>
              <a:rPr lang="ru-RU" dirty="0" smtClean="0"/>
              <a:t>Лучшая производительность</a:t>
            </a:r>
            <a:endParaRPr lang="en-US" dirty="0"/>
          </a:p>
        </p:txBody>
      </p:sp>
      <p:sp>
        <p:nvSpPr>
          <p:cNvPr id="13" name="Text Placeholder 13"/>
          <p:cNvSpPr>
            <a:spLocks noGrp="1"/>
          </p:cNvSpPr>
          <p:nvPr>
            <p:ph type="body" sz="quarter" idx="13"/>
          </p:nvPr>
        </p:nvSpPr>
        <p:spPr>
          <a:xfrm>
            <a:off x="804347" y="648216"/>
            <a:ext cx="8229600" cy="304800"/>
          </a:xfrm>
        </p:spPr>
        <p:txBody>
          <a:bodyPr/>
          <a:lstStyle/>
          <a:p>
            <a:r>
              <a:rPr lang="ru-RU" dirty="0" smtClean="0"/>
              <a:t>Другие новые возможности в </a:t>
            </a:r>
            <a:r>
              <a:rPr lang="en-US" dirty="0" smtClean="0"/>
              <a:t>Oracle Database 12c</a:t>
            </a:r>
            <a:endParaRPr lang="en-US" dirty="0"/>
          </a:p>
        </p:txBody>
      </p:sp>
      <p:sp>
        <p:nvSpPr>
          <p:cNvPr id="14" name="Content Placeholder 13"/>
          <p:cNvSpPr>
            <a:spLocks noGrp="1"/>
          </p:cNvSpPr>
          <p:nvPr>
            <p:ph sz="quarter" idx="12"/>
          </p:nvPr>
        </p:nvSpPr>
        <p:spPr>
          <a:xfrm>
            <a:off x="804347" y="1213945"/>
            <a:ext cx="8229600" cy="3370762"/>
          </a:xfrm>
        </p:spPr>
        <p:txBody>
          <a:bodyPr/>
          <a:lstStyle/>
          <a:p>
            <a:r>
              <a:rPr lang="ru-RU" dirty="0" smtClean="0"/>
              <a:t>Улучшения при копировании секциями: </a:t>
            </a:r>
          </a:p>
          <a:p>
            <a:pPr>
              <a:buNone/>
            </a:pPr>
            <a:r>
              <a:rPr lang="ru-RU" dirty="0" smtClean="0"/>
              <a:t>		теперь поддерживаются </a:t>
            </a:r>
            <a:r>
              <a:rPr lang="en-US" b="1" dirty="0" smtClean="0">
                <a:solidFill>
                  <a:srgbClr val="C00000"/>
                </a:solidFill>
                <a:latin typeface="Courier New" pitchFamily="49" charset="0"/>
                <a:cs typeface="Courier New" pitchFamily="49" charset="0"/>
              </a:rPr>
              <a:t>INCREMENTAL</a:t>
            </a:r>
            <a:r>
              <a:rPr lang="en-US" dirty="0" smtClean="0">
                <a:latin typeface="Arial" charset="0"/>
                <a:ea typeface="ＭＳ Ｐゴシック" charset="-128"/>
              </a:rPr>
              <a:t> </a:t>
            </a:r>
            <a:r>
              <a:rPr lang="ru-RU" dirty="0" smtClean="0">
                <a:latin typeface="Arial" charset="0"/>
                <a:ea typeface="ＭＳ Ｐゴシック" charset="-128"/>
              </a:rPr>
              <a:t>и </a:t>
            </a:r>
            <a:r>
              <a:rPr lang="en-US" b="1" dirty="0" smtClean="0">
                <a:solidFill>
                  <a:srgbClr val="C00000"/>
                </a:solidFill>
                <a:latin typeface="Courier New" pitchFamily="49" charset="0"/>
                <a:cs typeface="Courier New" pitchFamily="49" charset="0"/>
              </a:rPr>
              <a:t>BACKUP AS COPY</a:t>
            </a:r>
          </a:p>
          <a:p>
            <a:r>
              <a:rPr lang="ru-RU" dirty="0" smtClean="0"/>
              <a:t>Более эффективная синхронизация</a:t>
            </a:r>
            <a:r>
              <a:rPr lang="en-US" dirty="0" smtClean="0"/>
              <a:t> standby </a:t>
            </a:r>
            <a:r>
              <a:rPr lang="ru-RU" dirty="0" smtClean="0"/>
              <a:t>БД используя простую</a:t>
            </a:r>
            <a:r>
              <a:rPr lang="en-US" dirty="0" smtClean="0"/>
              <a:t> RMAN </a:t>
            </a:r>
            <a:r>
              <a:rPr lang="ru-RU" dirty="0" smtClean="0"/>
              <a:t>команду</a:t>
            </a:r>
            <a:r>
              <a:rPr lang="en-US" dirty="0" smtClean="0"/>
              <a:t>: </a:t>
            </a:r>
            <a:r>
              <a:rPr lang="en-US" b="1" dirty="0" smtClean="0">
                <a:solidFill>
                  <a:srgbClr val="C00000"/>
                </a:solidFill>
                <a:latin typeface="Courier New" pitchFamily="49" charset="0"/>
                <a:cs typeface="Courier New" pitchFamily="49" charset="0"/>
              </a:rPr>
              <a:t>RECOVER DATABASE … FROM SERVICE</a:t>
            </a:r>
          </a:p>
          <a:p>
            <a:r>
              <a:rPr lang="ru-RU" dirty="0" smtClean="0"/>
              <a:t>улучшения</a:t>
            </a:r>
            <a:r>
              <a:rPr lang="en-US" dirty="0" smtClean="0"/>
              <a:t> </a:t>
            </a:r>
            <a:r>
              <a:rPr lang="ru-RU" dirty="0" smtClean="0"/>
              <a:t>в </a:t>
            </a:r>
            <a:r>
              <a:rPr lang="en-US" b="1" dirty="0" smtClean="0">
                <a:solidFill>
                  <a:srgbClr val="C00000"/>
                </a:solidFill>
                <a:latin typeface="Courier New" pitchFamily="49" charset="0"/>
                <a:cs typeface="Courier New" pitchFamily="49" charset="0"/>
              </a:rPr>
              <a:t>DUPLICATE ... FROM ACTIVE DATABASE </a:t>
            </a:r>
          </a:p>
          <a:p>
            <a:pPr lvl="1"/>
            <a:r>
              <a:rPr lang="ru-RU" dirty="0" smtClean="0"/>
              <a:t>Клонирование выполняется через несколько каналов на целевой сервер</a:t>
            </a:r>
            <a:r>
              <a:rPr lang="en-US" dirty="0" smtClean="0"/>
              <a:t>, </a:t>
            </a:r>
            <a:r>
              <a:rPr lang="ru-RU" dirty="0" smtClean="0"/>
              <a:t>освобождая ресурсы на источнике</a:t>
            </a:r>
            <a:endParaRPr lang="en-US" dirty="0" smtClean="0"/>
          </a:p>
          <a:p>
            <a:pPr lvl="1"/>
            <a:r>
              <a:rPr lang="ru-RU" dirty="0" smtClean="0"/>
              <a:t>Клонирование может выполняться с компрессией и секциями</a:t>
            </a:r>
            <a:endParaRPr lang="en-US" dirty="0" smtClean="0"/>
          </a:p>
          <a:p>
            <a:endParaRPr lang="en-US" dirty="0"/>
          </a:p>
        </p:txBody>
      </p:sp>
    </p:spTree>
    <p:extLst>
      <p:ext uri="{BB962C8B-B14F-4D97-AF65-F5344CB8AC3E}">
        <p14:creationId xmlns="" xmlns:p14="http://schemas.microsoft.com/office/powerpoint/2010/main" val="2336291576"/>
      </p:ext>
    </p:extLst>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4980" y="245538"/>
            <a:ext cx="8101513" cy="761995"/>
          </a:xfrm>
        </p:spPr>
        <p:txBody>
          <a:bodyPr/>
          <a:lstStyle/>
          <a:p>
            <a:r>
              <a:rPr lang="en-US" dirty="0" smtClean="0"/>
              <a:t>Oracle Database 12c</a:t>
            </a:r>
            <a:br>
              <a:rPr lang="en-US" dirty="0" smtClean="0"/>
            </a:br>
            <a:r>
              <a:rPr lang="ru-RU" dirty="0" smtClean="0"/>
              <a:t>новые возможности высокой надёжности</a:t>
            </a:r>
            <a:endParaRPr lang="en-US" dirty="0"/>
          </a:p>
        </p:txBody>
      </p:sp>
      <p:sp>
        <p:nvSpPr>
          <p:cNvPr id="3" name="Text Placeholder 2"/>
          <p:cNvSpPr>
            <a:spLocks noGrp="1"/>
          </p:cNvSpPr>
          <p:nvPr>
            <p:ph type="body" sz="quarter" idx="13"/>
          </p:nvPr>
        </p:nvSpPr>
        <p:spPr>
          <a:xfrm>
            <a:off x="804981" y="1363132"/>
            <a:ext cx="7771752" cy="2826096"/>
          </a:xfrm>
        </p:spPr>
        <p:txBody>
          <a:bodyPr/>
          <a:lstStyle/>
          <a:p>
            <a:pPr>
              <a:spcAft>
                <a:spcPts val="0"/>
              </a:spcAft>
            </a:pPr>
            <a:r>
              <a:rPr lang="en-US" sz="2200" u="sng" dirty="0" smtClean="0">
                <a:solidFill>
                  <a:srgbClr val="C00000"/>
                </a:solidFill>
              </a:rPr>
              <a:t>Application Continuity</a:t>
            </a:r>
          </a:p>
          <a:p>
            <a:pPr>
              <a:spcAft>
                <a:spcPts val="0"/>
              </a:spcAft>
            </a:pPr>
            <a:r>
              <a:rPr lang="en-US" sz="2200" dirty="0" smtClean="0"/>
              <a:t>Global Data Services</a:t>
            </a:r>
          </a:p>
          <a:p>
            <a:pPr>
              <a:spcAft>
                <a:spcPts val="0"/>
              </a:spcAft>
            </a:pPr>
            <a:r>
              <a:rPr lang="ru-RU" sz="2200" dirty="0" smtClean="0"/>
              <a:t>Улучшения в </a:t>
            </a:r>
            <a:r>
              <a:rPr lang="en-US" sz="2200" dirty="0" smtClean="0"/>
              <a:t>Data Guard</a:t>
            </a:r>
          </a:p>
          <a:p>
            <a:pPr>
              <a:spcAft>
                <a:spcPts val="0"/>
              </a:spcAft>
            </a:pPr>
            <a:r>
              <a:rPr lang="ru-RU" sz="2200" dirty="0" smtClean="0"/>
              <a:t>Улучшения в </a:t>
            </a:r>
            <a:r>
              <a:rPr lang="en-US" sz="2200" dirty="0" smtClean="0"/>
              <a:t>RMAN</a:t>
            </a:r>
          </a:p>
          <a:p>
            <a:pPr>
              <a:spcAft>
                <a:spcPts val="0"/>
              </a:spcAft>
            </a:pPr>
            <a:r>
              <a:rPr lang="en-US" sz="2200" dirty="0" smtClean="0"/>
              <a:t>Flex ASM</a:t>
            </a:r>
          </a:p>
          <a:p>
            <a:pPr>
              <a:spcAft>
                <a:spcPts val="0"/>
              </a:spcAft>
            </a:pPr>
            <a:r>
              <a:rPr lang="ru-RU" sz="2200" dirty="0" smtClean="0"/>
              <a:t>Другие улучшения</a:t>
            </a:r>
            <a:endParaRPr lang="en-US" sz="2200" dirty="0" smtClean="0"/>
          </a:p>
        </p:txBody>
      </p:sp>
    </p:spTree>
    <p:extLst>
      <p:ext uri="{BB962C8B-B14F-4D97-AF65-F5344CB8AC3E}">
        <p14:creationId xmlns="" xmlns:p14="http://schemas.microsoft.com/office/powerpoint/2010/main" val="2728480166"/>
      </p:ext>
    </p:extLst>
  </p:cSld>
  <p:clrMapOvr>
    <a:masterClrMapping/>
  </p:clrMapOvr>
  <p:transition spd="med">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4980" y="245538"/>
            <a:ext cx="8101513" cy="761995"/>
          </a:xfrm>
        </p:spPr>
        <p:txBody>
          <a:bodyPr/>
          <a:lstStyle/>
          <a:p>
            <a:r>
              <a:rPr lang="en-US" dirty="0" smtClean="0"/>
              <a:t>Oracle Database 12c</a:t>
            </a:r>
            <a:br>
              <a:rPr lang="en-US" dirty="0" smtClean="0"/>
            </a:br>
            <a:r>
              <a:rPr lang="ru-RU" dirty="0" smtClean="0"/>
              <a:t>новые возможности высокой надёжности</a:t>
            </a:r>
            <a:endParaRPr lang="en-US" dirty="0"/>
          </a:p>
        </p:txBody>
      </p:sp>
      <p:sp>
        <p:nvSpPr>
          <p:cNvPr id="3" name="Text Placeholder 2"/>
          <p:cNvSpPr>
            <a:spLocks noGrp="1"/>
          </p:cNvSpPr>
          <p:nvPr>
            <p:ph type="body" sz="quarter" idx="13"/>
          </p:nvPr>
        </p:nvSpPr>
        <p:spPr>
          <a:xfrm>
            <a:off x="804981" y="1363132"/>
            <a:ext cx="7771752" cy="2826096"/>
          </a:xfrm>
        </p:spPr>
        <p:txBody>
          <a:bodyPr/>
          <a:lstStyle/>
          <a:p>
            <a:pPr>
              <a:spcAft>
                <a:spcPts val="0"/>
              </a:spcAft>
            </a:pPr>
            <a:r>
              <a:rPr lang="en-US" sz="2200" dirty="0" smtClean="0"/>
              <a:t>Application Continuity</a:t>
            </a:r>
          </a:p>
          <a:p>
            <a:pPr>
              <a:spcAft>
                <a:spcPts val="0"/>
              </a:spcAft>
            </a:pPr>
            <a:r>
              <a:rPr lang="en-US" sz="2200" dirty="0" smtClean="0"/>
              <a:t>Global Data Services</a:t>
            </a:r>
          </a:p>
          <a:p>
            <a:pPr>
              <a:spcAft>
                <a:spcPts val="0"/>
              </a:spcAft>
            </a:pPr>
            <a:r>
              <a:rPr lang="ru-RU" sz="2200" dirty="0" smtClean="0"/>
              <a:t>Улучшения в </a:t>
            </a:r>
            <a:r>
              <a:rPr lang="en-US" sz="2200" dirty="0" smtClean="0"/>
              <a:t>Data Guard</a:t>
            </a:r>
          </a:p>
          <a:p>
            <a:pPr>
              <a:spcAft>
                <a:spcPts val="0"/>
              </a:spcAft>
            </a:pPr>
            <a:r>
              <a:rPr lang="ru-RU" sz="2200" dirty="0" smtClean="0"/>
              <a:t>Улучшения в </a:t>
            </a:r>
            <a:r>
              <a:rPr lang="en-US" sz="2200" dirty="0" smtClean="0"/>
              <a:t>RMAN</a:t>
            </a:r>
          </a:p>
          <a:p>
            <a:pPr>
              <a:spcAft>
                <a:spcPts val="0"/>
              </a:spcAft>
            </a:pPr>
            <a:r>
              <a:rPr lang="en-US" sz="2200" u="sng" dirty="0" smtClean="0">
                <a:solidFill>
                  <a:srgbClr val="C00000"/>
                </a:solidFill>
              </a:rPr>
              <a:t>Flex ASM</a:t>
            </a:r>
          </a:p>
          <a:p>
            <a:pPr>
              <a:spcAft>
                <a:spcPts val="0"/>
              </a:spcAft>
            </a:pPr>
            <a:r>
              <a:rPr lang="ru-RU" sz="2200" dirty="0" smtClean="0"/>
              <a:t>Другие улучшения</a:t>
            </a:r>
            <a:endParaRPr lang="en-US" sz="2200" dirty="0" smtClean="0"/>
          </a:p>
        </p:txBody>
      </p:sp>
    </p:spTree>
    <p:extLst>
      <p:ext uri="{BB962C8B-B14F-4D97-AF65-F5344CB8AC3E}">
        <p14:creationId xmlns="" xmlns:p14="http://schemas.microsoft.com/office/powerpoint/2010/main" val="2728480166"/>
      </p:ext>
    </p:extLst>
  </p:cSld>
  <p:clrMapOvr>
    <a:masterClrMapping/>
  </p:clrMapOvr>
  <p:transition spd="med">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700" dirty="0" smtClean="0"/>
              <a:t>Automatic Storage Management (ASM)</a:t>
            </a:r>
            <a:endParaRPr lang="en-US" sz="2700" dirty="0"/>
          </a:p>
        </p:txBody>
      </p:sp>
      <p:grpSp>
        <p:nvGrpSpPr>
          <p:cNvPr id="3" name="Group 142"/>
          <p:cNvGrpSpPr/>
          <p:nvPr/>
        </p:nvGrpSpPr>
        <p:grpSpPr>
          <a:xfrm>
            <a:off x="1906232" y="2351602"/>
            <a:ext cx="7021700" cy="1861526"/>
            <a:chOff x="776579" y="2407110"/>
            <a:chExt cx="8137818" cy="2157420"/>
          </a:xfrm>
        </p:grpSpPr>
        <p:sp>
          <p:nvSpPr>
            <p:cNvPr id="91" name="Rectangle 20"/>
            <p:cNvSpPr>
              <a:spLocks noChangeArrowheads="1"/>
            </p:cNvSpPr>
            <p:nvPr/>
          </p:nvSpPr>
          <p:spPr bwMode="auto">
            <a:xfrm>
              <a:off x="776579" y="3339353"/>
              <a:ext cx="8137818" cy="1225177"/>
            </a:xfrm>
            <a:prstGeom prst="rect">
              <a:avLst/>
            </a:prstGeom>
            <a:ln>
              <a:headEnd type="none" w="sm" len="sm"/>
              <a:tailEnd type="none" w="sm" len="sm"/>
            </a:ln>
          </p:spPr>
          <p:style>
            <a:lnRef idx="1">
              <a:schemeClr val="accent5"/>
            </a:lnRef>
            <a:fillRef idx="2">
              <a:schemeClr val="accent5"/>
            </a:fillRef>
            <a:effectRef idx="1">
              <a:schemeClr val="accent5"/>
            </a:effectRef>
            <a:fontRef idx="minor">
              <a:schemeClr val="dk1"/>
            </a:fontRef>
          </p:style>
          <p:txBody>
            <a:bodyPr wrap="none" anchor="t"/>
            <a:lstStyle/>
            <a:p>
              <a:pPr defTabSz="228600">
                <a:lnSpc>
                  <a:spcPct val="90000"/>
                </a:lnSpc>
                <a:spcBef>
                  <a:spcPct val="50000"/>
                </a:spcBef>
                <a:buClr>
                  <a:srgbClr val="FD0000"/>
                </a:buClr>
                <a:defRPr/>
              </a:pPr>
              <a:r>
                <a:rPr lang="en-US" sz="900" dirty="0" smtClean="0">
                  <a:solidFill>
                    <a:schemeClr val="tx1"/>
                  </a:solidFill>
                  <a:latin typeface="Arial" charset="0"/>
                </a:rPr>
                <a:t>ASM Cluster Pool of Storage</a:t>
              </a:r>
            </a:p>
          </p:txBody>
        </p:sp>
        <p:grpSp>
          <p:nvGrpSpPr>
            <p:cNvPr id="4" name="Group 66"/>
            <p:cNvGrpSpPr/>
            <p:nvPr/>
          </p:nvGrpSpPr>
          <p:grpSpPr>
            <a:xfrm>
              <a:off x="1411856" y="2407110"/>
              <a:ext cx="6932791" cy="555297"/>
              <a:chOff x="3123986" y="3251808"/>
              <a:chExt cx="4739341" cy="555297"/>
            </a:xfrm>
          </p:grpSpPr>
          <p:cxnSp>
            <p:nvCxnSpPr>
              <p:cNvPr id="46" name="Straight Connector 45"/>
              <p:cNvCxnSpPr/>
              <p:nvPr/>
            </p:nvCxnSpPr>
            <p:spPr>
              <a:xfrm>
                <a:off x="3123986" y="3807105"/>
                <a:ext cx="4739341" cy="0"/>
              </a:xfrm>
              <a:prstGeom prst="line">
                <a:avLst/>
              </a:prstGeom>
            </p:spPr>
            <p:style>
              <a:lnRef idx="2">
                <a:schemeClr val="dk1"/>
              </a:lnRef>
              <a:fillRef idx="0">
                <a:schemeClr val="dk1"/>
              </a:fillRef>
              <a:effectRef idx="1">
                <a:schemeClr val="dk1"/>
              </a:effectRef>
              <a:fontRef idx="minor">
                <a:schemeClr val="tx1"/>
              </a:fontRef>
            </p:style>
          </p:cxnSp>
          <p:cxnSp>
            <p:nvCxnSpPr>
              <p:cNvPr id="47" name="Straight Connector 46"/>
              <p:cNvCxnSpPr/>
              <p:nvPr/>
            </p:nvCxnSpPr>
            <p:spPr>
              <a:xfrm>
                <a:off x="6723315" y="3251808"/>
                <a:ext cx="0" cy="555297"/>
              </a:xfrm>
              <a:prstGeom prst="line">
                <a:avLst/>
              </a:prstGeom>
            </p:spPr>
            <p:style>
              <a:lnRef idx="2">
                <a:schemeClr val="dk1"/>
              </a:lnRef>
              <a:fillRef idx="0">
                <a:schemeClr val="dk1"/>
              </a:fillRef>
              <a:effectRef idx="1">
                <a:schemeClr val="dk1"/>
              </a:effectRef>
              <a:fontRef idx="minor">
                <a:schemeClr val="tx1"/>
              </a:fontRef>
            </p:style>
          </p:cxnSp>
          <p:cxnSp>
            <p:nvCxnSpPr>
              <p:cNvPr id="49" name="Straight Connector 48"/>
              <p:cNvCxnSpPr/>
              <p:nvPr/>
            </p:nvCxnSpPr>
            <p:spPr>
              <a:xfrm>
                <a:off x="4373068" y="3251808"/>
                <a:ext cx="0" cy="555297"/>
              </a:xfrm>
              <a:prstGeom prst="line">
                <a:avLst/>
              </a:prstGeom>
            </p:spPr>
            <p:style>
              <a:lnRef idx="2">
                <a:schemeClr val="dk1"/>
              </a:lnRef>
              <a:fillRef idx="0">
                <a:schemeClr val="dk1"/>
              </a:fillRef>
              <a:effectRef idx="1">
                <a:schemeClr val="dk1"/>
              </a:effectRef>
              <a:fontRef idx="minor">
                <a:schemeClr val="tx1"/>
              </a:fontRef>
            </p:style>
          </p:cxnSp>
          <p:cxnSp>
            <p:nvCxnSpPr>
              <p:cNvPr id="63" name="Straight Connector 62"/>
              <p:cNvCxnSpPr/>
              <p:nvPr/>
            </p:nvCxnSpPr>
            <p:spPr>
              <a:xfrm>
                <a:off x="3123986" y="3251808"/>
                <a:ext cx="0" cy="555297"/>
              </a:xfrm>
              <a:prstGeom prst="line">
                <a:avLst/>
              </a:prstGeom>
            </p:spPr>
            <p:style>
              <a:lnRef idx="2">
                <a:schemeClr val="dk1"/>
              </a:lnRef>
              <a:fillRef idx="0">
                <a:schemeClr val="dk1"/>
              </a:fillRef>
              <a:effectRef idx="1">
                <a:schemeClr val="dk1"/>
              </a:effectRef>
              <a:fontRef idx="minor">
                <a:schemeClr val="tx1"/>
              </a:fontRef>
            </p:style>
          </p:cxnSp>
          <p:cxnSp>
            <p:nvCxnSpPr>
              <p:cNvPr id="64" name="Straight Connector 63"/>
              <p:cNvCxnSpPr/>
              <p:nvPr/>
            </p:nvCxnSpPr>
            <p:spPr>
              <a:xfrm>
                <a:off x="7863327" y="3251808"/>
                <a:ext cx="0" cy="555297"/>
              </a:xfrm>
              <a:prstGeom prst="line">
                <a:avLst/>
              </a:prstGeom>
            </p:spPr>
            <p:style>
              <a:lnRef idx="2">
                <a:schemeClr val="dk1"/>
              </a:lnRef>
              <a:fillRef idx="0">
                <a:schemeClr val="dk1"/>
              </a:fillRef>
              <a:effectRef idx="1">
                <a:schemeClr val="dk1"/>
              </a:effectRef>
              <a:fontRef idx="minor">
                <a:schemeClr val="tx1"/>
              </a:fontRef>
            </p:style>
          </p:cxnSp>
        </p:grpSp>
        <p:cxnSp>
          <p:nvCxnSpPr>
            <p:cNvPr id="97" name="Straight Connector 96"/>
            <p:cNvCxnSpPr>
              <a:endCxn id="91" idx="0"/>
            </p:cNvCxnSpPr>
            <p:nvPr/>
          </p:nvCxnSpPr>
          <p:spPr>
            <a:xfrm flipH="1">
              <a:off x="4845488" y="2504233"/>
              <a:ext cx="3316" cy="835120"/>
            </a:xfrm>
            <a:prstGeom prst="line">
              <a:avLst/>
            </a:prstGeom>
          </p:spPr>
          <p:style>
            <a:lnRef idx="2">
              <a:schemeClr val="dk1"/>
            </a:lnRef>
            <a:fillRef idx="0">
              <a:schemeClr val="dk1"/>
            </a:fillRef>
            <a:effectRef idx="1">
              <a:schemeClr val="dk1"/>
            </a:effectRef>
            <a:fontRef idx="minor">
              <a:schemeClr val="tx1"/>
            </a:fontRef>
          </p:style>
        </p:cxnSp>
        <p:sp>
          <p:nvSpPr>
            <p:cNvPr id="90" name="Rectangle 20"/>
            <p:cNvSpPr>
              <a:spLocks noChangeArrowheads="1"/>
            </p:cNvSpPr>
            <p:nvPr/>
          </p:nvSpPr>
          <p:spPr bwMode="auto">
            <a:xfrm>
              <a:off x="5357597" y="3567366"/>
              <a:ext cx="3437366" cy="896470"/>
            </a:xfrm>
            <a:prstGeom prst="rect">
              <a:avLst/>
            </a:prstGeom>
            <a:ln>
              <a:headEnd type="none" w="sm" len="sm"/>
              <a:tailEnd type="none" w="sm" len="sm"/>
            </a:ln>
          </p:spPr>
          <p:style>
            <a:lnRef idx="1">
              <a:schemeClr val="accent5"/>
            </a:lnRef>
            <a:fillRef idx="2">
              <a:schemeClr val="accent5"/>
            </a:fillRef>
            <a:effectRef idx="1">
              <a:schemeClr val="accent5"/>
            </a:effectRef>
            <a:fontRef idx="minor">
              <a:schemeClr val="dk1"/>
            </a:fontRef>
          </p:style>
          <p:txBody>
            <a:bodyPr wrap="none" anchor="t"/>
            <a:lstStyle/>
            <a:p>
              <a:pPr defTabSz="228600">
                <a:lnSpc>
                  <a:spcPct val="90000"/>
                </a:lnSpc>
                <a:spcBef>
                  <a:spcPct val="50000"/>
                </a:spcBef>
                <a:buClr>
                  <a:srgbClr val="FD0000"/>
                </a:buClr>
                <a:defRPr/>
              </a:pPr>
              <a:r>
                <a:rPr lang="en-US" sz="900" dirty="0" smtClean="0">
                  <a:solidFill>
                    <a:schemeClr val="tx1"/>
                  </a:solidFill>
                  <a:latin typeface="Arial" charset="0"/>
                </a:rPr>
                <a:t>Disk Group B</a:t>
              </a:r>
              <a:endParaRPr lang="en-US" sz="900" dirty="0">
                <a:solidFill>
                  <a:schemeClr val="tx1"/>
                </a:solidFill>
                <a:latin typeface="Arial" charset="0"/>
              </a:endParaRPr>
            </a:p>
          </p:txBody>
        </p:sp>
        <p:sp>
          <p:nvSpPr>
            <p:cNvPr id="89" name="Rectangle 20"/>
            <p:cNvSpPr>
              <a:spLocks noChangeArrowheads="1"/>
            </p:cNvSpPr>
            <p:nvPr/>
          </p:nvSpPr>
          <p:spPr bwMode="auto">
            <a:xfrm>
              <a:off x="870715" y="3567366"/>
              <a:ext cx="4261580" cy="896470"/>
            </a:xfrm>
            <a:prstGeom prst="rect">
              <a:avLst/>
            </a:prstGeom>
            <a:ln>
              <a:headEnd type="none" w="sm" len="sm"/>
              <a:tailEnd type="none" w="sm" len="sm"/>
            </a:ln>
          </p:spPr>
          <p:style>
            <a:lnRef idx="1">
              <a:schemeClr val="accent5"/>
            </a:lnRef>
            <a:fillRef idx="2">
              <a:schemeClr val="accent5"/>
            </a:fillRef>
            <a:effectRef idx="1">
              <a:schemeClr val="accent5"/>
            </a:effectRef>
            <a:fontRef idx="minor">
              <a:schemeClr val="dk1"/>
            </a:fontRef>
          </p:style>
          <p:txBody>
            <a:bodyPr wrap="none" anchor="t"/>
            <a:lstStyle/>
            <a:p>
              <a:pPr defTabSz="228600">
                <a:lnSpc>
                  <a:spcPct val="90000"/>
                </a:lnSpc>
                <a:spcBef>
                  <a:spcPct val="50000"/>
                </a:spcBef>
                <a:buClr>
                  <a:srgbClr val="FD0000"/>
                </a:buClr>
                <a:defRPr/>
              </a:pPr>
              <a:r>
                <a:rPr lang="en-US" sz="900" dirty="0" smtClean="0">
                  <a:solidFill>
                    <a:schemeClr val="tx1"/>
                  </a:solidFill>
                  <a:latin typeface="Arial" charset="0"/>
                </a:rPr>
                <a:t>Disk Group A</a:t>
              </a:r>
              <a:endParaRPr lang="en-US" sz="900" dirty="0">
                <a:solidFill>
                  <a:schemeClr val="tx1"/>
                </a:solidFill>
                <a:latin typeface="Arial" charset="0"/>
              </a:endParaRPr>
            </a:p>
          </p:txBody>
        </p:sp>
      </p:grpSp>
      <p:sp>
        <p:nvSpPr>
          <p:cNvPr id="145" name="TextBox 144"/>
          <p:cNvSpPr txBox="1"/>
          <p:nvPr/>
        </p:nvSpPr>
        <p:spPr>
          <a:xfrm>
            <a:off x="186766" y="3265983"/>
            <a:ext cx="1389528" cy="830997"/>
          </a:xfrm>
          <a:prstGeom prst="rect">
            <a:avLst/>
          </a:prstGeom>
          <a:noFill/>
        </p:spPr>
        <p:txBody>
          <a:bodyPr wrap="square" rtlCol="0">
            <a:spAutoFit/>
          </a:bodyPr>
          <a:lstStyle/>
          <a:p>
            <a:r>
              <a:rPr lang="ru-RU" sz="1200" dirty="0" smtClean="0">
                <a:solidFill>
                  <a:schemeClr val="tx2"/>
                </a:solidFill>
              </a:rPr>
              <a:t>Дисковые группы</a:t>
            </a:r>
            <a:endParaRPr lang="en-US" sz="1200" dirty="0" smtClean="0">
              <a:solidFill>
                <a:schemeClr val="tx2"/>
              </a:solidFill>
            </a:endParaRPr>
          </a:p>
          <a:p>
            <a:endParaRPr lang="en-US" sz="1200" dirty="0" smtClean="0">
              <a:solidFill>
                <a:schemeClr val="tx2"/>
              </a:solidFill>
            </a:endParaRPr>
          </a:p>
          <a:p>
            <a:endParaRPr lang="en-US" sz="1200" dirty="0" smtClean="0">
              <a:solidFill>
                <a:schemeClr val="tx2"/>
              </a:solidFill>
            </a:endParaRPr>
          </a:p>
        </p:txBody>
      </p:sp>
      <p:pic>
        <p:nvPicPr>
          <p:cNvPr id="147" name="Picture 146" descr="Wide Pointer.png"/>
          <p:cNvPicPr>
            <a:picLocks noChangeAspect="1"/>
          </p:cNvPicPr>
          <p:nvPr/>
        </p:nvPicPr>
        <p:blipFill>
          <a:blip r:embed="rId3" cstate="email">
            <a:extLst>
              <a:ext uri="{28A0092B-C50C-407E-A947-70E740481C1C}">
                <a14:useLocalDpi xmlns:a14="http://schemas.microsoft.com/office/drawing/2010/main" xmlns="" val="0"/>
              </a:ext>
            </a:extLst>
          </a:blip>
          <a:stretch>
            <a:fillRect/>
          </a:stretch>
        </p:blipFill>
        <p:spPr>
          <a:xfrm>
            <a:off x="926353" y="1192881"/>
            <a:ext cx="882457" cy="1242523"/>
          </a:xfrm>
          <a:prstGeom prst="rect">
            <a:avLst/>
          </a:prstGeom>
        </p:spPr>
      </p:pic>
      <p:sp>
        <p:nvSpPr>
          <p:cNvPr id="144" name="TextBox 143"/>
          <p:cNvSpPr txBox="1"/>
          <p:nvPr/>
        </p:nvSpPr>
        <p:spPr>
          <a:xfrm>
            <a:off x="186766" y="1422790"/>
            <a:ext cx="1389528" cy="830997"/>
          </a:xfrm>
          <a:prstGeom prst="rect">
            <a:avLst/>
          </a:prstGeom>
          <a:noFill/>
        </p:spPr>
        <p:txBody>
          <a:bodyPr wrap="square" rtlCol="0">
            <a:spAutoFit/>
          </a:bodyPr>
          <a:lstStyle/>
          <a:p>
            <a:r>
              <a:rPr lang="ru-RU" sz="1200" dirty="0" smtClean="0">
                <a:solidFill>
                  <a:schemeClr val="tx2"/>
                </a:solidFill>
              </a:rPr>
              <a:t>На каждом сервере по одному</a:t>
            </a:r>
            <a:r>
              <a:rPr lang="en-US" sz="1200" dirty="0" smtClean="0">
                <a:solidFill>
                  <a:schemeClr val="tx2"/>
                </a:solidFill>
              </a:rPr>
              <a:t> ASM </a:t>
            </a:r>
            <a:r>
              <a:rPr lang="ru-RU" sz="1200" dirty="0" smtClean="0">
                <a:solidFill>
                  <a:schemeClr val="tx2"/>
                </a:solidFill>
              </a:rPr>
              <a:t>экземпляру</a:t>
            </a:r>
            <a:endParaRPr lang="en-US" sz="1200" dirty="0" smtClean="0">
              <a:solidFill>
                <a:schemeClr val="tx2"/>
              </a:solidFill>
            </a:endParaRPr>
          </a:p>
        </p:txBody>
      </p:sp>
      <p:pic>
        <p:nvPicPr>
          <p:cNvPr id="148" name="Picture 147" descr="Wide Pointer.png"/>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23775" y="3155986"/>
            <a:ext cx="882457" cy="1057142"/>
          </a:xfrm>
          <a:prstGeom prst="rect">
            <a:avLst/>
          </a:prstGeom>
        </p:spPr>
      </p:pic>
      <p:sp>
        <p:nvSpPr>
          <p:cNvPr id="149" name="TextBox 148"/>
          <p:cNvSpPr txBox="1"/>
          <p:nvPr/>
        </p:nvSpPr>
        <p:spPr>
          <a:xfrm>
            <a:off x="1755315" y="1524572"/>
            <a:ext cx="663651" cy="184666"/>
          </a:xfrm>
          <a:prstGeom prst="rect">
            <a:avLst/>
          </a:prstGeom>
          <a:noFill/>
        </p:spPr>
        <p:txBody>
          <a:bodyPr wrap="none" rtlCol="0">
            <a:spAutoFit/>
          </a:bodyPr>
          <a:lstStyle/>
          <a:p>
            <a:r>
              <a:rPr lang="en-US" sz="600" dirty="0" smtClean="0">
                <a:solidFill>
                  <a:schemeClr val="tx2"/>
                </a:solidFill>
              </a:rPr>
              <a:t>ASM Instance</a:t>
            </a:r>
          </a:p>
        </p:txBody>
      </p:sp>
      <p:sp>
        <p:nvSpPr>
          <p:cNvPr id="150" name="TextBox 149"/>
          <p:cNvSpPr txBox="1"/>
          <p:nvPr/>
        </p:nvSpPr>
        <p:spPr>
          <a:xfrm>
            <a:off x="1806199" y="1207941"/>
            <a:ext cx="826293" cy="184666"/>
          </a:xfrm>
          <a:prstGeom prst="rect">
            <a:avLst/>
          </a:prstGeom>
          <a:noFill/>
        </p:spPr>
        <p:txBody>
          <a:bodyPr wrap="none" rtlCol="0">
            <a:spAutoFit/>
          </a:bodyPr>
          <a:lstStyle/>
          <a:p>
            <a:r>
              <a:rPr lang="en-US" sz="600" dirty="0" smtClean="0">
                <a:solidFill>
                  <a:schemeClr val="tx2"/>
                </a:solidFill>
              </a:rPr>
              <a:t>Database Instance</a:t>
            </a:r>
          </a:p>
        </p:txBody>
      </p:sp>
      <p:sp>
        <p:nvSpPr>
          <p:cNvPr id="151" name="TextBox 150"/>
          <p:cNvSpPr txBox="1"/>
          <p:nvPr/>
        </p:nvSpPr>
        <p:spPr>
          <a:xfrm>
            <a:off x="8115477" y="3376951"/>
            <a:ext cx="522386" cy="184666"/>
          </a:xfrm>
          <a:prstGeom prst="rect">
            <a:avLst/>
          </a:prstGeom>
          <a:noFill/>
        </p:spPr>
        <p:txBody>
          <a:bodyPr wrap="none" rtlCol="0">
            <a:spAutoFit/>
          </a:bodyPr>
          <a:lstStyle/>
          <a:p>
            <a:r>
              <a:rPr lang="en-US" sz="600" dirty="0" smtClean="0">
                <a:solidFill>
                  <a:schemeClr val="tx2"/>
                </a:solidFill>
              </a:rPr>
              <a:t>ASM Disk</a:t>
            </a:r>
          </a:p>
        </p:txBody>
      </p:sp>
      <p:sp>
        <p:nvSpPr>
          <p:cNvPr id="152" name="TextBox 151"/>
          <p:cNvSpPr txBox="1"/>
          <p:nvPr/>
        </p:nvSpPr>
        <p:spPr>
          <a:xfrm>
            <a:off x="1808810" y="931271"/>
            <a:ext cx="1095172" cy="261610"/>
          </a:xfrm>
          <a:prstGeom prst="rect">
            <a:avLst/>
          </a:prstGeom>
          <a:noFill/>
        </p:spPr>
        <p:txBody>
          <a:bodyPr wrap="none" rtlCol="0">
            <a:spAutoFit/>
          </a:bodyPr>
          <a:lstStyle/>
          <a:p>
            <a:r>
              <a:rPr lang="ru-RU" sz="1100" dirty="0" smtClean="0">
                <a:solidFill>
                  <a:schemeClr val="tx2"/>
                </a:solidFill>
              </a:rPr>
              <a:t>Кластер </a:t>
            </a:r>
            <a:r>
              <a:rPr lang="en-US" sz="1100" dirty="0" smtClean="0">
                <a:solidFill>
                  <a:schemeClr val="tx2"/>
                </a:solidFill>
              </a:rPr>
              <a:t>RAC </a:t>
            </a:r>
          </a:p>
        </p:txBody>
      </p:sp>
      <p:grpSp>
        <p:nvGrpSpPr>
          <p:cNvPr id="5" name="Group 162"/>
          <p:cNvGrpSpPr/>
          <p:nvPr/>
        </p:nvGrpSpPr>
        <p:grpSpPr>
          <a:xfrm>
            <a:off x="5979459" y="3543898"/>
            <a:ext cx="2708954" cy="554765"/>
            <a:chOff x="5941664" y="3543898"/>
            <a:chExt cx="2708954" cy="554765"/>
          </a:xfrm>
        </p:grpSpPr>
        <p:pic>
          <p:nvPicPr>
            <p:cNvPr id="159" name="Picture 158" descr="ASM Purple Yellow Disk.png"/>
            <p:cNvPicPr>
              <a:picLocks noChangeAspect="1"/>
            </p:cNvPicPr>
            <p:nvPr/>
          </p:nvPicPr>
          <p:blipFill>
            <a:blip r:embed="rId5" cstate="email">
              <a:extLst>
                <a:ext uri="{28A0092B-C50C-407E-A947-70E740481C1C}">
                  <a14:useLocalDpi xmlns:a14="http://schemas.microsoft.com/office/drawing/2010/main" xmlns="" val="0"/>
                </a:ext>
              </a:extLst>
            </a:blip>
            <a:stretch>
              <a:fillRect/>
            </a:stretch>
          </p:blipFill>
          <p:spPr>
            <a:xfrm>
              <a:off x="5941664" y="3543898"/>
              <a:ext cx="576000" cy="554765"/>
            </a:xfrm>
            <a:prstGeom prst="rect">
              <a:avLst/>
            </a:prstGeom>
          </p:spPr>
        </p:pic>
        <p:pic>
          <p:nvPicPr>
            <p:cNvPr id="160" name="Picture 159" descr="ASM Purple Yellow Disk.png"/>
            <p:cNvPicPr>
              <a:picLocks noChangeAspect="1"/>
            </p:cNvPicPr>
            <p:nvPr/>
          </p:nvPicPr>
          <p:blipFill>
            <a:blip r:embed="rId5" cstate="email">
              <a:extLst>
                <a:ext uri="{28A0092B-C50C-407E-A947-70E740481C1C}">
                  <a14:useLocalDpi xmlns:a14="http://schemas.microsoft.com/office/drawing/2010/main" xmlns="" val="0"/>
                </a:ext>
              </a:extLst>
            </a:blip>
            <a:stretch>
              <a:fillRect/>
            </a:stretch>
          </p:blipFill>
          <p:spPr>
            <a:xfrm>
              <a:off x="6652649" y="3543898"/>
              <a:ext cx="576000" cy="554765"/>
            </a:xfrm>
            <a:prstGeom prst="rect">
              <a:avLst/>
            </a:prstGeom>
          </p:spPr>
        </p:pic>
        <p:pic>
          <p:nvPicPr>
            <p:cNvPr id="161" name="Picture 160" descr="ASM Purple Yellow Disk.png"/>
            <p:cNvPicPr>
              <a:picLocks noChangeAspect="1"/>
            </p:cNvPicPr>
            <p:nvPr/>
          </p:nvPicPr>
          <p:blipFill>
            <a:blip r:embed="rId5" cstate="email">
              <a:extLst>
                <a:ext uri="{28A0092B-C50C-407E-A947-70E740481C1C}">
                  <a14:useLocalDpi xmlns:a14="http://schemas.microsoft.com/office/drawing/2010/main" xmlns="" val="0"/>
                </a:ext>
              </a:extLst>
            </a:blip>
            <a:stretch>
              <a:fillRect/>
            </a:stretch>
          </p:blipFill>
          <p:spPr>
            <a:xfrm>
              <a:off x="7363634" y="3543898"/>
              <a:ext cx="576000" cy="554765"/>
            </a:xfrm>
            <a:prstGeom prst="rect">
              <a:avLst/>
            </a:prstGeom>
          </p:spPr>
        </p:pic>
        <p:pic>
          <p:nvPicPr>
            <p:cNvPr id="162" name="Picture 161" descr="ASM Purple Yellow Disk.png"/>
            <p:cNvPicPr>
              <a:picLocks noChangeAspect="1"/>
            </p:cNvPicPr>
            <p:nvPr/>
          </p:nvPicPr>
          <p:blipFill>
            <a:blip r:embed="rId5" cstate="email">
              <a:extLst>
                <a:ext uri="{28A0092B-C50C-407E-A947-70E740481C1C}">
                  <a14:useLocalDpi xmlns:a14="http://schemas.microsoft.com/office/drawing/2010/main" xmlns="" val="0"/>
                </a:ext>
              </a:extLst>
            </a:blip>
            <a:stretch>
              <a:fillRect/>
            </a:stretch>
          </p:blipFill>
          <p:spPr>
            <a:xfrm>
              <a:off x="8074618" y="3543898"/>
              <a:ext cx="576000" cy="554765"/>
            </a:xfrm>
            <a:prstGeom prst="rect">
              <a:avLst/>
            </a:prstGeom>
          </p:spPr>
        </p:pic>
      </p:grpSp>
      <p:pic>
        <p:nvPicPr>
          <p:cNvPr id="164" name="Picture 163" descr="ASM Purple Green Disk.png"/>
          <p:cNvPicPr>
            <a:picLocks noChangeAspect="1"/>
          </p:cNvPicPr>
          <p:nvPr/>
        </p:nvPicPr>
        <p:blipFill>
          <a:blip r:embed="rId6" cstate="email">
            <a:extLst>
              <a:ext uri="{28A0092B-C50C-407E-A947-70E740481C1C}">
                <a14:useLocalDpi xmlns:a14="http://schemas.microsoft.com/office/drawing/2010/main" xmlns="" val="0"/>
              </a:ext>
            </a:extLst>
          </a:blip>
          <a:stretch>
            <a:fillRect/>
          </a:stretch>
        </p:blipFill>
        <p:spPr>
          <a:xfrm>
            <a:off x="2139302" y="3539190"/>
            <a:ext cx="576000" cy="554765"/>
          </a:xfrm>
          <a:prstGeom prst="rect">
            <a:avLst/>
          </a:prstGeom>
        </p:spPr>
      </p:pic>
      <p:pic>
        <p:nvPicPr>
          <p:cNvPr id="165" name="Picture 164" descr="ASM Purple Green Disk.png"/>
          <p:cNvPicPr>
            <a:picLocks noChangeAspect="1"/>
          </p:cNvPicPr>
          <p:nvPr/>
        </p:nvPicPr>
        <p:blipFill>
          <a:blip r:embed="rId6" cstate="email">
            <a:extLst>
              <a:ext uri="{28A0092B-C50C-407E-A947-70E740481C1C}">
                <a14:useLocalDpi xmlns:a14="http://schemas.microsoft.com/office/drawing/2010/main" xmlns="" val="0"/>
              </a:ext>
            </a:extLst>
          </a:blip>
          <a:stretch>
            <a:fillRect/>
          </a:stretch>
        </p:blipFill>
        <p:spPr>
          <a:xfrm>
            <a:off x="2836957" y="3539190"/>
            <a:ext cx="576000" cy="554765"/>
          </a:xfrm>
          <a:prstGeom prst="rect">
            <a:avLst/>
          </a:prstGeom>
        </p:spPr>
      </p:pic>
      <p:pic>
        <p:nvPicPr>
          <p:cNvPr id="166" name="Picture 165" descr="ASM Purple Green Disk.png"/>
          <p:cNvPicPr>
            <a:picLocks noChangeAspect="1"/>
          </p:cNvPicPr>
          <p:nvPr/>
        </p:nvPicPr>
        <p:blipFill>
          <a:blip r:embed="rId6" cstate="email">
            <a:extLst>
              <a:ext uri="{28A0092B-C50C-407E-A947-70E740481C1C}">
                <a14:useLocalDpi xmlns:a14="http://schemas.microsoft.com/office/drawing/2010/main" xmlns="" val="0"/>
              </a:ext>
            </a:extLst>
          </a:blip>
          <a:stretch>
            <a:fillRect/>
          </a:stretch>
        </p:blipFill>
        <p:spPr>
          <a:xfrm>
            <a:off x="3534612" y="3539190"/>
            <a:ext cx="576000" cy="554765"/>
          </a:xfrm>
          <a:prstGeom prst="rect">
            <a:avLst/>
          </a:prstGeom>
        </p:spPr>
      </p:pic>
      <p:pic>
        <p:nvPicPr>
          <p:cNvPr id="167" name="Picture 166" descr="ASM Purple Green Disk.png"/>
          <p:cNvPicPr>
            <a:picLocks noChangeAspect="1"/>
          </p:cNvPicPr>
          <p:nvPr/>
        </p:nvPicPr>
        <p:blipFill>
          <a:blip r:embed="rId6" cstate="email">
            <a:extLst>
              <a:ext uri="{28A0092B-C50C-407E-A947-70E740481C1C}">
                <a14:useLocalDpi xmlns:a14="http://schemas.microsoft.com/office/drawing/2010/main" xmlns="" val="0"/>
              </a:ext>
            </a:extLst>
          </a:blip>
          <a:stretch>
            <a:fillRect/>
          </a:stretch>
        </p:blipFill>
        <p:spPr>
          <a:xfrm>
            <a:off x="4929921" y="3539190"/>
            <a:ext cx="576000" cy="554765"/>
          </a:xfrm>
          <a:prstGeom prst="rect">
            <a:avLst/>
          </a:prstGeom>
        </p:spPr>
      </p:pic>
      <p:pic>
        <p:nvPicPr>
          <p:cNvPr id="168" name="Picture 167" descr="ASM Purple Green Disk.png"/>
          <p:cNvPicPr>
            <a:picLocks noChangeAspect="1"/>
          </p:cNvPicPr>
          <p:nvPr/>
        </p:nvPicPr>
        <p:blipFill>
          <a:blip r:embed="rId6" cstate="email">
            <a:extLst>
              <a:ext uri="{28A0092B-C50C-407E-A947-70E740481C1C}">
                <a14:useLocalDpi xmlns:a14="http://schemas.microsoft.com/office/drawing/2010/main" xmlns="" val="0"/>
              </a:ext>
            </a:extLst>
          </a:blip>
          <a:stretch>
            <a:fillRect/>
          </a:stretch>
        </p:blipFill>
        <p:spPr>
          <a:xfrm>
            <a:off x="4232267" y="3539190"/>
            <a:ext cx="576000" cy="554765"/>
          </a:xfrm>
          <a:prstGeom prst="rect">
            <a:avLst/>
          </a:prstGeom>
        </p:spPr>
      </p:pic>
      <p:sp>
        <p:nvSpPr>
          <p:cNvPr id="86" name="Rectangle 20"/>
          <p:cNvSpPr>
            <a:spLocks noChangeArrowheads="1"/>
          </p:cNvSpPr>
          <p:nvPr/>
        </p:nvSpPr>
        <p:spPr bwMode="auto">
          <a:xfrm>
            <a:off x="6170375" y="1186525"/>
            <a:ext cx="1391228" cy="1242523"/>
          </a:xfrm>
          <a:prstGeom prst="rect">
            <a:avLst/>
          </a:prstGeom>
          <a:ln>
            <a:headEnd type="none" w="sm" len="sm"/>
            <a:tailEnd type="none" w="sm" len="sm"/>
          </a:ln>
        </p:spPr>
        <p:style>
          <a:lnRef idx="1">
            <a:schemeClr val="accent5"/>
          </a:lnRef>
          <a:fillRef idx="2">
            <a:schemeClr val="accent5"/>
          </a:fillRef>
          <a:effectRef idx="1">
            <a:schemeClr val="accent5"/>
          </a:effectRef>
          <a:fontRef idx="minor">
            <a:schemeClr val="dk1"/>
          </a:fontRef>
        </p:style>
        <p:txBody>
          <a:bodyPr wrap="none" anchor="b"/>
          <a:lstStyle/>
          <a:p>
            <a:pPr defTabSz="228600">
              <a:lnSpc>
                <a:spcPct val="90000"/>
              </a:lnSpc>
              <a:spcBef>
                <a:spcPct val="50000"/>
              </a:spcBef>
              <a:buClr>
                <a:srgbClr val="FD0000"/>
              </a:buClr>
              <a:defRPr/>
            </a:pPr>
            <a:r>
              <a:rPr lang="en-US" sz="900" dirty="0" smtClean="0">
                <a:solidFill>
                  <a:schemeClr val="tx1"/>
                </a:solidFill>
                <a:latin typeface="Arial" charset="0"/>
              </a:rPr>
              <a:t>Node4</a:t>
            </a:r>
            <a:endParaRPr lang="en-US" sz="900" dirty="0">
              <a:solidFill>
                <a:schemeClr val="tx1"/>
              </a:solidFill>
              <a:latin typeface="Arial" charset="0"/>
            </a:endParaRPr>
          </a:p>
        </p:txBody>
      </p:sp>
      <p:sp>
        <p:nvSpPr>
          <p:cNvPr id="95" name="Rectangle 20"/>
          <p:cNvSpPr>
            <a:spLocks noChangeArrowheads="1"/>
          </p:cNvSpPr>
          <p:nvPr/>
        </p:nvSpPr>
        <p:spPr bwMode="auto">
          <a:xfrm>
            <a:off x="4713610" y="1186525"/>
            <a:ext cx="1391228" cy="1242523"/>
          </a:xfrm>
          <a:prstGeom prst="rect">
            <a:avLst/>
          </a:prstGeom>
          <a:ln>
            <a:headEnd type="none" w="sm" len="sm"/>
            <a:tailEnd type="none" w="sm" len="sm"/>
          </a:ln>
        </p:spPr>
        <p:style>
          <a:lnRef idx="1">
            <a:schemeClr val="accent5"/>
          </a:lnRef>
          <a:fillRef idx="2">
            <a:schemeClr val="accent5"/>
          </a:fillRef>
          <a:effectRef idx="1">
            <a:schemeClr val="accent5"/>
          </a:effectRef>
          <a:fontRef idx="minor">
            <a:schemeClr val="dk1"/>
          </a:fontRef>
        </p:style>
        <p:txBody>
          <a:bodyPr wrap="none" anchor="b"/>
          <a:lstStyle/>
          <a:p>
            <a:pPr defTabSz="228600">
              <a:lnSpc>
                <a:spcPct val="90000"/>
              </a:lnSpc>
              <a:spcBef>
                <a:spcPct val="50000"/>
              </a:spcBef>
              <a:buClr>
                <a:srgbClr val="FD0000"/>
              </a:buClr>
              <a:defRPr/>
            </a:pPr>
            <a:r>
              <a:rPr lang="en-US" sz="900" dirty="0" smtClean="0">
                <a:solidFill>
                  <a:schemeClr val="tx1"/>
                </a:solidFill>
                <a:latin typeface="Arial" charset="0"/>
              </a:rPr>
              <a:t>Node3</a:t>
            </a:r>
            <a:endParaRPr lang="en-US" sz="900" dirty="0">
              <a:solidFill>
                <a:schemeClr val="tx1"/>
              </a:solidFill>
              <a:latin typeface="Arial" charset="0"/>
            </a:endParaRPr>
          </a:p>
        </p:txBody>
      </p:sp>
      <p:sp>
        <p:nvSpPr>
          <p:cNvPr id="101" name="Rectangle 20"/>
          <p:cNvSpPr>
            <a:spLocks noChangeArrowheads="1"/>
          </p:cNvSpPr>
          <p:nvPr/>
        </p:nvSpPr>
        <p:spPr bwMode="auto">
          <a:xfrm>
            <a:off x="3256845" y="1186525"/>
            <a:ext cx="1391228" cy="1242523"/>
          </a:xfrm>
          <a:prstGeom prst="rect">
            <a:avLst/>
          </a:prstGeom>
          <a:ln>
            <a:headEnd type="none" w="sm" len="sm"/>
            <a:tailEnd type="none" w="sm" len="sm"/>
          </a:ln>
        </p:spPr>
        <p:style>
          <a:lnRef idx="1">
            <a:schemeClr val="accent5"/>
          </a:lnRef>
          <a:fillRef idx="2">
            <a:schemeClr val="accent5"/>
          </a:fillRef>
          <a:effectRef idx="1">
            <a:schemeClr val="accent5"/>
          </a:effectRef>
          <a:fontRef idx="minor">
            <a:schemeClr val="dk1"/>
          </a:fontRef>
        </p:style>
        <p:txBody>
          <a:bodyPr wrap="none" anchor="b"/>
          <a:lstStyle/>
          <a:p>
            <a:pPr defTabSz="228600">
              <a:lnSpc>
                <a:spcPct val="90000"/>
              </a:lnSpc>
              <a:spcBef>
                <a:spcPct val="50000"/>
              </a:spcBef>
              <a:buClr>
                <a:srgbClr val="FD0000"/>
              </a:buClr>
              <a:defRPr/>
            </a:pPr>
            <a:r>
              <a:rPr lang="en-US" sz="900" dirty="0" smtClean="0">
                <a:solidFill>
                  <a:schemeClr val="tx1"/>
                </a:solidFill>
                <a:latin typeface="Arial" charset="0"/>
              </a:rPr>
              <a:t>Node2</a:t>
            </a:r>
            <a:endParaRPr lang="en-US" sz="900" dirty="0">
              <a:solidFill>
                <a:schemeClr val="tx1"/>
              </a:solidFill>
              <a:latin typeface="Arial" charset="0"/>
            </a:endParaRPr>
          </a:p>
        </p:txBody>
      </p:sp>
      <p:sp>
        <p:nvSpPr>
          <p:cNvPr id="108" name="Rectangle 20"/>
          <p:cNvSpPr>
            <a:spLocks noChangeArrowheads="1"/>
          </p:cNvSpPr>
          <p:nvPr/>
        </p:nvSpPr>
        <p:spPr bwMode="auto">
          <a:xfrm>
            <a:off x="1800080" y="1186525"/>
            <a:ext cx="1391228" cy="1242523"/>
          </a:xfrm>
          <a:prstGeom prst="rect">
            <a:avLst/>
          </a:prstGeom>
          <a:ln>
            <a:headEnd type="none" w="sm" len="sm"/>
            <a:tailEnd type="none" w="sm" len="sm"/>
          </a:ln>
        </p:spPr>
        <p:style>
          <a:lnRef idx="1">
            <a:schemeClr val="accent5"/>
          </a:lnRef>
          <a:fillRef idx="2">
            <a:schemeClr val="accent5"/>
          </a:fillRef>
          <a:effectRef idx="1">
            <a:schemeClr val="accent5"/>
          </a:effectRef>
          <a:fontRef idx="minor">
            <a:schemeClr val="dk1"/>
          </a:fontRef>
        </p:style>
        <p:txBody>
          <a:bodyPr wrap="none" anchor="b"/>
          <a:lstStyle/>
          <a:p>
            <a:pPr defTabSz="228600">
              <a:lnSpc>
                <a:spcPct val="90000"/>
              </a:lnSpc>
              <a:spcBef>
                <a:spcPct val="50000"/>
              </a:spcBef>
              <a:buClr>
                <a:srgbClr val="FD0000"/>
              </a:buClr>
              <a:defRPr/>
            </a:pPr>
            <a:r>
              <a:rPr lang="en-US" sz="900" dirty="0" smtClean="0">
                <a:solidFill>
                  <a:schemeClr val="tx1"/>
                </a:solidFill>
                <a:latin typeface="Arial" charset="0"/>
              </a:rPr>
              <a:t>Node1</a:t>
            </a:r>
            <a:endParaRPr lang="en-US" sz="900" dirty="0">
              <a:solidFill>
                <a:schemeClr val="tx1"/>
              </a:solidFill>
              <a:latin typeface="Arial" charset="0"/>
            </a:endParaRPr>
          </a:p>
        </p:txBody>
      </p:sp>
      <p:sp>
        <p:nvSpPr>
          <p:cNvPr id="80" name="Rectangle 20"/>
          <p:cNvSpPr>
            <a:spLocks noChangeArrowheads="1"/>
          </p:cNvSpPr>
          <p:nvPr/>
        </p:nvSpPr>
        <p:spPr bwMode="auto">
          <a:xfrm>
            <a:off x="7627140" y="1186525"/>
            <a:ext cx="1391228" cy="1242523"/>
          </a:xfrm>
          <a:prstGeom prst="rect">
            <a:avLst/>
          </a:prstGeom>
          <a:ln>
            <a:headEnd type="none" w="sm" len="sm"/>
            <a:tailEnd type="none" w="sm" len="sm"/>
          </a:ln>
        </p:spPr>
        <p:style>
          <a:lnRef idx="1">
            <a:schemeClr val="accent5"/>
          </a:lnRef>
          <a:fillRef idx="2">
            <a:schemeClr val="accent5"/>
          </a:fillRef>
          <a:effectRef idx="1">
            <a:schemeClr val="accent5"/>
          </a:effectRef>
          <a:fontRef idx="minor">
            <a:schemeClr val="dk1"/>
          </a:fontRef>
        </p:style>
        <p:txBody>
          <a:bodyPr wrap="none" anchor="b"/>
          <a:lstStyle/>
          <a:p>
            <a:pPr defTabSz="228600">
              <a:lnSpc>
                <a:spcPct val="90000"/>
              </a:lnSpc>
              <a:spcBef>
                <a:spcPct val="50000"/>
              </a:spcBef>
              <a:buClr>
                <a:srgbClr val="FD0000"/>
              </a:buClr>
              <a:defRPr/>
            </a:pPr>
            <a:r>
              <a:rPr lang="en-US" sz="900" dirty="0" smtClean="0">
                <a:solidFill>
                  <a:schemeClr val="tx1"/>
                </a:solidFill>
                <a:latin typeface="Arial" charset="0"/>
              </a:rPr>
              <a:t>Node5</a:t>
            </a:r>
            <a:endParaRPr lang="en-US" sz="900" dirty="0">
              <a:solidFill>
                <a:schemeClr val="tx1"/>
              </a:solidFill>
              <a:latin typeface="Arial" charset="0"/>
            </a:endParaRPr>
          </a:p>
        </p:txBody>
      </p:sp>
      <p:sp>
        <p:nvSpPr>
          <p:cNvPr id="62" name="Snip Same Side Corner Rectangle 61"/>
          <p:cNvSpPr/>
          <p:nvPr/>
        </p:nvSpPr>
        <p:spPr>
          <a:xfrm>
            <a:off x="2345267" y="2048932"/>
            <a:ext cx="770466" cy="330200"/>
          </a:xfrm>
          <a:prstGeom prst="snip2SameRect">
            <a:avLst/>
          </a:prstGeom>
          <a:solidFill>
            <a:srgbClr val="3366FF"/>
          </a:solidFill>
          <a:ln>
            <a:noFill/>
          </a:ln>
          <a:effectLst>
            <a:outerShdw blurRad="50800" dist="38100" dir="27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ASM</a:t>
            </a:r>
            <a:endParaRPr lang="en-US" sz="1600" dirty="0"/>
          </a:p>
        </p:txBody>
      </p:sp>
      <p:sp>
        <p:nvSpPr>
          <p:cNvPr id="65" name="Snip Same Side Corner Rectangle 64"/>
          <p:cNvSpPr/>
          <p:nvPr/>
        </p:nvSpPr>
        <p:spPr>
          <a:xfrm>
            <a:off x="3818467" y="2057398"/>
            <a:ext cx="770466" cy="330200"/>
          </a:xfrm>
          <a:prstGeom prst="snip2SameRect">
            <a:avLst/>
          </a:prstGeom>
          <a:solidFill>
            <a:srgbClr val="3366FF"/>
          </a:solidFill>
          <a:ln>
            <a:noFill/>
          </a:ln>
          <a:effectLst>
            <a:outerShdw blurRad="50800" dist="38100" dir="27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ASM</a:t>
            </a:r>
            <a:endParaRPr lang="en-US" sz="1600" dirty="0"/>
          </a:p>
        </p:txBody>
      </p:sp>
      <p:sp>
        <p:nvSpPr>
          <p:cNvPr id="66" name="Snip Same Side Corner Rectangle 65"/>
          <p:cNvSpPr/>
          <p:nvPr/>
        </p:nvSpPr>
        <p:spPr>
          <a:xfrm>
            <a:off x="5291667" y="2048931"/>
            <a:ext cx="770466" cy="330200"/>
          </a:xfrm>
          <a:prstGeom prst="snip2SameRect">
            <a:avLst/>
          </a:prstGeom>
          <a:solidFill>
            <a:srgbClr val="3366FF"/>
          </a:solidFill>
          <a:ln>
            <a:noFill/>
          </a:ln>
          <a:effectLst>
            <a:outerShdw blurRad="50800" dist="38100" dir="27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ASM</a:t>
            </a:r>
            <a:endParaRPr lang="en-US" sz="1600" dirty="0"/>
          </a:p>
        </p:txBody>
      </p:sp>
      <p:sp>
        <p:nvSpPr>
          <p:cNvPr id="68" name="Snip Same Side Corner Rectangle 67"/>
          <p:cNvSpPr/>
          <p:nvPr/>
        </p:nvSpPr>
        <p:spPr>
          <a:xfrm>
            <a:off x="6731000" y="2040464"/>
            <a:ext cx="770466" cy="330200"/>
          </a:xfrm>
          <a:prstGeom prst="snip2SameRect">
            <a:avLst/>
          </a:prstGeom>
          <a:solidFill>
            <a:srgbClr val="3366FF"/>
          </a:solidFill>
          <a:ln>
            <a:noFill/>
          </a:ln>
          <a:effectLst>
            <a:outerShdw blurRad="50800" dist="38100" dir="27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ASM</a:t>
            </a:r>
            <a:endParaRPr lang="en-US" sz="1600" dirty="0"/>
          </a:p>
        </p:txBody>
      </p:sp>
      <p:sp>
        <p:nvSpPr>
          <p:cNvPr id="69" name="Snip Same Side Corner Rectangle 68"/>
          <p:cNvSpPr/>
          <p:nvPr/>
        </p:nvSpPr>
        <p:spPr>
          <a:xfrm>
            <a:off x="8170333" y="2057397"/>
            <a:ext cx="770466" cy="330200"/>
          </a:xfrm>
          <a:prstGeom prst="snip2SameRect">
            <a:avLst/>
          </a:prstGeom>
          <a:solidFill>
            <a:srgbClr val="3366FF"/>
          </a:solidFill>
          <a:ln>
            <a:noFill/>
          </a:ln>
          <a:effectLst>
            <a:outerShdw blurRad="50800" dist="38100" dir="27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ASM</a:t>
            </a:r>
            <a:endParaRPr lang="en-US" sz="1600" dirty="0"/>
          </a:p>
        </p:txBody>
      </p:sp>
      <p:sp>
        <p:nvSpPr>
          <p:cNvPr id="70" name="TextBox 69"/>
          <p:cNvSpPr txBox="1"/>
          <p:nvPr/>
        </p:nvSpPr>
        <p:spPr>
          <a:xfrm>
            <a:off x="2517315" y="1787034"/>
            <a:ext cx="663651" cy="184666"/>
          </a:xfrm>
          <a:prstGeom prst="rect">
            <a:avLst/>
          </a:prstGeom>
          <a:noFill/>
        </p:spPr>
        <p:txBody>
          <a:bodyPr wrap="none" rtlCol="0">
            <a:spAutoFit/>
          </a:bodyPr>
          <a:lstStyle/>
          <a:p>
            <a:r>
              <a:rPr lang="en-US" sz="600" dirty="0" smtClean="0">
                <a:solidFill>
                  <a:schemeClr val="tx2"/>
                </a:solidFill>
              </a:rPr>
              <a:t>ASM Instance</a:t>
            </a:r>
          </a:p>
        </p:txBody>
      </p:sp>
      <p:sp>
        <p:nvSpPr>
          <p:cNvPr id="71" name="TextBox 70"/>
          <p:cNvSpPr txBox="1"/>
          <p:nvPr/>
        </p:nvSpPr>
        <p:spPr>
          <a:xfrm>
            <a:off x="1806199" y="1207941"/>
            <a:ext cx="826293" cy="184666"/>
          </a:xfrm>
          <a:prstGeom prst="rect">
            <a:avLst/>
          </a:prstGeom>
          <a:noFill/>
        </p:spPr>
        <p:txBody>
          <a:bodyPr wrap="none" rtlCol="0">
            <a:spAutoFit/>
          </a:bodyPr>
          <a:lstStyle/>
          <a:p>
            <a:r>
              <a:rPr lang="en-US" sz="600" dirty="0" smtClean="0">
                <a:solidFill>
                  <a:schemeClr val="tx2"/>
                </a:solidFill>
              </a:rPr>
              <a:t>Database Instance</a:t>
            </a:r>
          </a:p>
        </p:txBody>
      </p:sp>
      <p:sp>
        <p:nvSpPr>
          <p:cNvPr id="73" name="Rounded Rectangle 72"/>
          <p:cNvSpPr/>
          <p:nvPr/>
        </p:nvSpPr>
        <p:spPr>
          <a:xfrm>
            <a:off x="1945025" y="1377791"/>
            <a:ext cx="548640" cy="548640"/>
          </a:xfrm>
          <a:prstGeom prst="roundRect">
            <a:avLst/>
          </a:prstGeom>
          <a:solidFill>
            <a:srgbClr val="CCFFCC"/>
          </a:solidFill>
          <a:ln w="25400" cap="flat" cmpd="sng" algn="ctr">
            <a:noFill/>
            <a:prstDash val="solid"/>
          </a:ln>
          <a:effectLst>
            <a:outerShdw blurRad="50800" dist="38100" dir="2700000" algn="tl" rotWithShape="0">
              <a:srgbClr val="000000">
                <a:alpha val="43000"/>
              </a:srgbClr>
            </a:outerShdw>
          </a:effectLst>
        </p:spPr>
        <p:txBody>
          <a:bodyPr lIns="0" tIns="0" rIns="0" bIns="0" rtlCol="0" anchor="ctr" anchorCtr="1"/>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smtClean="0">
                <a:ln>
                  <a:noFill/>
                </a:ln>
                <a:solidFill>
                  <a:srgbClr val="009A46"/>
                </a:solidFill>
                <a:effectLst/>
                <a:uLnTx/>
                <a:uFillTx/>
                <a:latin typeface="Arial" charset="0"/>
                <a:ea typeface="+mn-ea"/>
              </a:rPr>
              <a:t>DB</a:t>
            </a:r>
            <a:r>
              <a:rPr kumimoji="0" lang="en-US" b="0" i="0" u="none" strike="noStrike" kern="0" cap="none" spc="0" normalizeH="0" baseline="-25000" noProof="0" dirty="0" smtClean="0">
                <a:ln>
                  <a:noFill/>
                </a:ln>
                <a:solidFill>
                  <a:srgbClr val="009A46"/>
                </a:solidFill>
                <a:effectLst/>
                <a:uLnTx/>
                <a:uFillTx/>
                <a:latin typeface="Arial" charset="0"/>
                <a:ea typeface="+mn-ea"/>
              </a:rPr>
              <a:t>A</a:t>
            </a:r>
            <a:endParaRPr kumimoji="0" lang="en-US" b="0" i="0" u="none" strike="noStrike" kern="0" cap="none" spc="0" normalizeH="0" baseline="0" noProof="0" dirty="0" smtClean="0">
              <a:ln>
                <a:noFill/>
              </a:ln>
              <a:solidFill>
                <a:srgbClr val="009A46"/>
              </a:solidFill>
              <a:effectLst/>
              <a:uLnTx/>
              <a:uFillTx/>
              <a:latin typeface="Arial" pitchFamily="34" charset="0"/>
              <a:ea typeface="+mn-ea"/>
              <a:cs typeface="Arial" pitchFamily="34" charset="0"/>
            </a:endParaRPr>
          </a:p>
        </p:txBody>
      </p:sp>
      <p:sp>
        <p:nvSpPr>
          <p:cNvPr id="74" name="Rounded Rectangle 73"/>
          <p:cNvSpPr/>
          <p:nvPr/>
        </p:nvSpPr>
        <p:spPr>
          <a:xfrm>
            <a:off x="3333558" y="1377791"/>
            <a:ext cx="548640" cy="548640"/>
          </a:xfrm>
          <a:prstGeom prst="roundRect">
            <a:avLst/>
          </a:prstGeom>
          <a:solidFill>
            <a:srgbClr val="CCFFCC"/>
          </a:solidFill>
          <a:ln w="25400" cap="flat" cmpd="sng" algn="ctr">
            <a:noFill/>
            <a:prstDash val="solid"/>
          </a:ln>
          <a:effectLst>
            <a:outerShdw blurRad="50800" dist="38100" dir="2700000" algn="tl" rotWithShape="0">
              <a:srgbClr val="000000">
                <a:alpha val="43000"/>
              </a:srgbClr>
            </a:outerShdw>
          </a:effectLst>
        </p:spPr>
        <p:txBody>
          <a:bodyPr lIns="0" tIns="0" rIns="0" bIns="0" rtlCol="0" anchor="ctr" anchorCtr="1"/>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smtClean="0">
                <a:ln>
                  <a:noFill/>
                </a:ln>
                <a:solidFill>
                  <a:srgbClr val="009A46"/>
                </a:solidFill>
                <a:effectLst/>
                <a:uLnTx/>
                <a:uFillTx/>
                <a:latin typeface="Arial" charset="0"/>
                <a:ea typeface="+mn-ea"/>
              </a:rPr>
              <a:t>DB</a:t>
            </a:r>
            <a:r>
              <a:rPr kumimoji="0" lang="en-US" b="0" i="0" u="none" strike="noStrike" kern="0" cap="none" spc="0" normalizeH="0" baseline="-25000" noProof="0" dirty="0" smtClean="0">
                <a:ln>
                  <a:noFill/>
                </a:ln>
                <a:solidFill>
                  <a:srgbClr val="009A46"/>
                </a:solidFill>
                <a:effectLst/>
                <a:uLnTx/>
                <a:uFillTx/>
                <a:latin typeface="Arial" charset="0"/>
                <a:ea typeface="+mn-ea"/>
              </a:rPr>
              <a:t>A</a:t>
            </a:r>
            <a:endParaRPr kumimoji="0" lang="en-US" b="0" i="0" u="none" strike="noStrike" kern="0" cap="none" spc="0" normalizeH="0" baseline="0" noProof="0" dirty="0" smtClean="0">
              <a:ln>
                <a:noFill/>
              </a:ln>
              <a:solidFill>
                <a:srgbClr val="009A46"/>
              </a:solidFill>
              <a:effectLst/>
              <a:uLnTx/>
              <a:uFillTx/>
              <a:latin typeface="Arial" pitchFamily="34" charset="0"/>
              <a:ea typeface="+mn-ea"/>
              <a:cs typeface="Arial" pitchFamily="34" charset="0"/>
            </a:endParaRPr>
          </a:p>
        </p:txBody>
      </p:sp>
      <p:sp>
        <p:nvSpPr>
          <p:cNvPr id="75" name="Rounded Rectangle 74"/>
          <p:cNvSpPr/>
          <p:nvPr/>
        </p:nvSpPr>
        <p:spPr>
          <a:xfrm>
            <a:off x="5382514" y="1377791"/>
            <a:ext cx="548640" cy="548640"/>
          </a:xfrm>
          <a:prstGeom prst="roundRect">
            <a:avLst/>
          </a:prstGeom>
          <a:solidFill>
            <a:srgbClr val="CC99FF"/>
          </a:solidFill>
          <a:ln w="25400" cap="flat" cmpd="sng" algn="ctr">
            <a:noFill/>
            <a:prstDash val="solid"/>
          </a:ln>
          <a:effectLst>
            <a:outerShdw blurRad="50800" dist="38100" dir="2700000" algn="tl" rotWithShape="0">
              <a:srgbClr val="000000">
                <a:alpha val="43000"/>
              </a:srgbClr>
            </a:outerShdw>
          </a:effectLst>
        </p:spPr>
        <p:txBody>
          <a:bodyPr lIns="0" tIns="0" rIns="0" bIns="0" rtlCol="0" anchor="ctr" anchorCtr="1"/>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smtClean="0">
                <a:ln>
                  <a:noFill/>
                </a:ln>
                <a:solidFill>
                  <a:srgbClr val="660066"/>
                </a:solidFill>
                <a:effectLst/>
                <a:uLnTx/>
                <a:uFillTx/>
                <a:latin typeface="Arial" charset="0"/>
                <a:ea typeface="+mn-ea"/>
              </a:rPr>
              <a:t>DB</a:t>
            </a:r>
            <a:r>
              <a:rPr kumimoji="0" lang="en-US" b="0" i="0" u="none" strike="noStrike" kern="0" cap="none" spc="0" normalizeH="0" baseline="-25000" noProof="0" dirty="0" smtClean="0">
                <a:ln>
                  <a:noFill/>
                </a:ln>
                <a:solidFill>
                  <a:srgbClr val="660066"/>
                </a:solidFill>
                <a:effectLst/>
                <a:uLnTx/>
                <a:uFillTx/>
                <a:latin typeface="Arial" charset="0"/>
                <a:ea typeface="+mn-ea"/>
              </a:rPr>
              <a:t>B</a:t>
            </a:r>
            <a:endParaRPr kumimoji="0" lang="en-US" b="0" i="0" u="none" strike="noStrike" kern="0" cap="none" spc="0" normalizeH="0" baseline="0" noProof="0" dirty="0" smtClean="0">
              <a:ln>
                <a:noFill/>
              </a:ln>
              <a:solidFill>
                <a:srgbClr val="660066"/>
              </a:solidFill>
              <a:effectLst/>
              <a:uLnTx/>
              <a:uFillTx/>
              <a:latin typeface="Arial" pitchFamily="34" charset="0"/>
              <a:ea typeface="+mn-ea"/>
              <a:cs typeface="Arial" pitchFamily="34" charset="0"/>
            </a:endParaRPr>
          </a:p>
        </p:txBody>
      </p:sp>
      <p:sp>
        <p:nvSpPr>
          <p:cNvPr id="76" name="Rounded Rectangle 75"/>
          <p:cNvSpPr/>
          <p:nvPr/>
        </p:nvSpPr>
        <p:spPr>
          <a:xfrm>
            <a:off x="6821847" y="1377791"/>
            <a:ext cx="548640" cy="548640"/>
          </a:xfrm>
          <a:prstGeom prst="roundRect">
            <a:avLst/>
          </a:prstGeom>
          <a:solidFill>
            <a:srgbClr val="CC99FF"/>
          </a:solidFill>
          <a:ln w="25400" cap="flat" cmpd="sng" algn="ctr">
            <a:noFill/>
            <a:prstDash val="solid"/>
          </a:ln>
          <a:effectLst>
            <a:outerShdw blurRad="50800" dist="38100" dir="2700000" algn="tl" rotWithShape="0">
              <a:srgbClr val="000000">
                <a:alpha val="43000"/>
              </a:srgbClr>
            </a:outerShdw>
          </a:effectLst>
        </p:spPr>
        <p:txBody>
          <a:bodyPr lIns="0" tIns="0" rIns="0" bIns="0" rtlCol="0" anchor="ctr" anchorCtr="1"/>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smtClean="0">
                <a:ln>
                  <a:noFill/>
                </a:ln>
                <a:solidFill>
                  <a:srgbClr val="660066"/>
                </a:solidFill>
                <a:effectLst/>
                <a:uLnTx/>
                <a:uFillTx/>
                <a:latin typeface="Arial" charset="0"/>
                <a:ea typeface="+mn-ea"/>
              </a:rPr>
              <a:t>DB</a:t>
            </a:r>
            <a:r>
              <a:rPr kumimoji="0" lang="en-US" b="0" i="0" u="none" strike="noStrike" kern="0" cap="none" spc="0" normalizeH="0" baseline="-25000" noProof="0" dirty="0" smtClean="0">
                <a:ln>
                  <a:noFill/>
                </a:ln>
                <a:solidFill>
                  <a:srgbClr val="660066"/>
                </a:solidFill>
                <a:effectLst/>
                <a:uLnTx/>
                <a:uFillTx/>
                <a:latin typeface="Arial" charset="0"/>
                <a:ea typeface="+mn-ea"/>
              </a:rPr>
              <a:t>B</a:t>
            </a:r>
            <a:endParaRPr kumimoji="0" lang="en-US" b="0" i="0" u="none" strike="noStrike" kern="0" cap="none" spc="0" normalizeH="0" baseline="0" noProof="0" dirty="0" smtClean="0">
              <a:ln>
                <a:noFill/>
              </a:ln>
              <a:solidFill>
                <a:srgbClr val="660066"/>
              </a:solidFill>
              <a:effectLst/>
              <a:uLnTx/>
              <a:uFillTx/>
              <a:latin typeface="Arial" pitchFamily="34" charset="0"/>
              <a:ea typeface="+mn-ea"/>
              <a:cs typeface="Arial" pitchFamily="34" charset="0"/>
            </a:endParaRPr>
          </a:p>
        </p:txBody>
      </p:sp>
      <p:sp>
        <p:nvSpPr>
          <p:cNvPr id="77" name="Rounded Rectangle 76"/>
          <p:cNvSpPr/>
          <p:nvPr/>
        </p:nvSpPr>
        <p:spPr>
          <a:xfrm>
            <a:off x="8269647" y="1377791"/>
            <a:ext cx="548640" cy="548640"/>
          </a:xfrm>
          <a:prstGeom prst="roundRect">
            <a:avLst/>
          </a:prstGeom>
          <a:solidFill>
            <a:srgbClr val="FF9933"/>
          </a:solidFill>
          <a:ln w="25400" cap="flat" cmpd="sng" algn="ctr">
            <a:noFill/>
            <a:prstDash val="solid"/>
          </a:ln>
          <a:effectLst>
            <a:outerShdw blurRad="50800" dist="38100" dir="2700000" algn="tl" rotWithShape="0">
              <a:srgbClr val="000000">
                <a:alpha val="43000"/>
              </a:srgbClr>
            </a:outerShdw>
          </a:effectLst>
        </p:spPr>
        <p:txBody>
          <a:bodyPr lIns="0" tIns="0" rIns="0" bIns="0" rtlCol="0" anchor="ctr" anchorCtr="1"/>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smtClean="0">
                <a:ln>
                  <a:noFill/>
                </a:ln>
                <a:solidFill>
                  <a:srgbClr val="663300"/>
                </a:solidFill>
                <a:effectLst/>
                <a:uLnTx/>
                <a:uFillTx/>
                <a:latin typeface="Arial" charset="0"/>
                <a:ea typeface="+mn-ea"/>
              </a:rPr>
              <a:t>DB</a:t>
            </a:r>
            <a:r>
              <a:rPr kumimoji="0" lang="en-US" b="0" i="0" u="none" strike="noStrike" kern="0" cap="none" spc="0" normalizeH="0" baseline="-25000" noProof="0" dirty="0" smtClean="0">
                <a:ln>
                  <a:noFill/>
                </a:ln>
                <a:solidFill>
                  <a:srgbClr val="663300"/>
                </a:solidFill>
                <a:effectLst/>
                <a:uLnTx/>
                <a:uFillTx/>
                <a:latin typeface="Arial" charset="0"/>
                <a:ea typeface="+mn-ea"/>
              </a:rPr>
              <a:t>C</a:t>
            </a:r>
            <a:endParaRPr kumimoji="0" lang="en-US" b="0" i="0" u="none" strike="noStrike" kern="0" cap="none" spc="0" normalizeH="0" baseline="0" noProof="0" dirty="0" smtClean="0">
              <a:ln>
                <a:noFill/>
              </a:ln>
              <a:solidFill>
                <a:srgbClr val="663300"/>
              </a:solidFill>
              <a:effectLst/>
              <a:uLnTx/>
              <a:uFillTx/>
              <a:latin typeface="Arial" pitchFamily="34" charset="0"/>
              <a:ea typeface="+mn-ea"/>
              <a:cs typeface="Arial" pitchFamily="34" charset="0"/>
            </a:endParaRPr>
          </a:p>
        </p:txBody>
      </p:sp>
      <p:sp>
        <p:nvSpPr>
          <p:cNvPr id="78" name="Rounded Rectangle 77"/>
          <p:cNvSpPr/>
          <p:nvPr/>
        </p:nvSpPr>
        <p:spPr>
          <a:xfrm>
            <a:off x="4010888" y="1377791"/>
            <a:ext cx="548640" cy="548640"/>
          </a:xfrm>
          <a:prstGeom prst="roundRect">
            <a:avLst/>
          </a:prstGeom>
          <a:solidFill>
            <a:srgbClr val="CC99FF"/>
          </a:solidFill>
          <a:ln w="25400" cap="flat" cmpd="sng" algn="ctr">
            <a:noFill/>
            <a:prstDash val="solid"/>
          </a:ln>
          <a:effectLst>
            <a:outerShdw blurRad="50800" dist="38100" dir="2700000" algn="tl" rotWithShape="0">
              <a:srgbClr val="000000">
                <a:alpha val="43000"/>
              </a:srgbClr>
            </a:outerShdw>
          </a:effectLst>
        </p:spPr>
        <p:txBody>
          <a:bodyPr lIns="0" tIns="0" rIns="0" bIns="0" rtlCol="0" anchor="ctr" anchorCtr="1"/>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smtClean="0">
                <a:ln>
                  <a:noFill/>
                </a:ln>
                <a:solidFill>
                  <a:srgbClr val="660066"/>
                </a:solidFill>
                <a:effectLst/>
                <a:uLnTx/>
                <a:uFillTx/>
                <a:latin typeface="Arial" charset="0"/>
                <a:ea typeface="+mn-ea"/>
              </a:rPr>
              <a:t>DB</a:t>
            </a:r>
            <a:r>
              <a:rPr kumimoji="0" lang="en-US" b="0" i="0" u="none" strike="noStrike" kern="0" cap="none" spc="0" normalizeH="0" baseline="-25000" noProof="0" dirty="0" smtClean="0">
                <a:ln>
                  <a:noFill/>
                </a:ln>
                <a:solidFill>
                  <a:srgbClr val="660066"/>
                </a:solidFill>
                <a:effectLst/>
                <a:uLnTx/>
                <a:uFillTx/>
                <a:latin typeface="Arial" charset="0"/>
                <a:ea typeface="+mn-ea"/>
              </a:rPr>
              <a:t>B</a:t>
            </a:r>
            <a:endParaRPr kumimoji="0" lang="en-US" b="0" i="0" u="none" strike="noStrike" kern="0" cap="none" spc="0" normalizeH="0" baseline="0" noProof="0" dirty="0" smtClean="0">
              <a:ln>
                <a:noFill/>
              </a:ln>
              <a:solidFill>
                <a:srgbClr val="660066"/>
              </a:solidFill>
              <a:effectLst/>
              <a:uLnTx/>
              <a:uFillTx/>
              <a:latin typeface="Arial" pitchFamily="34" charset="0"/>
              <a:ea typeface="+mn-ea"/>
              <a:cs typeface="Arial" pitchFamily="34" charset="0"/>
            </a:endParaRPr>
          </a:p>
        </p:txBody>
      </p:sp>
      <p:sp>
        <p:nvSpPr>
          <p:cNvPr id="50" name="Text Placeholder 153"/>
          <p:cNvSpPr>
            <a:spLocks noGrp="1"/>
          </p:cNvSpPr>
          <p:nvPr>
            <p:ph type="body" sz="quarter" idx="13"/>
          </p:nvPr>
        </p:nvSpPr>
        <p:spPr>
          <a:xfrm>
            <a:off x="804347" y="648216"/>
            <a:ext cx="8229600" cy="304800"/>
          </a:xfrm>
        </p:spPr>
        <p:txBody>
          <a:bodyPr/>
          <a:lstStyle/>
          <a:p>
            <a:r>
              <a:rPr lang="ru-RU" dirty="0" smtClean="0"/>
              <a:t>Текущее состояние</a:t>
            </a:r>
            <a:endParaRPr lang="en-US" dirty="0"/>
          </a:p>
        </p:txBody>
      </p:sp>
    </p:spTree>
    <p:extLst>
      <p:ext uri="{BB962C8B-B14F-4D97-AF65-F5344CB8AC3E}">
        <p14:creationId xmlns:p14="http://schemas.microsoft.com/office/powerpoint/2010/main" xmlns="" val="1715542463"/>
      </p:ext>
    </p:extLst>
  </p:cSld>
  <p:clrMapOvr>
    <a:masterClrMapping/>
  </p:clrMapOvr>
  <p:transition spd="med">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Flex ASM</a:t>
            </a:r>
            <a:endParaRPr lang="en-US" dirty="0"/>
          </a:p>
        </p:txBody>
      </p:sp>
      <p:sp>
        <p:nvSpPr>
          <p:cNvPr id="154" name="Text Placeholder 153"/>
          <p:cNvSpPr>
            <a:spLocks noGrp="1"/>
          </p:cNvSpPr>
          <p:nvPr>
            <p:ph type="body" sz="quarter" idx="13"/>
          </p:nvPr>
        </p:nvSpPr>
        <p:spPr/>
        <p:txBody>
          <a:bodyPr/>
          <a:lstStyle/>
          <a:p>
            <a:r>
              <a:rPr lang="ru-RU" dirty="0" smtClean="0"/>
              <a:t>Новое</a:t>
            </a:r>
            <a:r>
              <a:rPr lang="en-US" dirty="0" smtClean="0"/>
              <a:t>:</a:t>
            </a:r>
            <a:r>
              <a:rPr lang="ru-RU" dirty="0" smtClean="0"/>
              <a:t> консолидация</a:t>
            </a:r>
            <a:r>
              <a:rPr lang="en-US" dirty="0" smtClean="0"/>
              <a:t> ASM </a:t>
            </a:r>
            <a:r>
              <a:rPr lang="ru-RU" dirty="0" smtClean="0"/>
              <a:t>в </a:t>
            </a:r>
            <a:r>
              <a:rPr lang="en-US" dirty="0" smtClean="0"/>
              <a:t>Oracle Database 12c</a:t>
            </a:r>
            <a:endParaRPr lang="en-US" dirty="0"/>
          </a:p>
        </p:txBody>
      </p:sp>
      <p:grpSp>
        <p:nvGrpSpPr>
          <p:cNvPr id="3" name="Group 142"/>
          <p:cNvGrpSpPr/>
          <p:nvPr/>
        </p:nvGrpSpPr>
        <p:grpSpPr>
          <a:xfrm>
            <a:off x="1906232" y="2351602"/>
            <a:ext cx="7021700" cy="1861526"/>
            <a:chOff x="776579" y="2407110"/>
            <a:chExt cx="8137818" cy="2157420"/>
          </a:xfrm>
        </p:grpSpPr>
        <p:sp>
          <p:nvSpPr>
            <p:cNvPr id="91" name="Rectangle 20"/>
            <p:cNvSpPr>
              <a:spLocks noChangeArrowheads="1"/>
            </p:cNvSpPr>
            <p:nvPr/>
          </p:nvSpPr>
          <p:spPr bwMode="auto">
            <a:xfrm>
              <a:off x="776579" y="3339353"/>
              <a:ext cx="8137818" cy="1225177"/>
            </a:xfrm>
            <a:prstGeom prst="rect">
              <a:avLst/>
            </a:prstGeom>
            <a:ln>
              <a:headEnd type="none" w="sm" len="sm"/>
              <a:tailEnd type="none" w="sm" len="sm"/>
            </a:ln>
          </p:spPr>
          <p:style>
            <a:lnRef idx="1">
              <a:schemeClr val="accent5"/>
            </a:lnRef>
            <a:fillRef idx="2">
              <a:schemeClr val="accent5"/>
            </a:fillRef>
            <a:effectRef idx="1">
              <a:schemeClr val="accent5"/>
            </a:effectRef>
            <a:fontRef idx="minor">
              <a:schemeClr val="dk1"/>
            </a:fontRef>
          </p:style>
          <p:txBody>
            <a:bodyPr wrap="none" anchor="t"/>
            <a:lstStyle/>
            <a:p>
              <a:pPr defTabSz="228600">
                <a:lnSpc>
                  <a:spcPct val="90000"/>
                </a:lnSpc>
                <a:spcBef>
                  <a:spcPct val="50000"/>
                </a:spcBef>
                <a:buClr>
                  <a:srgbClr val="FD0000"/>
                </a:buClr>
                <a:defRPr/>
              </a:pPr>
              <a:r>
                <a:rPr lang="en-US" sz="900" dirty="0" smtClean="0">
                  <a:solidFill>
                    <a:schemeClr val="tx1"/>
                  </a:solidFill>
                  <a:latin typeface="Arial" pitchFamily="34" charset="0"/>
                  <a:cs typeface="Arial" pitchFamily="34" charset="0"/>
                </a:rPr>
                <a:t>ASM Cluster Pool of Storage</a:t>
              </a:r>
            </a:p>
          </p:txBody>
        </p:sp>
        <p:grpSp>
          <p:nvGrpSpPr>
            <p:cNvPr id="4" name="Group 66"/>
            <p:cNvGrpSpPr/>
            <p:nvPr/>
          </p:nvGrpSpPr>
          <p:grpSpPr>
            <a:xfrm>
              <a:off x="1411856" y="2407110"/>
              <a:ext cx="6932791" cy="555297"/>
              <a:chOff x="3123986" y="3251808"/>
              <a:chExt cx="4739341" cy="555297"/>
            </a:xfrm>
          </p:grpSpPr>
          <p:cxnSp>
            <p:nvCxnSpPr>
              <p:cNvPr id="46" name="Straight Connector 45"/>
              <p:cNvCxnSpPr/>
              <p:nvPr/>
            </p:nvCxnSpPr>
            <p:spPr>
              <a:xfrm>
                <a:off x="3123986" y="3807105"/>
                <a:ext cx="4739341" cy="0"/>
              </a:xfrm>
              <a:prstGeom prst="line">
                <a:avLst/>
              </a:prstGeom>
            </p:spPr>
            <p:style>
              <a:lnRef idx="2">
                <a:schemeClr val="dk1"/>
              </a:lnRef>
              <a:fillRef idx="0">
                <a:schemeClr val="dk1"/>
              </a:fillRef>
              <a:effectRef idx="1">
                <a:schemeClr val="dk1"/>
              </a:effectRef>
              <a:fontRef idx="minor">
                <a:schemeClr val="tx1"/>
              </a:fontRef>
            </p:style>
          </p:cxnSp>
          <p:cxnSp>
            <p:nvCxnSpPr>
              <p:cNvPr id="47" name="Straight Connector 46"/>
              <p:cNvCxnSpPr/>
              <p:nvPr/>
            </p:nvCxnSpPr>
            <p:spPr>
              <a:xfrm>
                <a:off x="6619974" y="3251808"/>
                <a:ext cx="0" cy="555297"/>
              </a:xfrm>
              <a:prstGeom prst="line">
                <a:avLst/>
              </a:prstGeom>
            </p:spPr>
            <p:style>
              <a:lnRef idx="2">
                <a:schemeClr val="dk1"/>
              </a:lnRef>
              <a:fillRef idx="0">
                <a:schemeClr val="dk1"/>
              </a:fillRef>
              <a:effectRef idx="1">
                <a:schemeClr val="dk1"/>
              </a:effectRef>
              <a:fontRef idx="minor">
                <a:schemeClr val="tx1"/>
              </a:fontRef>
            </p:style>
          </p:cxnSp>
          <p:cxnSp>
            <p:nvCxnSpPr>
              <p:cNvPr id="49" name="Straight Connector 48"/>
              <p:cNvCxnSpPr/>
              <p:nvPr/>
            </p:nvCxnSpPr>
            <p:spPr>
              <a:xfrm>
                <a:off x="4302361" y="3251808"/>
                <a:ext cx="0" cy="555297"/>
              </a:xfrm>
              <a:prstGeom prst="line">
                <a:avLst/>
              </a:prstGeom>
            </p:spPr>
            <p:style>
              <a:lnRef idx="2">
                <a:schemeClr val="dk1"/>
              </a:lnRef>
              <a:fillRef idx="0">
                <a:schemeClr val="dk1"/>
              </a:fillRef>
              <a:effectRef idx="1">
                <a:schemeClr val="dk1"/>
              </a:effectRef>
              <a:fontRef idx="minor">
                <a:schemeClr val="tx1"/>
              </a:fontRef>
            </p:style>
          </p:cxnSp>
          <p:cxnSp>
            <p:nvCxnSpPr>
              <p:cNvPr id="63" name="Straight Connector 62"/>
              <p:cNvCxnSpPr/>
              <p:nvPr/>
            </p:nvCxnSpPr>
            <p:spPr>
              <a:xfrm>
                <a:off x="3123986" y="3251808"/>
                <a:ext cx="0" cy="555297"/>
              </a:xfrm>
              <a:prstGeom prst="line">
                <a:avLst/>
              </a:prstGeom>
            </p:spPr>
            <p:style>
              <a:lnRef idx="2">
                <a:schemeClr val="dk1"/>
              </a:lnRef>
              <a:fillRef idx="0">
                <a:schemeClr val="dk1"/>
              </a:fillRef>
              <a:effectRef idx="1">
                <a:schemeClr val="dk1"/>
              </a:effectRef>
              <a:fontRef idx="minor">
                <a:schemeClr val="tx1"/>
              </a:fontRef>
            </p:style>
          </p:cxnSp>
          <p:cxnSp>
            <p:nvCxnSpPr>
              <p:cNvPr id="64" name="Straight Connector 63"/>
              <p:cNvCxnSpPr/>
              <p:nvPr/>
            </p:nvCxnSpPr>
            <p:spPr>
              <a:xfrm>
                <a:off x="7863327" y="3251808"/>
                <a:ext cx="0" cy="555297"/>
              </a:xfrm>
              <a:prstGeom prst="line">
                <a:avLst/>
              </a:prstGeom>
            </p:spPr>
            <p:style>
              <a:lnRef idx="2">
                <a:schemeClr val="dk1"/>
              </a:lnRef>
              <a:fillRef idx="0">
                <a:schemeClr val="dk1"/>
              </a:fillRef>
              <a:effectRef idx="1">
                <a:schemeClr val="dk1"/>
              </a:effectRef>
              <a:fontRef idx="minor">
                <a:schemeClr val="tx1"/>
              </a:fontRef>
            </p:style>
          </p:cxnSp>
        </p:grpSp>
        <p:cxnSp>
          <p:nvCxnSpPr>
            <p:cNvPr id="97" name="Straight Connector 96"/>
            <p:cNvCxnSpPr>
              <a:endCxn id="91" idx="0"/>
            </p:cNvCxnSpPr>
            <p:nvPr/>
          </p:nvCxnSpPr>
          <p:spPr>
            <a:xfrm flipH="1">
              <a:off x="4845488" y="2504233"/>
              <a:ext cx="3316" cy="835120"/>
            </a:xfrm>
            <a:prstGeom prst="line">
              <a:avLst/>
            </a:prstGeom>
          </p:spPr>
          <p:style>
            <a:lnRef idx="2">
              <a:schemeClr val="dk1"/>
            </a:lnRef>
            <a:fillRef idx="0">
              <a:schemeClr val="dk1"/>
            </a:fillRef>
            <a:effectRef idx="1">
              <a:schemeClr val="dk1"/>
            </a:effectRef>
            <a:fontRef idx="minor">
              <a:schemeClr val="tx1"/>
            </a:fontRef>
          </p:style>
        </p:cxnSp>
        <p:sp>
          <p:nvSpPr>
            <p:cNvPr id="90" name="Rectangle 20"/>
            <p:cNvSpPr>
              <a:spLocks noChangeArrowheads="1"/>
            </p:cNvSpPr>
            <p:nvPr/>
          </p:nvSpPr>
          <p:spPr bwMode="auto">
            <a:xfrm>
              <a:off x="5357597" y="3567366"/>
              <a:ext cx="3437366" cy="896470"/>
            </a:xfrm>
            <a:prstGeom prst="rect">
              <a:avLst/>
            </a:prstGeom>
            <a:ln>
              <a:headEnd type="none" w="sm" len="sm"/>
              <a:tailEnd type="none" w="sm" len="sm"/>
            </a:ln>
          </p:spPr>
          <p:style>
            <a:lnRef idx="1">
              <a:schemeClr val="accent5"/>
            </a:lnRef>
            <a:fillRef idx="2">
              <a:schemeClr val="accent5"/>
            </a:fillRef>
            <a:effectRef idx="1">
              <a:schemeClr val="accent5"/>
            </a:effectRef>
            <a:fontRef idx="minor">
              <a:schemeClr val="dk1"/>
            </a:fontRef>
          </p:style>
          <p:txBody>
            <a:bodyPr wrap="none" anchor="t"/>
            <a:lstStyle/>
            <a:p>
              <a:pPr defTabSz="228600">
                <a:lnSpc>
                  <a:spcPct val="90000"/>
                </a:lnSpc>
                <a:spcBef>
                  <a:spcPct val="50000"/>
                </a:spcBef>
                <a:buClr>
                  <a:srgbClr val="FD0000"/>
                </a:buClr>
                <a:defRPr/>
              </a:pPr>
              <a:r>
                <a:rPr lang="en-US" sz="900" dirty="0" smtClean="0">
                  <a:solidFill>
                    <a:schemeClr val="tx1"/>
                  </a:solidFill>
                  <a:latin typeface="Arial" pitchFamily="34" charset="0"/>
                  <a:cs typeface="Arial" pitchFamily="34" charset="0"/>
                </a:rPr>
                <a:t>Disk Group B</a:t>
              </a:r>
              <a:endParaRPr lang="en-US" sz="900" dirty="0">
                <a:solidFill>
                  <a:schemeClr val="tx1"/>
                </a:solidFill>
                <a:latin typeface="Arial" pitchFamily="34" charset="0"/>
                <a:cs typeface="Arial" pitchFamily="34" charset="0"/>
              </a:endParaRPr>
            </a:p>
          </p:txBody>
        </p:sp>
        <p:sp>
          <p:nvSpPr>
            <p:cNvPr id="89" name="Rectangle 20"/>
            <p:cNvSpPr>
              <a:spLocks noChangeArrowheads="1"/>
            </p:cNvSpPr>
            <p:nvPr/>
          </p:nvSpPr>
          <p:spPr bwMode="auto">
            <a:xfrm>
              <a:off x="870715" y="3567366"/>
              <a:ext cx="4261580" cy="896470"/>
            </a:xfrm>
            <a:prstGeom prst="rect">
              <a:avLst/>
            </a:prstGeom>
            <a:ln>
              <a:headEnd type="none" w="sm" len="sm"/>
              <a:tailEnd type="none" w="sm" len="sm"/>
            </a:ln>
          </p:spPr>
          <p:style>
            <a:lnRef idx="1">
              <a:schemeClr val="accent5"/>
            </a:lnRef>
            <a:fillRef idx="2">
              <a:schemeClr val="accent5"/>
            </a:fillRef>
            <a:effectRef idx="1">
              <a:schemeClr val="accent5"/>
            </a:effectRef>
            <a:fontRef idx="minor">
              <a:schemeClr val="dk1"/>
            </a:fontRef>
          </p:style>
          <p:txBody>
            <a:bodyPr wrap="none" anchor="t"/>
            <a:lstStyle/>
            <a:p>
              <a:pPr defTabSz="228600">
                <a:lnSpc>
                  <a:spcPct val="90000"/>
                </a:lnSpc>
                <a:spcBef>
                  <a:spcPct val="50000"/>
                </a:spcBef>
                <a:buClr>
                  <a:srgbClr val="FD0000"/>
                </a:buClr>
                <a:defRPr/>
              </a:pPr>
              <a:r>
                <a:rPr lang="en-US" sz="900" dirty="0" smtClean="0">
                  <a:solidFill>
                    <a:schemeClr val="tx1"/>
                  </a:solidFill>
                  <a:latin typeface="Arial" pitchFamily="34" charset="0"/>
                  <a:cs typeface="Arial" pitchFamily="34" charset="0"/>
                </a:rPr>
                <a:t>Disk Group A</a:t>
              </a:r>
              <a:endParaRPr lang="en-US" sz="900" dirty="0">
                <a:solidFill>
                  <a:schemeClr val="tx1"/>
                </a:solidFill>
                <a:latin typeface="Arial" pitchFamily="34" charset="0"/>
                <a:cs typeface="Arial" pitchFamily="34" charset="0"/>
              </a:endParaRPr>
            </a:p>
          </p:txBody>
        </p:sp>
      </p:grpSp>
      <p:pic>
        <p:nvPicPr>
          <p:cNvPr id="147" name="Picture 146" descr="Wide Pointer.png"/>
          <p:cNvPicPr>
            <a:picLocks noChangeAspect="1"/>
          </p:cNvPicPr>
          <p:nvPr/>
        </p:nvPicPr>
        <p:blipFill>
          <a:blip r:embed="rId3" cstate="email">
            <a:extLst>
              <a:ext uri="{28A0092B-C50C-407E-A947-70E740481C1C}">
                <a14:useLocalDpi xmlns:a14="http://schemas.microsoft.com/office/drawing/2010/main" xmlns="" val="0"/>
              </a:ext>
            </a:extLst>
          </a:blip>
          <a:stretch>
            <a:fillRect/>
          </a:stretch>
        </p:blipFill>
        <p:spPr>
          <a:xfrm>
            <a:off x="926353" y="1192881"/>
            <a:ext cx="882457" cy="1242523"/>
          </a:xfrm>
          <a:prstGeom prst="rect">
            <a:avLst/>
          </a:prstGeom>
        </p:spPr>
      </p:pic>
      <p:sp>
        <p:nvSpPr>
          <p:cNvPr id="144" name="TextBox 143"/>
          <p:cNvSpPr txBox="1"/>
          <p:nvPr/>
        </p:nvSpPr>
        <p:spPr>
          <a:xfrm>
            <a:off x="186766" y="1422790"/>
            <a:ext cx="1389528" cy="646331"/>
          </a:xfrm>
          <a:prstGeom prst="rect">
            <a:avLst/>
          </a:prstGeom>
          <a:noFill/>
        </p:spPr>
        <p:txBody>
          <a:bodyPr wrap="square" rtlCol="0">
            <a:spAutoFit/>
          </a:bodyPr>
          <a:lstStyle/>
          <a:p>
            <a:r>
              <a:rPr lang="ru-RU" sz="1200" dirty="0" smtClean="0">
                <a:solidFill>
                  <a:schemeClr val="tx2"/>
                </a:solidFill>
                <a:latin typeface="Arial" pitchFamily="34" charset="0"/>
                <a:cs typeface="Arial" pitchFamily="34" charset="0"/>
              </a:rPr>
              <a:t>Экземпляры </a:t>
            </a:r>
            <a:r>
              <a:rPr lang="en-US" sz="1200" dirty="0" smtClean="0">
                <a:solidFill>
                  <a:schemeClr val="tx2"/>
                </a:solidFill>
                <a:latin typeface="Arial" pitchFamily="34" charset="0"/>
                <a:cs typeface="Arial" pitchFamily="34" charset="0"/>
              </a:rPr>
              <a:t>ASM </a:t>
            </a:r>
            <a:r>
              <a:rPr lang="ru-RU" sz="1200" dirty="0" smtClean="0">
                <a:solidFill>
                  <a:schemeClr val="tx2"/>
                </a:solidFill>
                <a:latin typeface="Arial" pitchFamily="34" charset="0"/>
                <a:cs typeface="Arial" pitchFamily="34" charset="0"/>
              </a:rPr>
              <a:t>доступны всем БД</a:t>
            </a:r>
            <a:endParaRPr lang="en-US" sz="1200" dirty="0" smtClean="0">
              <a:solidFill>
                <a:schemeClr val="tx2"/>
              </a:solidFill>
              <a:latin typeface="Arial" pitchFamily="34" charset="0"/>
              <a:cs typeface="Arial" pitchFamily="34" charset="0"/>
            </a:endParaRPr>
          </a:p>
        </p:txBody>
      </p:sp>
      <p:pic>
        <p:nvPicPr>
          <p:cNvPr id="148" name="Picture 147" descr="Wide Pointer.png"/>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23775" y="3155986"/>
            <a:ext cx="882457" cy="1057142"/>
          </a:xfrm>
          <a:prstGeom prst="rect">
            <a:avLst/>
          </a:prstGeom>
        </p:spPr>
      </p:pic>
      <p:sp>
        <p:nvSpPr>
          <p:cNvPr id="149" name="TextBox 148"/>
          <p:cNvSpPr txBox="1"/>
          <p:nvPr/>
        </p:nvSpPr>
        <p:spPr>
          <a:xfrm>
            <a:off x="1755315" y="1524572"/>
            <a:ext cx="663651" cy="184666"/>
          </a:xfrm>
          <a:prstGeom prst="rect">
            <a:avLst/>
          </a:prstGeom>
          <a:noFill/>
        </p:spPr>
        <p:txBody>
          <a:bodyPr wrap="none" rtlCol="0">
            <a:spAutoFit/>
          </a:bodyPr>
          <a:lstStyle/>
          <a:p>
            <a:r>
              <a:rPr lang="en-US" sz="600" dirty="0" smtClean="0">
                <a:solidFill>
                  <a:schemeClr val="tx2"/>
                </a:solidFill>
                <a:latin typeface="Arial" pitchFamily="34" charset="0"/>
                <a:cs typeface="Arial" pitchFamily="34" charset="0"/>
              </a:rPr>
              <a:t>ASM Instance</a:t>
            </a:r>
          </a:p>
        </p:txBody>
      </p:sp>
      <p:sp>
        <p:nvSpPr>
          <p:cNvPr id="150" name="TextBox 149"/>
          <p:cNvSpPr txBox="1"/>
          <p:nvPr/>
        </p:nvSpPr>
        <p:spPr>
          <a:xfrm>
            <a:off x="1806199" y="1207941"/>
            <a:ext cx="826293" cy="184666"/>
          </a:xfrm>
          <a:prstGeom prst="rect">
            <a:avLst/>
          </a:prstGeom>
          <a:noFill/>
        </p:spPr>
        <p:txBody>
          <a:bodyPr wrap="none" rtlCol="0">
            <a:spAutoFit/>
          </a:bodyPr>
          <a:lstStyle/>
          <a:p>
            <a:r>
              <a:rPr lang="en-US" sz="600" dirty="0" smtClean="0">
                <a:solidFill>
                  <a:schemeClr val="tx2"/>
                </a:solidFill>
                <a:latin typeface="Arial" pitchFamily="34" charset="0"/>
                <a:cs typeface="Arial" pitchFamily="34" charset="0"/>
              </a:rPr>
              <a:t>Database Instance</a:t>
            </a:r>
          </a:p>
        </p:txBody>
      </p:sp>
      <p:sp>
        <p:nvSpPr>
          <p:cNvPr id="151" name="TextBox 150"/>
          <p:cNvSpPr txBox="1"/>
          <p:nvPr/>
        </p:nvSpPr>
        <p:spPr>
          <a:xfrm>
            <a:off x="8115477" y="3376951"/>
            <a:ext cx="522386" cy="184666"/>
          </a:xfrm>
          <a:prstGeom prst="rect">
            <a:avLst/>
          </a:prstGeom>
          <a:noFill/>
        </p:spPr>
        <p:txBody>
          <a:bodyPr wrap="none" rtlCol="0">
            <a:spAutoFit/>
          </a:bodyPr>
          <a:lstStyle/>
          <a:p>
            <a:r>
              <a:rPr lang="en-US" sz="600" dirty="0" smtClean="0">
                <a:solidFill>
                  <a:schemeClr val="tx2"/>
                </a:solidFill>
                <a:latin typeface="Arial" pitchFamily="34" charset="0"/>
                <a:cs typeface="Arial" pitchFamily="34" charset="0"/>
              </a:rPr>
              <a:t>ASM Disk</a:t>
            </a:r>
          </a:p>
        </p:txBody>
      </p:sp>
      <p:grpSp>
        <p:nvGrpSpPr>
          <p:cNvPr id="5" name="Group 162"/>
          <p:cNvGrpSpPr/>
          <p:nvPr/>
        </p:nvGrpSpPr>
        <p:grpSpPr>
          <a:xfrm>
            <a:off x="5979459" y="3543898"/>
            <a:ext cx="2708954" cy="554765"/>
            <a:chOff x="5941664" y="3543898"/>
            <a:chExt cx="2708954" cy="554765"/>
          </a:xfrm>
        </p:grpSpPr>
        <p:pic>
          <p:nvPicPr>
            <p:cNvPr id="159" name="Picture 158" descr="ASM Purple Yellow Disk.png"/>
            <p:cNvPicPr>
              <a:picLocks noChangeAspect="1"/>
            </p:cNvPicPr>
            <p:nvPr/>
          </p:nvPicPr>
          <p:blipFill>
            <a:blip r:embed="rId5" cstate="email">
              <a:extLst>
                <a:ext uri="{28A0092B-C50C-407E-A947-70E740481C1C}">
                  <a14:useLocalDpi xmlns:a14="http://schemas.microsoft.com/office/drawing/2010/main" xmlns="" val="0"/>
                </a:ext>
              </a:extLst>
            </a:blip>
            <a:stretch>
              <a:fillRect/>
            </a:stretch>
          </p:blipFill>
          <p:spPr>
            <a:xfrm>
              <a:off x="5941664" y="3543898"/>
              <a:ext cx="576000" cy="554765"/>
            </a:xfrm>
            <a:prstGeom prst="rect">
              <a:avLst/>
            </a:prstGeom>
          </p:spPr>
        </p:pic>
        <p:pic>
          <p:nvPicPr>
            <p:cNvPr id="160" name="Picture 159" descr="ASM Purple Yellow Disk.png"/>
            <p:cNvPicPr>
              <a:picLocks noChangeAspect="1"/>
            </p:cNvPicPr>
            <p:nvPr/>
          </p:nvPicPr>
          <p:blipFill>
            <a:blip r:embed="rId5" cstate="email">
              <a:extLst>
                <a:ext uri="{28A0092B-C50C-407E-A947-70E740481C1C}">
                  <a14:useLocalDpi xmlns:a14="http://schemas.microsoft.com/office/drawing/2010/main" xmlns="" val="0"/>
                </a:ext>
              </a:extLst>
            </a:blip>
            <a:stretch>
              <a:fillRect/>
            </a:stretch>
          </p:blipFill>
          <p:spPr>
            <a:xfrm>
              <a:off x="6652649" y="3543898"/>
              <a:ext cx="576000" cy="554765"/>
            </a:xfrm>
            <a:prstGeom prst="rect">
              <a:avLst/>
            </a:prstGeom>
          </p:spPr>
        </p:pic>
        <p:pic>
          <p:nvPicPr>
            <p:cNvPr id="161" name="Picture 160" descr="ASM Purple Yellow Disk.png"/>
            <p:cNvPicPr>
              <a:picLocks noChangeAspect="1"/>
            </p:cNvPicPr>
            <p:nvPr/>
          </p:nvPicPr>
          <p:blipFill>
            <a:blip r:embed="rId5" cstate="email">
              <a:extLst>
                <a:ext uri="{28A0092B-C50C-407E-A947-70E740481C1C}">
                  <a14:useLocalDpi xmlns:a14="http://schemas.microsoft.com/office/drawing/2010/main" xmlns="" val="0"/>
                </a:ext>
              </a:extLst>
            </a:blip>
            <a:stretch>
              <a:fillRect/>
            </a:stretch>
          </p:blipFill>
          <p:spPr>
            <a:xfrm>
              <a:off x="7363634" y="3543898"/>
              <a:ext cx="576000" cy="554765"/>
            </a:xfrm>
            <a:prstGeom prst="rect">
              <a:avLst/>
            </a:prstGeom>
          </p:spPr>
        </p:pic>
        <p:pic>
          <p:nvPicPr>
            <p:cNvPr id="162" name="Picture 161" descr="ASM Purple Yellow Disk.png"/>
            <p:cNvPicPr>
              <a:picLocks noChangeAspect="1"/>
            </p:cNvPicPr>
            <p:nvPr/>
          </p:nvPicPr>
          <p:blipFill>
            <a:blip r:embed="rId5" cstate="email">
              <a:extLst>
                <a:ext uri="{28A0092B-C50C-407E-A947-70E740481C1C}">
                  <a14:useLocalDpi xmlns:a14="http://schemas.microsoft.com/office/drawing/2010/main" xmlns="" val="0"/>
                </a:ext>
              </a:extLst>
            </a:blip>
            <a:stretch>
              <a:fillRect/>
            </a:stretch>
          </p:blipFill>
          <p:spPr>
            <a:xfrm>
              <a:off x="8074618" y="3543898"/>
              <a:ext cx="576000" cy="554765"/>
            </a:xfrm>
            <a:prstGeom prst="rect">
              <a:avLst/>
            </a:prstGeom>
          </p:spPr>
        </p:pic>
      </p:grpSp>
      <p:grpSp>
        <p:nvGrpSpPr>
          <p:cNvPr id="6" name="Group 168"/>
          <p:cNvGrpSpPr/>
          <p:nvPr/>
        </p:nvGrpSpPr>
        <p:grpSpPr>
          <a:xfrm>
            <a:off x="2139302" y="3539190"/>
            <a:ext cx="3366619" cy="554765"/>
            <a:chOff x="2146861" y="3524071"/>
            <a:chExt cx="3366619" cy="554765"/>
          </a:xfrm>
        </p:grpSpPr>
        <p:pic>
          <p:nvPicPr>
            <p:cNvPr id="164" name="Picture 163" descr="ASM Purple Green Disk.png"/>
            <p:cNvPicPr>
              <a:picLocks noChangeAspect="1"/>
            </p:cNvPicPr>
            <p:nvPr/>
          </p:nvPicPr>
          <p:blipFill>
            <a:blip r:embed="rId6" cstate="email">
              <a:extLst>
                <a:ext uri="{28A0092B-C50C-407E-A947-70E740481C1C}">
                  <a14:useLocalDpi xmlns:a14="http://schemas.microsoft.com/office/drawing/2010/main" xmlns="" val="0"/>
                </a:ext>
              </a:extLst>
            </a:blip>
            <a:stretch>
              <a:fillRect/>
            </a:stretch>
          </p:blipFill>
          <p:spPr>
            <a:xfrm>
              <a:off x="2146861" y="3524071"/>
              <a:ext cx="576000" cy="554765"/>
            </a:xfrm>
            <a:prstGeom prst="rect">
              <a:avLst/>
            </a:prstGeom>
          </p:spPr>
        </p:pic>
        <p:pic>
          <p:nvPicPr>
            <p:cNvPr id="165" name="Picture 164" descr="ASM Purple Green Disk.png"/>
            <p:cNvPicPr>
              <a:picLocks noChangeAspect="1"/>
            </p:cNvPicPr>
            <p:nvPr/>
          </p:nvPicPr>
          <p:blipFill>
            <a:blip r:embed="rId6" cstate="email">
              <a:extLst>
                <a:ext uri="{28A0092B-C50C-407E-A947-70E740481C1C}">
                  <a14:useLocalDpi xmlns:a14="http://schemas.microsoft.com/office/drawing/2010/main" xmlns="" val="0"/>
                </a:ext>
              </a:extLst>
            </a:blip>
            <a:stretch>
              <a:fillRect/>
            </a:stretch>
          </p:blipFill>
          <p:spPr>
            <a:xfrm>
              <a:off x="2844516" y="3524071"/>
              <a:ext cx="576000" cy="554765"/>
            </a:xfrm>
            <a:prstGeom prst="rect">
              <a:avLst/>
            </a:prstGeom>
          </p:spPr>
        </p:pic>
        <p:pic>
          <p:nvPicPr>
            <p:cNvPr id="166" name="Picture 165" descr="ASM Purple Green Disk.png"/>
            <p:cNvPicPr>
              <a:picLocks noChangeAspect="1"/>
            </p:cNvPicPr>
            <p:nvPr/>
          </p:nvPicPr>
          <p:blipFill>
            <a:blip r:embed="rId6" cstate="email">
              <a:extLst>
                <a:ext uri="{28A0092B-C50C-407E-A947-70E740481C1C}">
                  <a14:useLocalDpi xmlns:a14="http://schemas.microsoft.com/office/drawing/2010/main" xmlns="" val="0"/>
                </a:ext>
              </a:extLst>
            </a:blip>
            <a:stretch>
              <a:fillRect/>
            </a:stretch>
          </p:blipFill>
          <p:spPr>
            <a:xfrm>
              <a:off x="3542171" y="3524071"/>
              <a:ext cx="576000" cy="554765"/>
            </a:xfrm>
            <a:prstGeom prst="rect">
              <a:avLst/>
            </a:prstGeom>
          </p:spPr>
        </p:pic>
        <p:pic>
          <p:nvPicPr>
            <p:cNvPr id="167" name="Picture 166" descr="ASM Purple Green Disk.png"/>
            <p:cNvPicPr>
              <a:picLocks noChangeAspect="1"/>
            </p:cNvPicPr>
            <p:nvPr/>
          </p:nvPicPr>
          <p:blipFill>
            <a:blip r:embed="rId6" cstate="email">
              <a:extLst>
                <a:ext uri="{28A0092B-C50C-407E-A947-70E740481C1C}">
                  <a14:useLocalDpi xmlns:a14="http://schemas.microsoft.com/office/drawing/2010/main" xmlns="" val="0"/>
                </a:ext>
              </a:extLst>
            </a:blip>
            <a:stretch>
              <a:fillRect/>
            </a:stretch>
          </p:blipFill>
          <p:spPr>
            <a:xfrm>
              <a:off x="4937480" y="3524071"/>
              <a:ext cx="576000" cy="554765"/>
            </a:xfrm>
            <a:prstGeom prst="rect">
              <a:avLst/>
            </a:prstGeom>
          </p:spPr>
        </p:pic>
        <p:pic>
          <p:nvPicPr>
            <p:cNvPr id="168" name="Picture 167" descr="ASM Purple Green Disk.png"/>
            <p:cNvPicPr>
              <a:picLocks noChangeAspect="1"/>
            </p:cNvPicPr>
            <p:nvPr/>
          </p:nvPicPr>
          <p:blipFill>
            <a:blip r:embed="rId6" cstate="email">
              <a:extLst>
                <a:ext uri="{28A0092B-C50C-407E-A947-70E740481C1C}">
                  <a14:useLocalDpi xmlns:a14="http://schemas.microsoft.com/office/drawing/2010/main" xmlns="" val="0"/>
                </a:ext>
              </a:extLst>
            </a:blip>
            <a:stretch>
              <a:fillRect/>
            </a:stretch>
          </p:blipFill>
          <p:spPr>
            <a:xfrm>
              <a:off x="4239826" y="3524071"/>
              <a:ext cx="576000" cy="554765"/>
            </a:xfrm>
            <a:prstGeom prst="rect">
              <a:avLst/>
            </a:prstGeom>
          </p:spPr>
        </p:pic>
      </p:grpSp>
      <p:sp>
        <p:nvSpPr>
          <p:cNvPr id="80" name="Rectangle 20"/>
          <p:cNvSpPr>
            <a:spLocks noChangeArrowheads="1"/>
          </p:cNvSpPr>
          <p:nvPr/>
        </p:nvSpPr>
        <p:spPr bwMode="auto">
          <a:xfrm>
            <a:off x="7627140" y="1186525"/>
            <a:ext cx="1391228" cy="1242523"/>
          </a:xfrm>
          <a:prstGeom prst="rect">
            <a:avLst/>
          </a:prstGeom>
          <a:ln>
            <a:headEnd type="none" w="sm" len="sm"/>
            <a:tailEnd type="none" w="sm" len="sm"/>
          </a:ln>
        </p:spPr>
        <p:style>
          <a:lnRef idx="1">
            <a:schemeClr val="accent5"/>
          </a:lnRef>
          <a:fillRef idx="2">
            <a:schemeClr val="accent5"/>
          </a:fillRef>
          <a:effectRef idx="1">
            <a:schemeClr val="accent5"/>
          </a:effectRef>
          <a:fontRef idx="minor">
            <a:schemeClr val="dk1"/>
          </a:fontRef>
        </p:style>
        <p:txBody>
          <a:bodyPr wrap="none" anchor="b"/>
          <a:lstStyle/>
          <a:p>
            <a:pPr defTabSz="228600">
              <a:lnSpc>
                <a:spcPct val="90000"/>
              </a:lnSpc>
              <a:spcBef>
                <a:spcPct val="50000"/>
              </a:spcBef>
              <a:buClr>
                <a:srgbClr val="FD0000"/>
              </a:buClr>
              <a:defRPr/>
            </a:pPr>
            <a:r>
              <a:rPr lang="en-US" sz="900" dirty="0" smtClean="0">
                <a:solidFill>
                  <a:schemeClr val="tx1"/>
                </a:solidFill>
                <a:latin typeface="Arial" pitchFamily="34" charset="0"/>
                <a:cs typeface="Arial" pitchFamily="34" charset="0"/>
              </a:rPr>
              <a:t>Node5</a:t>
            </a:r>
            <a:endParaRPr lang="en-US" sz="900" dirty="0">
              <a:solidFill>
                <a:schemeClr val="tx1"/>
              </a:solidFill>
              <a:latin typeface="Arial" pitchFamily="34" charset="0"/>
              <a:cs typeface="Arial" pitchFamily="34" charset="0"/>
            </a:endParaRPr>
          </a:p>
        </p:txBody>
      </p:sp>
      <p:sp>
        <p:nvSpPr>
          <p:cNvPr id="86" name="Rectangle 20"/>
          <p:cNvSpPr>
            <a:spLocks noChangeArrowheads="1"/>
          </p:cNvSpPr>
          <p:nvPr/>
        </p:nvSpPr>
        <p:spPr bwMode="auto">
          <a:xfrm>
            <a:off x="6170375" y="1186525"/>
            <a:ext cx="1391228" cy="1242523"/>
          </a:xfrm>
          <a:prstGeom prst="rect">
            <a:avLst/>
          </a:prstGeom>
          <a:ln>
            <a:headEnd type="none" w="sm" len="sm"/>
            <a:tailEnd type="none" w="sm" len="sm"/>
          </a:ln>
        </p:spPr>
        <p:style>
          <a:lnRef idx="1">
            <a:schemeClr val="accent5"/>
          </a:lnRef>
          <a:fillRef idx="2">
            <a:schemeClr val="accent5"/>
          </a:fillRef>
          <a:effectRef idx="1">
            <a:schemeClr val="accent5"/>
          </a:effectRef>
          <a:fontRef idx="minor">
            <a:schemeClr val="dk1"/>
          </a:fontRef>
        </p:style>
        <p:txBody>
          <a:bodyPr wrap="none" anchor="b"/>
          <a:lstStyle/>
          <a:p>
            <a:pPr defTabSz="228600">
              <a:lnSpc>
                <a:spcPct val="90000"/>
              </a:lnSpc>
              <a:spcBef>
                <a:spcPct val="50000"/>
              </a:spcBef>
              <a:buClr>
                <a:srgbClr val="FD0000"/>
              </a:buClr>
              <a:defRPr/>
            </a:pPr>
            <a:r>
              <a:rPr lang="en-US" sz="900" dirty="0" smtClean="0">
                <a:solidFill>
                  <a:schemeClr val="tx1"/>
                </a:solidFill>
                <a:latin typeface="Arial" pitchFamily="34" charset="0"/>
                <a:cs typeface="Arial" pitchFamily="34" charset="0"/>
              </a:rPr>
              <a:t>Node4</a:t>
            </a:r>
            <a:endParaRPr lang="en-US" sz="900" dirty="0">
              <a:solidFill>
                <a:schemeClr val="tx1"/>
              </a:solidFill>
              <a:latin typeface="Arial" pitchFamily="34" charset="0"/>
              <a:cs typeface="Arial" pitchFamily="34" charset="0"/>
            </a:endParaRPr>
          </a:p>
        </p:txBody>
      </p:sp>
      <p:sp>
        <p:nvSpPr>
          <p:cNvPr id="95" name="Rectangle 20"/>
          <p:cNvSpPr>
            <a:spLocks noChangeArrowheads="1"/>
          </p:cNvSpPr>
          <p:nvPr/>
        </p:nvSpPr>
        <p:spPr bwMode="auto">
          <a:xfrm>
            <a:off x="4713610" y="1186525"/>
            <a:ext cx="1391228" cy="1242523"/>
          </a:xfrm>
          <a:prstGeom prst="rect">
            <a:avLst/>
          </a:prstGeom>
          <a:ln>
            <a:headEnd type="none" w="sm" len="sm"/>
            <a:tailEnd type="none" w="sm" len="sm"/>
          </a:ln>
        </p:spPr>
        <p:style>
          <a:lnRef idx="1">
            <a:schemeClr val="accent5"/>
          </a:lnRef>
          <a:fillRef idx="2">
            <a:schemeClr val="accent5"/>
          </a:fillRef>
          <a:effectRef idx="1">
            <a:schemeClr val="accent5"/>
          </a:effectRef>
          <a:fontRef idx="minor">
            <a:schemeClr val="dk1"/>
          </a:fontRef>
        </p:style>
        <p:txBody>
          <a:bodyPr wrap="none" anchor="b"/>
          <a:lstStyle/>
          <a:p>
            <a:pPr defTabSz="228600">
              <a:lnSpc>
                <a:spcPct val="90000"/>
              </a:lnSpc>
              <a:spcBef>
                <a:spcPct val="50000"/>
              </a:spcBef>
              <a:buClr>
                <a:srgbClr val="FD0000"/>
              </a:buClr>
              <a:defRPr/>
            </a:pPr>
            <a:r>
              <a:rPr lang="en-US" sz="900" dirty="0" smtClean="0">
                <a:solidFill>
                  <a:schemeClr val="tx1"/>
                </a:solidFill>
                <a:latin typeface="Arial" pitchFamily="34" charset="0"/>
                <a:cs typeface="Arial" pitchFamily="34" charset="0"/>
              </a:rPr>
              <a:t>Node3</a:t>
            </a:r>
            <a:endParaRPr lang="en-US" sz="900" dirty="0">
              <a:solidFill>
                <a:schemeClr val="tx1"/>
              </a:solidFill>
              <a:latin typeface="Arial" pitchFamily="34" charset="0"/>
              <a:cs typeface="Arial" pitchFamily="34" charset="0"/>
            </a:endParaRPr>
          </a:p>
        </p:txBody>
      </p:sp>
      <p:sp>
        <p:nvSpPr>
          <p:cNvPr id="101" name="Rectangle 20"/>
          <p:cNvSpPr>
            <a:spLocks noChangeArrowheads="1"/>
          </p:cNvSpPr>
          <p:nvPr/>
        </p:nvSpPr>
        <p:spPr bwMode="auto">
          <a:xfrm>
            <a:off x="3256845" y="1186525"/>
            <a:ext cx="1391228" cy="1242523"/>
          </a:xfrm>
          <a:prstGeom prst="rect">
            <a:avLst/>
          </a:prstGeom>
          <a:ln>
            <a:headEnd type="none" w="sm" len="sm"/>
            <a:tailEnd type="none" w="sm" len="sm"/>
          </a:ln>
        </p:spPr>
        <p:style>
          <a:lnRef idx="1">
            <a:schemeClr val="accent5"/>
          </a:lnRef>
          <a:fillRef idx="2">
            <a:schemeClr val="accent5"/>
          </a:fillRef>
          <a:effectRef idx="1">
            <a:schemeClr val="accent5"/>
          </a:effectRef>
          <a:fontRef idx="minor">
            <a:schemeClr val="dk1"/>
          </a:fontRef>
        </p:style>
        <p:txBody>
          <a:bodyPr wrap="none" anchor="b"/>
          <a:lstStyle/>
          <a:p>
            <a:pPr defTabSz="228600">
              <a:lnSpc>
                <a:spcPct val="90000"/>
              </a:lnSpc>
              <a:spcBef>
                <a:spcPct val="50000"/>
              </a:spcBef>
              <a:buClr>
                <a:srgbClr val="FD0000"/>
              </a:buClr>
              <a:defRPr/>
            </a:pPr>
            <a:r>
              <a:rPr lang="en-US" sz="900" dirty="0" smtClean="0">
                <a:solidFill>
                  <a:schemeClr val="tx1"/>
                </a:solidFill>
                <a:latin typeface="Arial" pitchFamily="34" charset="0"/>
                <a:cs typeface="Arial" pitchFamily="34" charset="0"/>
              </a:rPr>
              <a:t>Node2</a:t>
            </a:r>
            <a:endParaRPr lang="en-US" sz="900" dirty="0">
              <a:solidFill>
                <a:schemeClr val="tx1"/>
              </a:solidFill>
              <a:latin typeface="Arial" pitchFamily="34" charset="0"/>
              <a:cs typeface="Arial" pitchFamily="34" charset="0"/>
            </a:endParaRPr>
          </a:p>
        </p:txBody>
      </p:sp>
      <p:sp>
        <p:nvSpPr>
          <p:cNvPr id="108" name="Rectangle 20"/>
          <p:cNvSpPr>
            <a:spLocks noChangeArrowheads="1"/>
          </p:cNvSpPr>
          <p:nvPr/>
        </p:nvSpPr>
        <p:spPr bwMode="auto">
          <a:xfrm>
            <a:off x="1800080" y="1186525"/>
            <a:ext cx="1391228" cy="1242523"/>
          </a:xfrm>
          <a:prstGeom prst="rect">
            <a:avLst/>
          </a:prstGeom>
          <a:ln>
            <a:headEnd type="none" w="sm" len="sm"/>
            <a:tailEnd type="none" w="sm" len="sm"/>
          </a:ln>
        </p:spPr>
        <p:style>
          <a:lnRef idx="1">
            <a:schemeClr val="accent5"/>
          </a:lnRef>
          <a:fillRef idx="2">
            <a:schemeClr val="accent5"/>
          </a:fillRef>
          <a:effectRef idx="1">
            <a:schemeClr val="accent5"/>
          </a:effectRef>
          <a:fontRef idx="minor">
            <a:schemeClr val="dk1"/>
          </a:fontRef>
        </p:style>
        <p:txBody>
          <a:bodyPr wrap="none" anchor="b"/>
          <a:lstStyle/>
          <a:p>
            <a:pPr defTabSz="228600">
              <a:lnSpc>
                <a:spcPct val="90000"/>
              </a:lnSpc>
              <a:spcBef>
                <a:spcPct val="50000"/>
              </a:spcBef>
              <a:buClr>
                <a:srgbClr val="FD0000"/>
              </a:buClr>
              <a:defRPr/>
            </a:pPr>
            <a:r>
              <a:rPr lang="en-US" sz="900" dirty="0" smtClean="0">
                <a:solidFill>
                  <a:schemeClr val="tx1"/>
                </a:solidFill>
                <a:latin typeface="Arial" pitchFamily="34" charset="0"/>
                <a:cs typeface="Arial" pitchFamily="34" charset="0"/>
              </a:rPr>
              <a:t>Node1</a:t>
            </a:r>
            <a:endParaRPr lang="en-US" sz="900" dirty="0">
              <a:solidFill>
                <a:schemeClr val="tx1"/>
              </a:solidFill>
              <a:latin typeface="Arial" pitchFamily="34" charset="0"/>
              <a:cs typeface="Arial" pitchFamily="34" charset="0"/>
            </a:endParaRPr>
          </a:p>
        </p:txBody>
      </p:sp>
      <p:grpSp>
        <p:nvGrpSpPr>
          <p:cNvPr id="7" name="Group 121"/>
          <p:cNvGrpSpPr/>
          <p:nvPr/>
        </p:nvGrpSpPr>
        <p:grpSpPr>
          <a:xfrm flipH="1">
            <a:off x="2660179" y="2419798"/>
            <a:ext cx="938162" cy="230239"/>
            <a:chOff x="7230806" y="2425290"/>
            <a:chExt cx="938162" cy="230239"/>
          </a:xfrm>
        </p:grpSpPr>
        <p:cxnSp>
          <p:nvCxnSpPr>
            <p:cNvPr id="123" name="Straight Connector 122"/>
            <p:cNvCxnSpPr/>
            <p:nvPr/>
          </p:nvCxnSpPr>
          <p:spPr>
            <a:xfrm>
              <a:off x="8160774" y="2425290"/>
              <a:ext cx="0" cy="229420"/>
            </a:xfrm>
            <a:prstGeom prst="line">
              <a:avLst/>
            </a:prstGeom>
          </p:spPr>
          <p:style>
            <a:lnRef idx="2">
              <a:schemeClr val="accent1"/>
            </a:lnRef>
            <a:fillRef idx="0">
              <a:schemeClr val="accent1"/>
            </a:fillRef>
            <a:effectRef idx="1">
              <a:schemeClr val="accent1"/>
            </a:effectRef>
            <a:fontRef idx="minor">
              <a:schemeClr val="tx1"/>
            </a:fontRef>
          </p:style>
        </p:cxnSp>
        <p:cxnSp>
          <p:nvCxnSpPr>
            <p:cNvPr id="124" name="Straight Connector 123"/>
            <p:cNvCxnSpPr/>
            <p:nvPr/>
          </p:nvCxnSpPr>
          <p:spPr>
            <a:xfrm>
              <a:off x="7231626" y="2426109"/>
              <a:ext cx="0" cy="229420"/>
            </a:xfrm>
            <a:prstGeom prst="line">
              <a:avLst/>
            </a:prstGeom>
            <a:ln>
              <a:headEnd type="triangle"/>
              <a:tailEnd type="none"/>
            </a:ln>
          </p:spPr>
          <p:style>
            <a:lnRef idx="2">
              <a:schemeClr val="accent1"/>
            </a:lnRef>
            <a:fillRef idx="0">
              <a:schemeClr val="accent1"/>
            </a:fillRef>
            <a:effectRef idx="1">
              <a:schemeClr val="accent1"/>
            </a:effectRef>
            <a:fontRef idx="minor">
              <a:schemeClr val="tx1"/>
            </a:fontRef>
          </p:style>
        </p:cxnSp>
        <p:cxnSp>
          <p:nvCxnSpPr>
            <p:cNvPr id="125" name="Straight Connector 124"/>
            <p:cNvCxnSpPr/>
            <p:nvPr/>
          </p:nvCxnSpPr>
          <p:spPr>
            <a:xfrm>
              <a:off x="7230806" y="2642420"/>
              <a:ext cx="938162" cy="4096"/>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8" name="Group 125"/>
          <p:cNvGrpSpPr/>
          <p:nvPr/>
        </p:nvGrpSpPr>
        <p:grpSpPr>
          <a:xfrm>
            <a:off x="7060449" y="2441766"/>
            <a:ext cx="1159319" cy="230239"/>
            <a:chOff x="7230806" y="2425290"/>
            <a:chExt cx="938162" cy="230239"/>
          </a:xfrm>
        </p:grpSpPr>
        <p:cxnSp>
          <p:nvCxnSpPr>
            <p:cNvPr id="127" name="Straight Connector 126"/>
            <p:cNvCxnSpPr/>
            <p:nvPr/>
          </p:nvCxnSpPr>
          <p:spPr>
            <a:xfrm>
              <a:off x="8160774" y="2425290"/>
              <a:ext cx="0" cy="229420"/>
            </a:xfrm>
            <a:prstGeom prst="line">
              <a:avLst/>
            </a:prstGeom>
          </p:spPr>
          <p:style>
            <a:lnRef idx="2">
              <a:schemeClr val="accent1"/>
            </a:lnRef>
            <a:fillRef idx="0">
              <a:schemeClr val="accent1"/>
            </a:fillRef>
            <a:effectRef idx="1">
              <a:schemeClr val="accent1"/>
            </a:effectRef>
            <a:fontRef idx="minor">
              <a:schemeClr val="tx1"/>
            </a:fontRef>
          </p:style>
        </p:cxnSp>
        <p:cxnSp>
          <p:nvCxnSpPr>
            <p:cNvPr id="128" name="Straight Connector 127"/>
            <p:cNvCxnSpPr/>
            <p:nvPr/>
          </p:nvCxnSpPr>
          <p:spPr>
            <a:xfrm>
              <a:off x="7231626" y="2426109"/>
              <a:ext cx="0" cy="229420"/>
            </a:xfrm>
            <a:prstGeom prst="line">
              <a:avLst/>
            </a:prstGeom>
            <a:ln>
              <a:headEnd type="triangle"/>
              <a:tailEnd type="none"/>
            </a:ln>
          </p:spPr>
          <p:style>
            <a:lnRef idx="2">
              <a:schemeClr val="accent1"/>
            </a:lnRef>
            <a:fillRef idx="0">
              <a:schemeClr val="accent1"/>
            </a:fillRef>
            <a:effectRef idx="1">
              <a:schemeClr val="accent1"/>
            </a:effectRef>
            <a:fontRef idx="minor">
              <a:schemeClr val="tx1"/>
            </a:fontRef>
          </p:style>
        </p:cxnSp>
        <p:cxnSp>
          <p:nvCxnSpPr>
            <p:cNvPr id="129" name="Straight Connector 128"/>
            <p:cNvCxnSpPr/>
            <p:nvPr/>
          </p:nvCxnSpPr>
          <p:spPr>
            <a:xfrm>
              <a:off x="7230806" y="2642420"/>
              <a:ext cx="938162" cy="4096"/>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9" name="Group 129"/>
          <p:cNvGrpSpPr/>
          <p:nvPr/>
        </p:nvGrpSpPr>
        <p:grpSpPr>
          <a:xfrm flipH="1">
            <a:off x="2537983" y="2421171"/>
            <a:ext cx="4121819" cy="320595"/>
            <a:chOff x="7230806" y="2425290"/>
            <a:chExt cx="938162" cy="230239"/>
          </a:xfrm>
        </p:grpSpPr>
        <p:cxnSp>
          <p:nvCxnSpPr>
            <p:cNvPr id="131" name="Straight Connector 130"/>
            <p:cNvCxnSpPr/>
            <p:nvPr/>
          </p:nvCxnSpPr>
          <p:spPr>
            <a:xfrm>
              <a:off x="8164570" y="2425290"/>
              <a:ext cx="0" cy="229420"/>
            </a:xfrm>
            <a:prstGeom prst="line">
              <a:avLst/>
            </a:prstGeom>
          </p:spPr>
          <p:style>
            <a:lnRef idx="2">
              <a:schemeClr val="accent1"/>
            </a:lnRef>
            <a:fillRef idx="0">
              <a:schemeClr val="accent1"/>
            </a:fillRef>
            <a:effectRef idx="1">
              <a:schemeClr val="accent1"/>
            </a:effectRef>
            <a:fontRef idx="minor">
              <a:schemeClr val="tx1"/>
            </a:fontRef>
          </p:style>
        </p:cxnSp>
        <p:cxnSp>
          <p:nvCxnSpPr>
            <p:cNvPr id="132" name="Straight Connector 131"/>
            <p:cNvCxnSpPr/>
            <p:nvPr/>
          </p:nvCxnSpPr>
          <p:spPr>
            <a:xfrm>
              <a:off x="7231626" y="2426109"/>
              <a:ext cx="0" cy="229420"/>
            </a:xfrm>
            <a:prstGeom prst="line">
              <a:avLst/>
            </a:prstGeom>
            <a:ln>
              <a:headEnd type="triangle"/>
              <a:tailEnd type="none"/>
            </a:ln>
          </p:spPr>
          <p:style>
            <a:lnRef idx="2">
              <a:schemeClr val="accent1"/>
            </a:lnRef>
            <a:fillRef idx="0">
              <a:schemeClr val="accent1"/>
            </a:fillRef>
            <a:effectRef idx="1">
              <a:schemeClr val="accent1"/>
            </a:effectRef>
            <a:fontRef idx="minor">
              <a:schemeClr val="tx1"/>
            </a:fontRef>
          </p:style>
        </p:cxnSp>
        <p:cxnSp>
          <p:nvCxnSpPr>
            <p:cNvPr id="133" name="Straight Connector 132"/>
            <p:cNvCxnSpPr/>
            <p:nvPr/>
          </p:nvCxnSpPr>
          <p:spPr>
            <a:xfrm>
              <a:off x="7230806" y="2644989"/>
              <a:ext cx="938162" cy="4096"/>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0" name="Group 133"/>
          <p:cNvGrpSpPr/>
          <p:nvPr/>
        </p:nvGrpSpPr>
        <p:grpSpPr>
          <a:xfrm flipH="1">
            <a:off x="4093312" y="2421944"/>
            <a:ext cx="1137770" cy="230239"/>
            <a:chOff x="7230806" y="2425290"/>
            <a:chExt cx="938162" cy="230239"/>
          </a:xfrm>
        </p:grpSpPr>
        <p:cxnSp>
          <p:nvCxnSpPr>
            <p:cNvPr id="135" name="Straight Connector 134"/>
            <p:cNvCxnSpPr/>
            <p:nvPr/>
          </p:nvCxnSpPr>
          <p:spPr>
            <a:xfrm>
              <a:off x="8160774" y="2425290"/>
              <a:ext cx="0" cy="229420"/>
            </a:xfrm>
            <a:prstGeom prst="line">
              <a:avLst/>
            </a:prstGeom>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a:off x="7231626" y="2426109"/>
              <a:ext cx="0" cy="229420"/>
            </a:xfrm>
            <a:prstGeom prst="line">
              <a:avLst/>
            </a:prstGeom>
            <a:ln>
              <a:headEnd type="triangle"/>
              <a:tailEnd type="none"/>
            </a:ln>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a:off x="7230806" y="2642420"/>
              <a:ext cx="938162" cy="4096"/>
            </a:xfrm>
            <a:prstGeom prst="line">
              <a:avLst/>
            </a:prstGeom>
          </p:spPr>
          <p:style>
            <a:lnRef idx="2">
              <a:schemeClr val="accent1"/>
            </a:lnRef>
            <a:fillRef idx="0">
              <a:schemeClr val="accent1"/>
            </a:fillRef>
            <a:effectRef idx="1">
              <a:schemeClr val="accent1"/>
            </a:effectRef>
            <a:fontRef idx="minor">
              <a:schemeClr val="tx1"/>
            </a:fontRef>
          </p:style>
        </p:cxnSp>
      </p:grpSp>
      <p:sp>
        <p:nvSpPr>
          <p:cNvPr id="138" name="TextBox 137"/>
          <p:cNvSpPr txBox="1"/>
          <p:nvPr/>
        </p:nvSpPr>
        <p:spPr>
          <a:xfrm>
            <a:off x="8390898" y="2435458"/>
            <a:ext cx="753102" cy="646331"/>
          </a:xfrm>
          <a:prstGeom prst="rect">
            <a:avLst/>
          </a:prstGeom>
          <a:noFill/>
        </p:spPr>
        <p:txBody>
          <a:bodyPr wrap="square" rtlCol="0">
            <a:spAutoFit/>
          </a:bodyPr>
          <a:lstStyle/>
          <a:p>
            <a:r>
              <a:rPr lang="ru-RU" sz="900" dirty="0" smtClean="0">
                <a:solidFill>
                  <a:schemeClr val="accent1"/>
                </a:solidFill>
                <a:latin typeface="Arial" pitchFamily="34" charset="0"/>
                <a:cs typeface="Arial" pitchFamily="34" charset="0"/>
              </a:rPr>
              <a:t>Node5 – клиент ASM на Node4 </a:t>
            </a:r>
          </a:p>
        </p:txBody>
      </p:sp>
      <p:sp>
        <p:nvSpPr>
          <p:cNvPr id="139" name="TextBox 138"/>
          <p:cNvSpPr txBox="1"/>
          <p:nvPr/>
        </p:nvSpPr>
        <p:spPr>
          <a:xfrm>
            <a:off x="1687506" y="2429639"/>
            <a:ext cx="753102" cy="646331"/>
          </a:xfrm>
          <a:prstGeom prst="rect">
            <a:avLst/>
          </a:prstGeom>
          <a:noFill/>
        </p:spPr>
        <p:txBody>
          <a:bodyPr wrap="square" rtlCol="0">
            <a:spAutoFit/>
          </a:bodyPr>
          <a:lstStyle/>
          <a:p>
            <a:r>
              <a:rPr lang="ru-RU" sz="900" dirty="0" smtClean="0">
                <a:solidFill>
                  <a:schemeClr val="accent1"/>
                </a:solidFill>
                <a:latin typeface="Arial" pitchFamily="34" charset="0"/>
                <a:cs typeface="Arial" pitchFamily="34" charset="0"/>
              </a:rPr>
              <a:t>Node1 – клиент ASM на Node2 </a:t>
            </a:r>
          </a:p>
        </p:txBody>
      </p:sp>
      <p:sp>
        <p:nvSpPr>
          <p:cNvPr id="140" name="TextBox 139"/>
          <p:cNvSpPr txBox="1"/>
          <p:nvPr/>
        </p:nvSpPr>
        <p:spPr>
          <a:xfrm>
            <a:off x="1687505" y="2429639"/>
            <a:ext cx="753102" cy="646331"/>
          </a:xfrm>
          <a:prstGeom prst="rect">
            <a:avLst/>
          </a:prstGeom>
          <a:noFill/>
        </p:spPr>
        <p:txBody>
          <a:bodyPr wrap="square" rtlCol="0">
            <a:spAutoFit/>
          </a:bodyPr>
          <a:lstStyle/>
          <a:p>
            <a:r>
              <a:rPr lang="en-US" sz="900" dirty="0" smtClean="0">
                <a:solidFill>
                  <a:schemeClr val="accent1"/>
                </a:solidFill>
                <a:latin typeface="Arial" pitchFamily="34" charset="0"/>
                <a:cs typeface="Arial" pitchFamily="34" charset="0"/>
              </a:rPr>
              <a:t>Node1 </a:t>
            </a:r>
            <a:r>
              <a:rPr lang="ru-RU" sz="900" dirty="0" smtClean="0">
                <a:solidFill>
                  <a:schemeClr val="accent1"/>
                </a:solidFill>
                <a:latin typeface="Arial" pitchFamily="34" charset="0"/>
                <a:cs typeface="Arial" pitchFamily="34" charset="0"/>
              </a:rPr>
              <a:t>–клиент </a:t>
            </a:r>
            <a:r>
              <a:rPr lang="en-US" sz="900" dirty="0" smtClean="0">
                <a:solidFill>
                  <a:schemeClr val="accent1"/>
                </a:solidFill>
                <a:latin typeface="Arial" pitchFamily="34" charset="0"/>
                <a:cs typeface="Arial" pitchFamily="34" charset="0"/>
              </a:rPr>
              <a:t>ASM </a:t>
            </a:r>
            <a:r>
              <a:rPr lang="ru-RU" sz="900" dirty="0" smtClean="0">
                <a:solidFill>
                  <a:schemeClr val="accent1"/>
                </a:solidFill>
                <a:latin typeface="Arial" pitchFamily="34" charset="0"/>
                <a:cs typeface="Arial" pitchFamily="34" charset="0"/>
              </a:rPr>
              <a:t>на </a:t>
            </a:r>
            <a:r>
              <a:rPr lang="en-US" sz="900" dirty="0" smtClean="0">
                <a:solidFill>
                  <a:schemeClr val="accent1"/>
                </a:solidFill>
                <a:latin typeface="Arial" pitchFamily="34" charset="0"/>
                <a:cs typeface="Arial" pitchFamily="34" charset="0"/>
              </a:rPr>
              <a:t> Node4 </a:t>
            </a:r>
          </a:p>
        </p:txBody>
      </p:sp>
      <p:sp>
        <p:nvSpPr>
          <p:cNvPr id="141" name="TextBox 140"/>
          <p:cNvSpPr txBox="1"/>
          <p:nvPr/>
        </p:nvSpPr>
        <p:spPr>
          <a:xfrm>
            <a:off x="3301848" y="2408457"/>
            <a:ext cx="753102" cy="646331"/>
          </a:xfrm>
          <a:prstGeom prst="rect">
            <a:avLst/>
          </a:prstGeom>
          <a:noFill/>
        </p:spPr>
        <p:txBody>
          <a:bodyPr wrap="square" rtlCol="0">
            <a:spAutoFit/>
          </a:bodyPr>
          <a:lstStyle/>
          <a:p>
            <a:r>
              <a:rPr lang="ru-RU" sz="900" dirty="0" smtClean="0">
                <a:solidFill>
                  <a:schemeClr val="accent1"/>
                </a:solidFill>
                <a:effectLst>
                  <a:glow rad="38100">
                    <a:schemeClr val="bg1"/>
                  </a:glow>
                </a:effectLst>
                <a:latin typeface="Arial" pitchFamily="34" charset="0"/>
                <a:cs typeface="Arial" pitchFamily="34" charset="0"/>
              </a:rPr>
              <a:t>Node2 – клиент ASM на Node3</a:t>
            </a:r>
          </a:p>
        </p:txBody>
      </p:sp>
      <p:sp>
        <p:nvSpPr>
          <p:cNvPr id="92" name="Snip Same Side Corner Rectangle 91"/>
          <p:cNvSpPr/>
          <p:nvPr/>
        </p:nvSpPr>
        <p:spPr>
          <a:xfrm>
            <a:off x="3818467" y="2057398"/>
            <a:ext cx="770466" cy="330200"/>
          </a:xfrm>
          <a:prstGeom prst="snip2SameRect">
            <a:avLst/>
          </a:prstGeom>
          <a:solidFill>
            <a:srgbClr val="3366FF"/>
          </a:solidFill>
          <a:ln>
            <a:noFill/>
          </a:ln>
          <a:effectLst>
            <a:outerShdw blurRad="50800" dist="38100" dir="27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latin typeface="Arial" pitchFamily="34" charset="0"/>
                <a:cs typeface="Arial" pitchFamily="34" charset="0"/>
              </a:rPr>
              <a:t>ASM</a:t>
            </a:r>
            <a:endParaRPr lang="en-US" sz="1600" dirty="0">
              <a:latin typeface="Arial" pitchFamily="34" charset="0"/>
              <a:cs typeface="Arial" pitchFamily="34" charset="0"/>
            </a:endParaRPr>
          </a:p>
        </p:txBody>
      </p:sp>
      <p:sp>
        <p:nvSpPr>
          <p:cNvPr id="99" name="Snip Same Side Corner Rectangle 98"/>
          <p:cNvSpPr/>
          <p:nvPr/>
        </p:nvSpPr>
        <p:spPr>
          <a:xfrm>
            <a:off x="5291667" y="2048931"/>
            <a:ext cx="770466" cy="330200"/>
          </a:xfrm>
          <a:prstGeom prst="snip2SameRect">
            <a:avLst/>
          </a:prstGeom>
          <a:solidFill>
            <a:srgbClr val="3366FF"/>
          </a:solidFill>
          <a:ln>
            <a:noFill/>
          </a:ln>
          <a:effectLst>
            <a:outerShdw blurRad="50800" dist="38100" dir="27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latin typeface="Arial" pitchFamily="34" charset="0"/>
                <a:cs typeface="Arial" pitchFamily="34" charset="0"/>
              </a:rPr>
              <a:t>ASM</a:t>
            </a:r>
            <a:endParaRPr lang="en-US" sz="1600" dirty="0">
              <a:latin typeface="Arial" pitchFamily="34" charset="0"/>
              <a:cs typeface="Arial" pitchFamily="34" charset="0"/>
            </a:endParaRPr>
          </a:p>
        </p:txBody>
      </p:sp>
      <p:sp>
        <p:nvSpPr>
          <p:cNvPr id="105" name="Snip Same Side Corner Rectangle 104"/>
          <p:cNvSpPr/>
          <p:nvPr/>
        </p:nvSpPr>
        <p:spPr>
          <a:xfrm>
            <a:off x="6731000" y="2040464"/>
            <a:ext cx="770466" cy="330200"/>
          </a:xfrm>
          <a:prstGeom prst="snip2SameRect">
            <a:avLst/>
          </a:prstGeom>
          <a:solidFill>
            <a:srgbClr val="3366FF"/>
          </a:solidFill>
          <a:ln>
            <a:noFill/>
          </a:ln>
          <a:effectLst>
            <a:outerShdw blurRad="50800" dist="38100" dir="27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latin typeface="Arial" pitchFamily="34" charset="0"/>
                <a:cs typeface="Arial" pitchFamily="34" charset="0"/>
              </a:rPr>
              <a:t>ASM</a:t>
            </a:r>
            <a:endParaRPr lang="en-US" sz="1600" dirty="0">
              <a:latin typeface="Arial" pitchFamily="34" charset="0"/>
              <a:cs typeface="Arial" pitchFamily="34" charset="0"/>
            </a:endParaRPr>
          </a:p>
        </p:txBody>
      </p:sp>
      <p:sp>
        <p:nvSpPr>
          <p:cNvPr id="110" name="TextBox 109"/>
          <p:cNvSpPr txBox="1"/>
          <p:nvPr/>
        </p:nvSpPr>
        <p:spPr>
          <a:xfrm>
            <a:off x="2517315" y="1787034"/>
            <a:ext cx="663651" cy="184666"/>
          </a:xfrm>
          <a:prstGeom prst="rect">
            <a:avLst/>
          </a:prstGeom>
          <a:noFill/>
        </p:spPr>
        <p:txBody>
          <a:bodyPr wrap="none" rtlCol="0">
            <a:spAutoFit/>
          </a:bodyPr>
          <a:lstStyle/>
          <a:p>
            <a:r>
              <a:rPr lang="en-US" sz="600" dirty="0" smtClean="0">
                <a:solidFill>
                  <a:schemeClr val="tx2"/>
                </a:solidFill>
                <a:latin typeface="Arial" pitchFamily="34" charset="0"/>
                <a:cs typeface="Arial" pitchFamily="34" charset="0"/>
              </a:rPr>
              <a:t>ASM Instance</a:t>
            </a:r>
          </a:p>
        </p:txBody>
      </p:sp>
      <p:sp>
        <p:nvSpPr>
          <p:cNvPr id="111" name="Rounded Rectangle 110"/>
          <p:cNvSpPr/>
          <p:nvPr/>
        </p:nvSpPr>
        <p:spPr>
          <a:xfrm>
            <a:off x="1945025" y="1377791"/>
            <a:ext cx="548640" cy="548640"/>
          </a:xfrm>
          <a:prstGeom prst="roundRect">
            <a:avLst/>
          </a:prstGeom>
          <a:solidFill>
            <a:srgbClr val="CCFFCC"/>
          </a:solidFill>
          <a:ln w="25400" cap="flat" cmpd="sng" algn="ctr">
            <a:noFill/>
            <a:prstDash val="solid"/>
          </a:ln>
          <a:effectLst>
            <a:outerShdw blurRad="50800" dist="38100" dir="2700000" algn="tl" rotWithShape="0">
              <a:srgbClr val="000000">
                <a:alpha val="43000"/>
              </a:srgbClr>
            </a:outerShdw>
          </a:effectLst>
        </p:spPr>
        <p:txBody>
          <a:bodyPr lIns="0" tIns="0" rIns="0" bIns="0" rtlCol="0" anchor="ctr" anchorCtr="1"/>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smtClean="0">
                <a:ln>
                  <a:noFill/>
                </a:ln>
                <a:solidFill>
                  <a:srgbClr val="009A46"/>
                </a:solidFill>
                <a:effectLst/>
                <a:uLnTx/>
                <a:uFillTx/>
                <a:latin typeface="Arial" pitchFamily="34" charset="0"/>
                <a:cs typeface="Arial" pitchFamily="34" charset="0"/>
              </a:rPr>
              <a:t>DB</a:t>
            </a:r>
            <a:r>
              <a:rPr kumimoji="0" lang="en-US" b="0" i="0" u="none" strike="noStrike" kern="0" cap="none" spc="0" normalizeH="0" baseline="-25000" noProof="0" dirty="0" smtClean="0">
                <a:ln>
                  <a:noFill/>
                </a:ln>
                <a:solidFill>
                  <a:srgbClr val="009A46"/>
                </a:solidFill>
                <a:effectLst/>
                <a:uLnTx/>
                <a:uFillTx/>
                <a:latin typeface="Arial" pitchFamily="34" charset="0"/>
                <a:cs typeface="Arial" pitchFamily="34" charset="0"/>
              </a:rPr>
              <a:t>A</a:t>
            </a:r>
            <a:endParaRPr kumimoji="0" lang="en-US" b="0" i="0" u="none" strike="noStrike" kern="0" cap="none" spc="0" normalizeH="0" baseline="0" noProof="0" dirty="0" smtClean="0">
              <a:ln>
                <a:noFill/>
              </a:ln>
              <a:solidFill>
                <a:srgbClr val="009A46"/>
              </a:solidFill>
              <a:effectLst/>
              <a:uLnTx/>
              <a:uFillTx/>
              <a:latin typeface="Arial" pitchFamily="34" charset="0"/>
              <a:cs typeface="Arial" pitchFamily="34" charset="0"/>
            </a:endParaRPr>
          </a:p>
        </p:txBody>
      </p:sp>
      <p:sp>
        <p:nvSpPr>
          <p:cNvPr id="112" name="Rounded Rectangle 111"/>
          <p:cNvSpPr/>
          <p:nvPr/>
        </p:nvSpPr>
        <p:spPr>
          <a:xfrm>
            <a:off x="3333558" y="1377791"/>
            <a:ext cx="548640" cy="548640"/>
          </a:xfrm>
          <a:prstGeom prst="roundRect">
            <a:avLst/>
          </a:prstGeom>
          <a:solidFill>
            <a:srgbClr val="CCFFCC"/>
          </a:solidFill>
          <a:ln w="25400" cap="flat" cmpd="sng" algn="ctr">
            <a:noFill/>
            <a:prstDash val="solid"/>
          </a:ln>
          <a:effectLst>
            <a:outerShdw blurRad="50800" dist="38100" dir="2700000" algn="tl" rotWithShape="0">
              <a:srgbClr val="000000">
                <a:alpha val="43000"/>
              </a:srgbClr>
            </a:outerShdw>
          </a:effectLst>
        </p:spPr>
        <p:txBody>
          <a:bodyPr lIns="0" tIns="0" rIns="0" bIns="0" rtlCol="0" anchor="ctr" anchorCtr="1"/>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smtClean="0">
                <a:ln>
                  <a:noFill/>
                </a:ln>
                <a:solidFill>
                  <a:srgbClr val="009A46"/>
                </a:solidFill>
                <a:effectLst/>
                <a:uLnTx/>
                <a:uFillTx/>
                <a:latin typeface="Arial" pitchFamily="34" charset="0"/>
                <a:cs typeface="Arial" pitchFamily="34" charset="0"/>
              </a:rPr>
              <a:t>DB</a:t>
            </a:r>
            <a:r>
              <a:rPr kumimoji="0" lang="en-US" b="0" i="0" u="none" strike="noStrike" kern="0" cap="none" spc="0" normalizeH="0" baseline="-25000" noProof="0" dirty="0" smtClean="0">
                <a:ln>
                  <a:noFill/>
                </a:ln>
                <a:solidFill>
                  <a:srgbClr val="009A46"/>
                </a:solidFill>
                <a:effectLst/>
                <a:uLnTx/>
                <a:uFillTx/>
                <a:latin typeface="Arial" pitchFamily="34" charset="0"/>
                <a:cs typeface="Arial" pitchFamily="34" charset="0"/>
              </a:rPr>
              <a:t>A</a:t>
            </a:r>
            <a:endParaRPr kumimoji="0" lang="en-US" b="0" i="0" u="none" strike="noStrike" kern="0" cap="none" spc="0" normalizeH="0" baseline="0" noProof="0" dirty="0" smtClean="0">
              <a:ln>
                <a:noFill/>
              </a:ln>
              <a:solidFill>
                <a:srgbClr val="009A46"/>
              </a:solidFill>
              <a:effectLst/>
              <a:uLnTx/>
              <a:uFillTx/>
              <a:latin typeface="Arial" pitchFamily="34" charset="0"/>
              <a:cs typeface="Arial" pitchFamily="34" charset="0"/>
            </a:endParaRPr>
          </a:p>
        </p:txBody>
      </p:sp>
      <p:sp>
        <p:nvSpPr>
          <p:cNvPr id="116" name="Rounded Rectangle 115"/>
          <p:cNvSpPr/>
          <p:nvPr/>
        </p:nvSpPr>
        <p:spPr>
          <a:xfrm>
            <a:off x="5382514" y="1377791"/>
            <a:ext cx="548640" cy="548640"/>
          </a:xfrm>
          <a:prstGeom prst="roundRect">
            <a:avLst/>
          </a:prstGeom>
          <a:solidFill>
            <a:srgbClr val="CC99FF"/>
          </a:solidFill>
          <a:ln w="25400" cap="flat" cmpd="sng" algn="ctr">
            <a:noFill/>
            <a:prstDash val="solid"/>
          </a:ln>
          <a:effectLst>
            <a:outerShdw blurRad="50800" dist="38100" dir="2700000" algn="tl" rotWithShape="0">
              <a:srgbClr val="000000">
                <a:alpha val="43000"/>
              </a:srgbClr>
            </a:outerShdw>
          </a:effectLst>
        </p:spPr>
        <p:txBody>
          <a:bodyPr lIns="0" tIns="0" rIns="0" bIns="0" rtlCol="0" anchor="ctr" anchorCtr="1"/>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smtClean="0">
                <a:ln>
                  <a:noFill/>
                </a:ln>
                <a:solidFill>
                  <a:srgbClr val="660066"/>
                </a:solidFill>
                <a:effectLst/>
                <a:uLnTx/>
                <a:uFillTx/>
                <a:latin typeface="Arial" pitchFamily="34" charset="0"/>
                <a:cs typeface="Arial" pitchFamily="34" charset="0"/>
              </a:rPr>
              <a:t>DB</a:t>
            </a:r>
            <a:r>
              <a:rPr kumimoji="0" lang="en-US" b="0" i="0" u="none" strike="noStrike" kern="0" cap="none" spc="0" normalizeH="0" baseline="-25000" noProof="0" dirty="0" smtClean="0">
                <a:ln>
                  <a:noFill/>
                </a:ln>
                <a:solidFill>
                  <a:srgbClr val="660066"/>
                </a:solidFill>
                <a:effectLst/>
                <a:uLnTx/>
                <a:uFillTx/>
                <a:latin typeface="Arial" pitchFamily="34" charset="0"/>
                <a:cs typeface="Arial" pitchFamily="34" charset="0"/>
              </a:rPr>
              <a:t>B</a:t>
            </a:r>
            <a:endParaRPr kumimoji="0" lang="en-US" b="0" i="0" u="none" strike="noStrike" kern="0" cap="none" spc="0" normalizeH="0" baseline="0" noProof="0" dirty="0" smtClean="0">
              <a:ln>
                <a:noFill/>
              </a:ln>
              <a:solidFill>
                <a:srgbClr val="660066"/>
              </a:solidFill>
              <a:effectLst/>
              <a:uLnTx/>
              <a:uFillTx/>
              <a:latin typeface="Arial" pitchFamily="34" charset="0"/>
              <a:cs typeface="Arial" pitchFamily="34" charset="0"/>
            </a:endParaRPr>
          </a:p>
        </p:txBody>
      </p:sp>
      <p:sp>
        <p:nvSpPr>
          <p:cNvPr id="117" name="Rounded Rectangle 116"/>
          <p:cNvSpPr/>
          <p:nvPr/>
        </p:nvSpPr>
        <p:spPr>
          <a:xfrm>
            <a:off x="6821847" y="1377791"/>
            <a:ext cx="548640" cy="548640"/>
          </a:xfrm>
          <a:prstGeom prst="roundRect">
            <a:avLst/>
          </a:prstGeom>
          <a:solidFill>
            <a:srgbClr val="CC99FF"/>
          </a:solidFill>
          <a:ln w="25400" cap="flat" cmpd="sng" algn="ctr">
            <a:noFill/>
            <a:prstDash val="solid"/>
          </a:ln>
          <a:effectLst>
            <a:outerShdw blurRad="50800" dist="38100" dir="2700000" algn="tl" rotWithShape="0">
              <a:srgbClr val="000000">
                <a:alpha val="43000"/>
              </a:srgbClr>
            </a:outerShdw>
          </a:effectLst>
        </p:spPr>
        <p:txBody>
          <a:bodyPr lIns="0" tIns="0" rIns="0" bIns="0" rtlCol="0" anchor="ctr" anchorCtr="1"/>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smtClean="0">
                <a:ln>
                  <a:noFill/>
                </a:ln>
                <a:solidFill>
                  <a:srgbClr val="660066"/>
                </a:solidFill>
                <a:effectLst/>
                <a:uLnTx/>
                <a:uFillTx/>
                <a:latin typeface="Arial" pitchFamily="34" charset="0"/>
                <a:cs typeface="Arial" pitchFamily="34" charset="0"/>
              </a:rPr>
              <a:t>DB</a:t>
            </a:r>
            <a:r>
              <a:rPr kumimoji="0" lang="en-US" b="0" i="0" u="none" strike="noStrike" kern="0" cap="none" spc="0" normalizeH="0" baseline="-25000" noProof="0" dirty="0" smtClean="0">
                <a:ln>
                  <a:noFill/>
                </a:ln>
                <a:solidFill>
                  <a:srgbClr val="660066"/>
                </a:solidFill>
                <a:effectLst/>
                <a:uLnTx/>
                <a:uFillTx/>
                <a:latin typeface="Arial" pitchFamily="34" charset="0"/>
                <a:cs typeface="Arial" pitchFamily="34" charset="0"/>
              </a:rPr>
              <a:t>B</a:t>
            </a:r>
            <a:endParaRPr kumimoji="0" lang="en-US" b="0" i="0" u="none" strike="noStrike" kern="0" cap="none" spc="0" normalizeH="0" baseline="0" noProof="0" dirty="0" smtClean="0">
              <a:ln>
                <a:noFill/>
              </a:ln>
              <a:solidFill>
                <a:srgbClr val="660066"/>
              </a:solidFill>
              <a:effectLst/>
              <a:uLnTx/>
              <a:uFillTx/>
              <a:latin typeface="Arial" pitchFamily="34" charset="0"/>
              <a:cs typeface="Arial" pitchFamily="34" charset="0"/>
            </a:endParaRPr>
          </a:p>
        </p:txBody>
      </p:sp>
      <p:sp>
        <p:nvSpPr>
          <p:cNvPr id="118" name="Rounded Rectangle 117"/>
          <p:cNvSpPr/>
          <p:nvPr/>
        </p:nvSpPr>
        <p:spPr>
          <a:xfrm>
            <a:off x="8269647" y="1377791"/>
            <a:ext cx="548640" cy="548640"/>
          </a:xfrm>
          <a:prstGeom prst="roundRect">
            <a:avLst/>
          </a:prstGeom>
          <a:solidFill>
            <a:srgbClr val="FF9933"/>
          </a:solidFill>
          <a:ln w="25400" cap="flat" cmpd="sng" algn="ctr">
            <a:noFill/>
            <a:prstDash val="solid"/>
          </a:ln>
          <a:effectLst>
            <a:outerShdw blurRad="50800" dist="38100" dir="2700000" algn="tl" rotWithShape="0">
              <a:srgbClr val="000000">
                <a:alpha val="43000"/>
              </a:srgbClr>
            </a:outerShdw>
          </a:effectLst>
        </p:spPr>
        <p:txBody>
          <a:bodyPr lIns="0" tIns="0" rIns="0" bIns="0" rtlCol="0" anchor="ctr" anchorCtr="1"/>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smtClean="0">
                <a:ln>
                  <a:noFill/>
                </a:ln>
                <a:solidFill>
                  <a:srgbClr val="663300"/>
                </a:solidFill>
                <a:effectLst/>
                <a:uLnTx/>
                <a:uFillTx/>
                <a:latin typeface="Arial" pitchFamily="34" charset="0"/>
                <a:cs typeface="Arial" pitchFamily="34" charset="0"/>
              </a:rPr>
              <a:t>DB</a:t>
            </a:r>
            <a:r>
              <a:rPr kumimoji="0" lang="en-US" b="0" i="0" u="none" strike="noStrike" kern="0" cap="none" spc="0" normalizeH="0" baseline="-25000" noProof="0" dirty="0" smtClean="0">
                <a:ln>
                  <a:noFill/>
                </a:ln>
                <a:solidFill>
                  <a:srgbClr val="663300"/>
                </a:solidFill>
                <a:effectLst/>
                <a:uLnTx/>
                <a:uFillTx/>
                <a:latin typeface="Arial" pitchFamily="34" charset="0"/>
                <a:cs typeface="Arial" pitchFamily="34" charset="0"/>
              </a:rPr>
              <a:t>C</a:t>
            </a:r>
            <a:endParaRPr kumimoji="0" lang="en-US" b="0" i="0" u="none" strike="noStrike" kern="0" cap="none" spc="0" normalizeH="0" baseline="0" noProof="0" dirty="0" smtClean="0">
              <a:ln>
                <a:noFill/>
              </a:ln>
              <a:solidFill>
                <a:srgbClr val="663300"/>
              </a:solidFill>
              <a:effectLst/>
              <a:uLnTx/>
              <a:uFillTx/>
              <a:latin typeface="Arial" pitchFamily="34" charset="0"/>
              <a:cs typeface="Arial" pitchFamily="34" charset="0"/>
            </a:endParaRPr>
          </a:p>
        </p:txBody>
      </p:sp>
      <p:sp>
        <p:nvSpPr>
          <p:cNvPr id="119" name="Rounded Rectangle 118"/>
          <p:cNvSpPr/>
          <p:nvPr/>
        </p:nvSpPr>
        <p:spPr>
          <a:xfrm>
            <a:off x="4010888" y="1377791"/>
            <a:ext cx="548640" cy="548640"/>
          </a:xfrm>
          <a:prstGeom prst="roundRect">
            <a:avLst/>
          </a:prstGeom>
          <a:solidFill>
            <a:srgbClr val="CC99FF"/>
          </a:solidFill>
          <a:ln w="25400" cap="flat" cmpd="sng" algn="ctr">
            <a:noFill/>
            <a:prstDash val="solid"/>
          </a:ln>
          <a:effectLst>
            <a:outerShdw blurRad="50800" dist="38100" dir="2700000" algn="tl" rotWithShape="0">
              <a:srgbClr val="000000">
                <a:alpha val="43000"/>
              </a:srgbClr>
            </a:outerShdw>
          </a:effectLst>
        </p:spPr>
        <p:txBody>
          <a:bodyPr lIns="0" tIns="0" rIns="0" bIns="0" rtlCol="0" anchor="ctr" anchorCtr="1"/>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smtClean="0">
                <a:ln>
                  <a:noFill/>
                </a:ln>
                <a:solidFill>
                  <a:srgbClr val="660066"/>
                </a:solidFill>
                <a:effectLst/>
                <a:uLnTx/>
                <a:uFillTx/>
                <a:latin typeface="Arial" pitchFamily="34" charset="0"/>
                <a:cs typeface="Arial" pitchFamily="34" charset="0"/>
              </a:rPr>
              <a:t>DB</a:t>
            </a:r>
            <a:r>
              <a:rPr kumimoji="0" lang="en-US" b="0" i="0" u="none" strike="noStrike" kern="0" cap="none" spc="0" normalizeH="0" baseline="-25000" noProof="0" dirty="0" smtClean="0">
                <a:ln>
                  <a:noFill/>
                </a:ln>
                <a:solidFill>
                  <a:srgbClr val="660066"/>
                </a:solidFill>
                <a:effectLst/>
                <a:uLnTx/>
                <a:uFillTx/>
                <a:latin typeface="Arial" pitchFamily="34" charset="0"/>
                <a:cs typeface="Arial" pitchFamily="34" charset="0"/>
              </a:rPr>
              <a:t>B</a:t>
            </a:r>
            <a:endParaRPr kumimoji="0" lang="en-US" b="0" i="0" u="none" strike="noStrike" kern="0" cap="none" spc="0" normalizeH="0" baseline="0" noProof="0" dirty="0" smtClean="0">
              <a:ln>
                <a:noFill/>
              </a:ln>
              <a:solidFill>
                <a:srgbClr val="660066"/>
              </a:solidFill>
              <a:effectLst/>
              <a:uLnTx/>
              <a:uFillTx/>
              <a:latin typeface="Arial" pitchFamily="34" charset="0"/>
              <a:cs typeface="Arial" pitchFamily="34" charset="0"/>
            </a:endParaRPr>
          </a:p>
        </p:txBody>
      </p:sp>
      <p:sp>
        <p:nvSpPr>
          <p:cNvPr id="120" name="&quot;No&quot; Symbol 119"/>
          <p:cNvSpPr/>
          <p:nvPr/>
        </p:nvSpPr>
        <p:spPr>
          <a:xfrm>
            <a:off x="3989253" y="2016901"/>
            <a:ext cx="430348" cy="404567"/>
          </a:xfrm>
          <a:prstGeom prst="noSmoking">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Arial" pitchFamily="34" charset="0"/>
              <a:cs typeface="Arial" pitchFamily="34" charset="0"/>
            </a:endParaRPr>
          </a:p>
        </p:txBody>
      </p:sp>
      <p:sp>
        <p:nvSpPr>
          <p:cNvPr id="70" name="TextBox 69"/>
          <p:cNvSpPr txBox="1"/>
          <p:nvPr/>
        </p:nvSpPr>
        <p:spPr>
          <a:xfrm>
            <a:off x="186766" y="3265983"/>
            <a:ext cx="1389528" cy="830997"/>
          </a:xfrm>
          <a:prstGeom prst="rect">
            <a:avLst/>
          </a:prstGeom>
          <a:noFill/>
        </p:spPr>
        <p:txBody>
          <a:bodyPr wrap="square" rtlCol="0">
            <a:spAutoFit/>
          </a:bodyPr>
          <a:lstStyle/>
          <a:p>
            <a:r>
              <a:rPr lang="ru-RU" sz="1200" dirty="0" smtClean="0">
                <a:solidFill>
                  <a:schemeClr val="tx2"/>
                </a:solidFill>
              </a:rPr>
              <a:t>Дисковые группы</a:t>
            </a:r>
            <a:endParaRPr lang="en-US" sz="1200" dirty="0" smtClean="0">
              <a:solidFill>
                <a:schemeClr val="tx2"/>
              </a:solidFill>
            </a:endParaRPr>
          </a:p>
          <a:p>
            <a:endParaRPr lang="en-US" sz="1200" dirty="0" smtClean="0">
              <a:solidFill>
                <a:schemeClr val="tx2"/>
              </a:solidFill>
            </a:endParaRPr>
          </a:p>
          <a:p>
            <a:endParaRPr lang="en-US" sz="1200" dirty="0" smtClean="0">
              <a:solidFill>
                <a:schemeClr val="tx2"/>
              </a:solidFill>
            </a:endParaRPr>
          </a:p>
        </p:txBody>
      </p:sp>
      <p:sp>
        <p:nvSpPr>
          <p:cNvPr id="71" name="TextBox 70"/>
          <p:cNvSpPr txBox="1"/>
          <p:nvPr/>
        </p:nvSpPr>
        <p:spPr>
          <a:xfrm>
            <a:off x="1808810" y="931271"/>
            <a:ext cx="1095172" cy="261610"/>
          </a:xfrm>
          <a:prstGeom prst="rect">
            <a:avLst/>
          </a:prstGeom>
          <a:noFill/>
        </p:spPr>
        <p:txBody>
          <a:bodyPr wrap="none" rtlCol="0">
            <a:spAutoFit/>
          </a:bodyPr>
          <a:lstStyle/>
          <a:p>
            <a:r>
              <a:rPr lang="ru-RU" sz="1100" dirty="0" smtClean="0">
                <a:solidFill>
                  <a:schemeClr val="tx2"/>
                </a:solidFill>
              </a:rPr>
              <a:t>Кластер </a:t>
            </a:r>
            <a:r>
              <a:rPr lang="en-US" sz="1100" dirty="0" smtClean="0">
                <a:solidFill>
                  <a:schemeClr val="tx2"/>
                </a:solidFill>
              </a:rPr>
              <a:t>RAC </a:t>
            </a:r>
          </a:p>
        </p:txBody>
      </p:sp>
    </p:spTree>
    <p:extLst>
      <p:ext uri="{BB962C8B-B14F-4D97-AF65-F5344CB8AC3E}">
        <p14:creationId xmlns:p14="http://schemas.microsoft.com/office/powerpoint/2010/main" xmlns="" val="2193707043"/>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0"/>
                                        </p:tgtEl>
                                        <p:attrNameLst>
                                          <p:attrName>style.visibility</p:attrName>
                                        </p:attrNameLst>
                                      </p:cBhvr>
                                      <p:to>
                                        <p:strVal val="visible"/>
                                      </p:to>
                                    </p:set>
                                  </p:childTnLst>
                                </p:cTn>
                              </p:par>
                              <p:par>
                                <p:cTn id="7" presetID="10"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animEffect transition="in" filter="fade">
                                      <p:cBhvr>
                                        <p:cTn id="9" dur="500"/>
                                        <p:tgtEl>
                                          <p:spTgt spid="10"/>
                                        </p:tgtEl>
                                      </p:cBhvr>
                                    </p:animEffect>
                                  </p:childTnLst>
                                </p:cTn>
                              </p:par>
                              <p:par>
                                <p:cTn id="10" presetID="10" presetClass="entr" presetSubtype="0"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par>
                                <p:cTn id="13" presetID="10" presetClass="exit" presetSubtype="0" fill="hold" nodeType="withEffect">
                                  <p:stCondLst>
                                    <p:cond delay="0"/>
                                  </p:stCondLst>
                                  <p:childTnLst>
                                    <p:animEffect transition="out" filter="fade">
                                      <p:cBhvr>
                                        <p:cTn id="14" dur="500"/>
                                        <p:tgtEl>
                                          <p:spTgt spid="7"/>
                                        </p:tgtEl>
                                      </p:cBhvr>
                                    </p:animEffect>
                                    <p:set>
                                      <p:cBhvr>
                                        <p:cTn id="15" dur="1" fill="hold">
                                          <p:stCondLst>
                                            <p:cond delay="499"/>
                                          </p:stCondLst>
                                        </p:cTn>
                                        <p:tgtEl>
                                          <p:spTgt spid="7"/>
                                        </p:tgtEl>
                                        <p:attrNameLst>
                                          <p:attrName>style.visibility</p:attrName>
                                        </p:attrNameLst>
                                      </p:cBhvr>
                                      <p:to>
                                        <p:strVal val="hidden"/>
                                      </p:to>
                                    </p:set>
                                  </p:childTnLst>
                                </p:cTn>
                              </p:par>
                              <p:par>
                                <p:cTn id="16" presetID="10" presetClass="exit" presetSubtype="0" fill="hold" nodeType="withEffect">
                                  <p:stCondLst>
                                    <p:cond delay="0"/>
                                  </p:stCondLst>
                                  <p:childTnLst>
                                    <p:animEffect transition="out" filter="fade">
                                      <p:cBhvr>
                                        <p:cTn id="17" dur="500"/>
                                        <p:tgtEl>
                                          <p:spTgt spid="8"/>
                                        </p:tgtEl>
                                      </p:cBhvr>
                                    </p:animEffect>
                                    <p:set>
                                      <p:cBhvr>
                                        <p:cTn id="18" dur="1" fill="hold">
                                          <p:stCondLst>
                                            <p:cond delay="499"/>
                                          </p:stCondLst>
                                        </p:cTn>
                                        <p:tgtEl>
                                          <p:spTgt spid="8"/>
                                        </p:tgtEl>
                                        <p:attrNameLst>
                                          <p:attrName>style.visibility</p:attrName>
                                        </p:attrNameLst>
                                      </p:cBhvr>
                                      <p:to>
                                        <p:strVal val="hidden"/>
                                      </p:to>
                                    </p:set>
                                  </p:childTnLst>
                                </p:cTn>
                              </p:par>
                              <p:par>
                                <p:cTn id="19" presetID="10" presetClass="entr" presetSubtype="0" fill="hold" grpId="0" nodeType="withEffect">
                                  <p:stCondLst>
                                    <p:cond delay="0"/>
                                  </p:stCondLst>
                                  <p:childTnLst>
                                    <p:set>
                                      <p:cBhvr>
                                        <p:cTn id="20" dur="1" fill="hold">
                                          <p:stCondLst>
                                            <p:cond delay="0"/>
                                          </p:stCondLst>
                                        </p:cTn>
                                        <p:tgtEl>
                                          <p:spTgt spid="140"/>
                                        </p:tgtEl>
                                        <p:attrNameLst>
                                          <p:attrName>style.visibility</p:attrName>
                                        </p:attrNameLst>
                                      </p:cBhvr>
                                      <p:to>
                                        <p:strVal val="visible"/>
                                      </p:to>
                                    </p:set>
                                    <p:animEffect transition="in" filter="fade">
                                      <p:cBhvr>
                                        <p:cTn id="21" dur="500"/>
                                        <p:tgtEl>
                                          <p:spTgt spid="140"/>
                                        </p:tgtEl>
                                      </p:cBhvr>
                                    </p:animEffect>
                                  </p:childTnLst>
                                </p:cTn>
                              </p:par>
                              <p:par>
                                <p:cTn id="22" presetID="10" presetClass="exit" presetSubtype="0" fill="hold" grpId="0" nodeType="withEffect">
                                  <p:stCondLst>
                                    <p:cond delay="0"/>
                                  </p:stCondLst>
                                  <p:childTnLst>
                                    <p:animEffect transition="out" filter="fade">
                                      <p:cBhvr>
                                        <p:cTn id="23" dur="500"/>
                                        <p:tgtEl>
                                          <p:spTgt spid="139"/>
                                        </p:tgtEl>
                                      </p:cBhvr>
                                    </p:animEffect>
                                    <p:set>
                                      <p:cBhvr>
                                        <p:cTn id="24" dur="1" fill="hold">
                                          <p:stCondLst>
                                            <p:cond delay="499"/>
                                          </p:stCondLst>
                                        </p:cTn>
                                        <p:tgtEl>
                                          <p:spTgt spid="139"/>
                                        </p:tgtEl>
                                        <p:attrNameLst>
                                          <p:attrName>style.visibility</p:attrName>
                                        </p:attrNameLst>
                                      </p:cBhvr>
                                      <p:to>
                                        <p:strVal val="hidden"/>
                                      </p:to>
                                    </p:set>
                                  </p:childTnLst>
                                </p:cTn>
                              </p:par>
                              <p:par>
                                <p:cTn id="25" presetID="10" presetClass="exit" presetSubtype="0" fill="hold" grpId="0" nodeType="withEffect">
                                  <p:stCondLst>
                                    <p:cond delay="0"/>
                                  </p:stCondLst>
                                  <p:childTnLst>
                                    <p:animEffect transition="out" filter="fade">
                                      <p:cBhvr>
                                        <p:cTn id="26" dur="500"/>
                                        <p:tgtEl>
                                          <p:spTgt spid="138"/>
                                        </p:tgtEl>
                                      </p:cBhvr>
                                    </p:animEffect>
                                    <p:set>
                                      <p:cBhvr>
                                        <p:cTn id="27" dur="1" fill="hold">
                                          <p:stCondLst>
                                            <p:cond delay="499"/>
                                          </p:stCondLst>
                                        </p:cTn>
                                        <p:tgtEl>
                                          <p:spTgt spid="138"/>
                                        </p:tgtEl>
                                        <p:attrNameLst>
                                          <p:attrName>style.visibility</p:attrName>
                                        </p:attrNameLst>
                                      </p:cBhvr>
                                      <p:to>
                                        <p:strVal val="hidden"/>
                                      </p:to>
                                    </p:set>
                                  </p:childTnLst>
                                </p:cTn>
                              </p:par>
                              <p:par>
                                <p:cTn id="28" presetID="10" presetClass="entr" presetSubtype="0" fill="hold" grpId="0" nodeType="withEffect">
                                  <p:stCondLst>
                                    <p:cond delay="0"/>
                                  </p:stCondLst>
                                  <p:childTnLst>
                                    <p:set>
                                      <p:cBhvr>
                                        <p:cTn id="29" dur="1" fill="hold">
                                          <p:stCondLst>
                                            <p:cond delay="0"/>
                                          </p:stCondLst>
                                        </p:cTn>
                                        <p:tgtEl>
                                          <p:spTgt spid="141"/>
                                        </p:tgtEl>
                                        <p:attrNameLst>
                                          <p:attrName>style.visibility</p:attrName>
                                        </p:attrNameLst>
                                      </p:cBhvr>
                                      <p:to>
                                        <p:strVal val="visible"/>
                                      </p:to>
                                    </p:set>
                                    <p:animEffect transition="in" filter="fade">
                                      <p:cBhvr>
                                        <p:cTn id="30" dur="500"/>
                                        <p:tgtEl>
                                          <p:spTgt spid="141"/>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141"/>
                                        </p:tgtEl>
                                        <p:attrNameLst>
                                          <p:attrName>style.visibility</p:attrName>
                                        </p:attrNameLst>
                                      </p:cBhvr>
                                      <p:to>
                                        <p:strVal val="visible"/>
                                      </p:to>
                                    </p:set>
                                    <p:animEffect transition="in" filter="fade">
                                      <p:cBhvr>
                                        <p:cTn id="33" dur="500"/>
                                        <p:tgtEl>
                                          <p:spTgt spid="141"/>
                                        </p:tgtEl>
                                      </p:cBhvr>
                                    </p:animEffect>
                                  </p:childTnLst>
                                </p:cTn>
                              </p:par>
                              <p:par>
                                <p:cTn id="34" presetID="0" presetClass="path" presetSubtype="0" accel="50000" decel="50000" fill="hold" grpId="0" nodeType="withEffect">
                                  <p:stCondLst>
                                    <p:cond delay="0"/>
                                  </p:stCondLst>
                                  <p:childTnLst>
                                    <p:animMotion origin="layout" path="M -2.22222E-6 9.55905E-7 L 0.47865 -0.00278 " pathEditMode="relative" rAng="0" ptsTypes="AA">
                                      <p:cBhvr>
                                        <p:cTn id="35" dur="2000" fill="hold"/>
                                        <p:tgtEl>
                                          <p:spTgt spid="92"/>
                                        </p:tgtEl>
                                        <p:attrNameLst>
                                          <p:attrName>ppt_x</p:attrName>
                                          <p:attrName>ppt_y</p:attrName>
                                        </p:attrNameLst>
                                      </p:cBhvr>
                                      <p:rCtr x="23924" y="-154"/>
                                    </p:animMotion>
                                  </p:childTnLst>
                                </p:cTn>
                              </p:par>
                              <p:par>
                                <p:cTn id="36" presetID="1" presetClass="exit" presetSubtype="0" fill="hold" grpId="1" nodeType="withEffect">
                                  <p:stCondLst>
                                    <p:cond delay="0"/>
                                  </p:stCondLst>
                                  <p:childTnLst>
                                    <p:set>
                                      <p:cBhvr>
                                        <p:cTn id="37" dur="1" fill="hold">
                                          <p:stCondLst>
                                            <p:cond delay="1999"/>
                                          </p:stCondLst>
                                        </p:cTn>
                                        <p:tgtEl>
                                          <p:spTgt spid="1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 grpId="0"/>
      <p:bldP spid="139" grpId="0"/>
      <p:bldP spid="140" grpId="0"/>
      <p:bldP spid="141" grpId="0"/>
      <p:bldP spid="141" grpId="1"/>
      <p:bldP spid="92" grpId="0" animBg="1"/>
      <p:bldP spid="120" grpId="0" animBg="1"/>
      <p:bldP spid="120" grpId="1"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Flex ASM: </a:t>
            </a:r>
            <a:r>
              <a:rPr lang="ru-RU" dirty="0" smtClean="0"/>
              <a:t>поддержка </a:t>
            </a:r>
            <a:r>
              <a:rPr lang="en-US" dirty="0" smtClean="0"/>
              <a:t>Oracle Database 11g</a:t>
            </a:r>
            <a:endParaRPr lang="en-US" dirty="0"/>
          </a:p>
        </p:txBody>
      </p:sp>
      <p:sp>
        <p:nvSpPr>
          <p:cNvPr id="154" name="Text Placeholder 153"/>
          <p:cNvSpPr>
            <a:spLocks noGrp="1"/>
          </p:cNvSpPr>
          <p:nvPr>
            <p:ph type="body" sz="quarter" idx="13"/>
          </p:nvPr>
        </p:nvSpPr>
        <p:spPr/>
        <p:txBody>
          <a:bodyPr/>
          <a:lstStyle/>
          <a:p>
            <a:r>
              <a:rPr lang="ru-RU" dirty="0" smtClean="0"/>
              <a:t>Предыдущие версии будут использовать локальный </a:t>
            </a:r>
            <a:r>
              <a:rPr lang="en-US" dirty="0" smtClean="0"/>
              <a:t>ASM </a:t>
            </a:r>
            <a:r>
              <a:rPr lang="ru-RU" dirty="0" smtClean="0"/>
              <a:t>экземпляр</a:t>
            </a:r>
            <a:endParaRPr lang="en-US" dirty="0"/>
          </a:p>
        </p:txBody>
      </p:sp>
      <p:grpSp>
        <p:nvGrpSpPr>
          <p:cNvPr id="3" name="Group 142"/>
          <p:cNvGrpSpPr/>
          <p:nvPr/>
        </p:nvGrpSpPr>
        <p:grpSpPr>
          <a:xfrm>
            <a:off x="1906232" y="2351602"/>
            <a:ext cx="7021700" cy="1861526"/>
            <a:chOff x="776579" y="2407110"/>
            <a:chExt cx="8137818" cy="2157420"/>
          </a:xfrm>
        </p:grpSpPr>
        <p:sp>
          <p:nvSpPr>
            <p:cNvPr id="91" name="Rectangle 20"/>
            <p:cNvSpPr>
              <a:spLocks noChangeArrowheads="1"/>
            </p:cNvSpPr>
            <p:nvPr/>
          </p:nvSpPr>
          <p:spPr bwMode="auto">
            <a:xfrm>
              <a:off x="776579" y="3339353"/>
              <a:ext cx="8137818" cy="1225177"/>
            </a:xfrm>
            <a:prstGeom prst="rect">
              <a:avLst/>
            </a:prstGeom>
            <a:ln>
              <a:headEnd type="none" w="sm" len="sm"/>
              <a:tailEnd type="none" w="sm" len="sm"/>
            </a:ln>
          </p:spPr>
          <p:style>
            <a:lnRef idx="1">
              <a:schemeClr val="accent5"/>
            </a:lnRef>
            <a:fillRef idx="2">
              <a:schemeClr val="accent5"/>
            </a:fillRef>
            <a:effectRef idx="1">
              <a:schemeClr val="accent5"/>
            </a:effectRef>
            <a:fontRef idx="minor">
              <a:schemeClr val="dk1"/>
            </a:fontRef>
          </p:style>
          <p:txBody>
            <a:bodyPr wrap="none" anchor="t"/>
            <a:lstStyle/>
            <a:p>
              <a:pPr defTabSz="228600">
                <a:lnSpc>
                  <a:spcPct val="90000"/>
                </a:lnSpc>
                <a:spcBef>
                  <a:spcPct val="50000"/>
                </a:spcBef>
                <a:buClr>
                  <a:srgbClr val="FD0000"/>
                </a:buClr>
                <a:defRPr/>
              </a:pPr>
              <a:r>
                <a:rPr lang="en-US" sz="900" dirty="0" smtClean="0">
                  <a:solidFill>
                    <a:schemeClr val="tx1"/>
                  </a:solidFill>
                  <a:latin typeface="Arial" charset="0"/>
                </a:rPr>
                <a:t>ASM Cluster Pool of Storage</a:t>
              </a:r>
            </a:p>
          </p:txBody>
        </p:sp>
        <p:grpSp>
          <p:nvGrpSpPr>
            <p:cNvPr id="4" name="Group 66"/>
            <p:cNvGrpSpPr/>
            <p:nvPr/>
          </p:nvGrpSpPr>
          <p:grpSpPr>
            <a:xfrm>
              <a:off x="1411856" y="2407110"/>
              <a:ext cx="6932791" cy="555297"/>
              <a:chOff x="3123986" y="3251808"/>
              <a:chExt cx="4739341" cy="555297"/>
            </a:xfrm>
          </p:grpSpPr>
          <p:cxnSp>
            <p:nvCxnSpPr>
              <p:cNvPr id="46" name="Straight Connector 45"/>
              <p:cNvCxnSpPr/>
              <p:nvPr/>
            </p:nvCxnSpPr>
            <p:spPr>
              <a:xfrm>
                <a:off x="3123986" y="3807105"/>
                <a:ext cx="4739341" cy="0"/>
              </a:xfrm>
              <a:prstGeom prst="line">
                <a:avLst/>
              </a:prstGeom>
            </p:spPr>
            <p:style>
              <a:lnRef idx="2">
                <a:schemeClr val="dk1"/>
              </a:lnRef>
              <a:fillRef idx="0">
                <a:schemeClr val="dk1"/>
              </a:fillRef>
              <a:effectRef idx="1">
                <a:schemeClr val="dk1"/>
              </a:effectRef>
              <a:fontRef idx="minor">
                <a:schemeClr val="tx1"/>
              </a:fontRef>
            </p:style>
          </p:cxnSp>
          <p:cxnSp>
            <p:nvCxnSpPr>
              <p:cNvPr id="47" name="Straight Connector 46"/>
              <p:cNvCxnSpPr/>
              <p:nvPr/>
            </p:nvCxnSpPr>
            <p:spPr>
              <a:xfrm>
                <a:off x="6619974" y="3251808"/>
                <a:ext cx="0" cy="555297"/>
              </a:xfrm>
              <a:prstGeom prst="line">
                <a:avLst/>
              </a:prstGeom>
            </p:spPr>
            <p:style>
              <a:lnRef idx="2">
                <a:schemeClr val="dk1"/>
              </a:lnRef>
              <a:fillRef idx="0">
                <a:schemeClr val="dk1"/>
              </a:fillRef>
              <a:effectRef idx="1">
                <a:schemeClr val="dk1"/>
              </a:effectRef>
              <a:fontRef idx="minor">
                <a:schemeClr val="tx1"/>
              </a:fontRef>
            </p:style>
          </p:cxnSp>
          <p:cxnSp>
            <p:nvCxnSpPr>
              <p:cNvPr id="49" name="Straight Connector 48"/>
              <p:cNvCxnSpPr/>
              <p:nvPr/>
            </p:nvCxnSpPr>
            <p:spPr>
              <a:xfrm>
                <a:off x="4302361" y="3251808"/>
                <a:ext cx="0" cy="555297"/>
              </a:xfrm>
              <a:prstGeom prst="line">
                <a:avLst/>
              </a:prstGeom>
            </p:spPr>
            <p:style>
              <a:lnRef idx="2">
                <a:schemeClr val="dk1"/>
              </a:lnRef>
              <a:fillRef idx="0">
                <a:schemeClr val="dk1"/>
              </a:fillRef>
              <a:effectRef idx="1">
                <a:schemeClr val="dk1"/>
              </a:effectRef>
              <a:fontRef idx="minor">
                <a:schemeClr val="tx1"/>
              </a:fontRef>
            </p:style>
          </p:cxnSp>
          <p:cxnSp>
            <p:nvCxnSpPr>
              <p:cNvPr id="63" name="Straight Connector 62"/>
              <p:cNvCxnSpPr/>
              <p:nvPr/>
            </p:nvCxnSpPr>
            <p:spPr>
              <a:xfrm>
                <a:off x="3123986" y="3251808"/>
                <a:ext cx="0" cy="555297"/>
              </a:xfrm>
              <a:prstGeom prst="line">
                <a:avLst/>
              </a:prstGeom>
            </p:spPr>
            <p:style>
              <a:lnRef idx="2">
                <a:schemeClr val="dk1"/>
              </a:lnRef>
              <a:fillRef idx="0">
                <a:schemeClr val="dk1"/>
              </a:fillRef>
              <a:effectRef idx="1">
                <a:schemeClr val="dk1"/>
              </a:effectRef>
              <a:fontRef idx="minor">
                <a:schemeClr val="tx1"/>
              </a:fontRef>
            </p:style>
          </p:cxnSp>
          <p:cxnSp>
            <p:nvCxnSpPr>
              <p:cNvPr id="64" name="Straight Connector 63"/>
              <p:cNvCxnSpPr/>
              <p:nvPr/>
            </p:nvCxnSpPr>
            <p:spPr>
              <a:xfrm>
                <a:off x="7863327" y="3251808"/>
                <a:ext cx="0" cy="555297"/>
              </a:xfrm>
              <a:prstGeom prst="line">
                <a:avLst/>
              </a:prstGeom>
            </p:spPr>
            <p:style>
              <a:lnRef idx="2">
                <a:schemeClr val="dk1"/>
              </a:lnRef>
              <a:fillRef idx="0">
                <a:schemeClr val="dk1"/>
              </a:fillRef>
              <a:effectRef idx="1">
                <a:schemeClr val="dk1"/>
              </a:effectRef>
              <a:fontRef idx="minor">
                <a:schemeClr val="tx1"/>
              </a:fontRef>
            </p:style>
          </p:cxnSp>
        </p:grpSp>
        <p:cxnSp>
          <p:nvCxnSpPr>
            <p:cNvPr id="97" name="Straight Connector 96"/>
            <p:cNvCxnSpPr>
              <a:endCxn id="91" idx="0"/>
            </p:cNvCxnSpPr>
            <p:nvPr/>
          </p:nvCxnSpPr>
          <p:spPr>
            <a:xfrm flipH="1">
              <a:off x="4845488" y="2504233"/>
              <a:ext cx="3316" cy="835120"/>
            </a:xfrm>
            <a:prstGeom prst="line">
              <a:avLst/>
            </a:prstGeom>
          </p:spPr>
          <p:style>
            <a:lnRef idx="2">
              <a:schemeClr val="dk1"/>
            </a:lnRef>
            <a:fillRef idx="0">
              <a:schemeClr val="dk1"/>
            </a:fillRef>
            <a:effectRef idx="1">
              <a:schemeClr val="dk1"/>
            </a:effectRef>
            <a:fontRef idx="minor">
              <a:schemeClr val="tx1"/>
            </a:fontRef>
          </p:style>
        </p:cxnSp>
        <p:sp>
          <p:nvSpPr>
            <p:cNvPr id="90" name="Rectangle 20"/>
            <p:cNvSpPr>
              <a:spLocks noChangeArrowheads="1"/>
            </p:cNvSpPr>
            <p:nvPr/>
          </p:nvSpPr>
          <p:spPr bwMode="auto">
            <a:xfrm>
              <a:off x="5357597" y="3567366"/>
              <a:ext cx="3437366" cy="896470"/>
            </a:xfrm>
            <a:prstGeom prst="rect">
              <a:avLst/>
            </a:prstGeom>
            <a:ln>
              <a:headEnd type="none" w="sm" len="sm"/>
              <a:tailEnd type="none" w="sm" len="sm"/>
            </a:ln>
          </p:spPr>
          <p:style>
            <a:lnRef idx="1">
              <a:schemeClr val="accent5"/>
            </a:lnRef>
            <a:fillRef idx="2">
              <a:schemeClr val="accent5"/>
            </a:fillRef>
            <a:effectRef idx="1">
              <a:schemeClr val="accent5"/>
            </a:effectRef>
            <a:fontRef idx="minor">
              <a:schemeClr val="dk1"/>
            </a:fontRef>
          </p:style>
          <p:txBody>
            <a:bodyPr wrap="none" anchor="t"/>
            <a:lstStyle/>
            <a:p>
              <a:pPr defTabSz="228600">
                <a:lnSpc>
                  <a:spcPct val="90000"/>
                </a:lnSpc>
                <a:spcBef>
                  <a:spcPct val="50000"/>
                </a:spcBef>
                <a:buClr>
                  <a:srgbClr val="FD0000"/>
                </a:buClr>
                <a:defRPr/>
              </a:pPr>
              <a:r>
                <a:rPr lang="en-US" sz="900" dirty="0" smtClean="0">
                  <a:solidFill>
                    <a:schemeClr val="tx1"/>
                  </a:solidFill>
                  <a:latin typeface="Arial" charset="0"/>
                </a:rPr>
                <a:t>Disk Group B</a:t>
              </a:r>
              <a:endParaRPr lang="en-US" sz="900" dirty="0">
                <a:solidFill>
                  <a:schemeClr val="tx1"/>
                </a:solidFill>
                <a:latin typeface="Arial" charset="0"/>
              </a:endParaRPr>
            </a:p>
          </p:txBody>
        </p:sp>
        <p:sp>
          <p:nvSpPr>
            <p:cNvPr id="89" name="Rectangle 20"/>
            <p:cNvSpPr>
              <a:spLocks noChangeArrowheads="1"/>
            </p:cNvSpPr>
            <p:nvPr/>
          </p:nvSpPr>
          <p:spPr bwMode="auto">
            <a:xfrm>
              <a:off x="870715" y="3567366"/>
              <a:ext cx="4261580" cy="896470"/>
            </a:xfrm>
            <a:prstGeom prst="rect">
              <a:avLst/>
            </a:prstGeom>
            <a:ln>
              <a:headEnd type="none" w="sm" len="sm"/>
              <a:tailEnd type="none" w="sm" len="sm"/>
            </a:ln>
          </p:spPr>
          <p:style>
            <a:lnRef idx="1">
              <a:schemeClr val="accent5"/>
            </a:lnRef>
            <a:fillRef idx="2">
              <a:schemeClr val="accent5"/>
            </a:fillRef>
            <a:effectRef idx="1">
              <a:schemeClr val="accent5"/>
            </a:effectRef>
            <a:fontRef idx="minor">
              <a:schemeClr val="dk1"/>
            </a:fontRef>
          </p:style>
          <p:txBody>
            <a:bodyPr wrap="none" anchor="t"/>
            <a:lstStyle/>
            <a:p>
              <a:pPr defTabSz="228600">
                <a:lnSpc>
                  <a:spcPct val="90000"/>
                </a:lnSpc>
                <a:spcBef>
                  <a:spcPct val="50000"/>
                </a:spcBef>
                <a:buClr>
                  <a:srgbClr val="FD0000"/>
                </a:buClr>
                <a:defRPr/>
              </a:pPr>
              <a:r>
                <a:rPr lang="en-US" sz="900" dirty="0" smtClean="0">
                  <a:solidFill>
                    <a:schemeClr val="tx1"/>
                  </a:solidFill>
                  <a:latin typeface="Arial" charset="0"/>
                </a:rPr>
                <a:t>Disk Group A</a:t>
              </a:r>
              <a:endParaRPr lang="en-US" sz="900" dirty="0">
                <a:solidFill>
                  <a:schemeClr val="tx1"/>
                </a:solidFill>
                <a:latin typeface="Arial" charset="0"/>
              </a:endParaRPr>
            </a:p>
          </p:txBody>
        </p:sp>
      </p:grpSp>
      <p:pic>
        <p:nvPicPr>
          <p:cNvPr id="147" name="Picture 146" descr="Wide Pointer.png"/>
          <p:cNvPicPr>
            <a:picLocks noChangeAspect="1"/>
          </p:cNvPicPr>
          <p:nvPr/>
        </p:nvPicPr>
        <p:blipFill>
          <a:blip r:embed="rId3" cstate="email">
            <a:extLst>
              <a:ext uri="{28A0092B-C50C-407E-A947-70E740481C1C}">
                <a14:useLocalDpi xmlns:a14="http://schemas.microsoft.com/office/drawing/2010/main" xmlns="" val="0"/>
              </a:ext>
            </a:extLst>
          </a:blip>
          <a:stretch>
            <a:fillRect/>
          </a:stretch>
        </p:blipFill>
        <p:spPr>
          <a:xfrm>
            <a:off x="926353" y="1192881"/>
            <a:ext cx="882457" cy="1242523"/>
          </a:xfrm>
          <a:prstGeom prst="rect">
            <a:avLst/>
          </a:prstGeom>
        </p:spPr>
      </p:pic>
      <p:pic>
        <p:nvPicPr>
          <p:cNvPr id="148" name="Picture 147" descr="Wide Pointer.png"/>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23775" y="3155986"/>
            <a:ext cx="882457" cy="1057142"/>
          </a:xfrm>
          <a:prstGeom prst="rect">
            <a:avLst/>
          </a:prstGeom>
        </p:spPr>
      </p:pic>
      <p:sp>
        <p:nvSpPr>
          <p:cNvPr id="149" name="TextBox 148"/>
          <p:cNvSpPr txBox="1"/>
          <p:nvPr/>
        </p:nvSpPr>
        <p:spPr>
          <a:xfrm>
            <a:off x="1755315" y="1524572"/>
            <a:ext cx="663651" cy="184666"/>
          </a:xfrm>
          <a:prstGeom prst="rect">
            <a:avLst/>
          </a:prstGeom>
          <a:noFill/>
        </p:spPr>
        <p:txBody>
          <a:bodyPr wrap="none" rtlCol="0">
            <a:spAutoFit/>
          </a:bodyPr>
          <a:lstStyle/>
          <a:p>
            <a:r>
              <a:rPr lang="en-US" sz="600" dirty="0" smtClean="0">
                <a:solidFill>
                  <a:schemeClr val="tx2"/>
                </a:solidFill>
              </a:rPr>
              <a:t>ASM Instance</a:t>
            </a:r>
          </a:p>
        </p:txBody>
      </p:sp>
      <p:sp>
        <p:nvSpPr>
          <p:cNvPr id="150" name="TextBox 149"/>
          <p:cNvSpPr txBox="1"/>
          <p:nvPr/>
        </p:nvSpPr>
        <p:spPr>
          <a:xfrm>
            <a:off x="1806199" y="1207941"/>
            <a:ext cx="826293" cy="184666"/>
          </a:xfrm>
          <a:prstGeom prst="rect">
            <a:avLst/>
          </a:prstGeom>
          <a:noFill/>
        </p:spPr>
        <p:txBody>
          <a:bodyPr wrap="none" rtlCol="0">
            <a:spAutoFit/>
          </a:bodyPr>
          <a:lstStyle/>
          <a:p>
            <a:r>
              <a:rPr lang="en-US" sz="600" dirty="0" smtClean="0">
                <a:solidFill>
                  <a:schemeClr val="tx2"/>
                </a:solidFill>
              </a:rPr>
              <a:t>Database Instance</a:t>
            </a:r>
          </a:p>
        </p:txBody>
      </p:sp>
      <p:sp>
        <p:nvSpPr>
          <p:cNvPr id="151" name="TextBox 150"/>
          <p:cNvSpPr txBox="1"/>
          <p:nvPr/>
        </p:nvSpPr>
        <p:spPr>
          <a:xfrm>
            <a:off x="8115477" y="3376951"/>
            <a:ext cx="522386" cy="184666"/>
          </a:xfrm>
          <a:prstGeom prst="rect">
            <a:avLst/>
          </a:prstGeom>
          <a:noFill/>
        </p:spPr>
        <p:txBody>
          <a:bodyPr wrap="none" rtlCol="0">
            <a:spAutoFit/>
          </a:bodyPr>
          <a:lstStyle/>
          <a:p>
            <a:r>
              <a:rPr lang="en-US" sz="600" dirty="0" smtClean="0">
                <a:solidFill>
                  <a:schemeClr val="tx2"/>
                </a:solidFill>
              </a:rPr>
              <a:t>ASM Disk</a:t>
            </a:r>
          </a:p>
        </p:txBody>
      </p:sp>
      <p:grpSp>
        <p:nvGrpSpPr>
          <p:cNvPr id="5" name="Group 162"/>
          <p:cNvGrpSpPr/>
          <p:nvPr/>
        </p:nvGrpSpPr>
        <p:grpSpPr>
          <a:xfrm>
            <a:off x="5979459" y="3543898"/>
            <a:ext cx="2708954" cy="554765"/>
            <a:chOff x="5941664" y="3543898"/>
            <a:chExt cx="2708954" cy="554765"/>
          </a:xfrm>
        </p:grpSpPr>
        <p:pic>
          <p:nvPicPr>
            <p:cNvPr id="159" name="Picture 158" descr="ASM Purple Yellow Disk.png"/>
            <p:cNvPicPr>
              <a:picLocks noChangeAspect="1"/>
            </p:cNvPicPr>
            <p:nvPr/>
          </p:nvPicPr>
          <p:blipFill>
            <a:blip r:embed="rId5" cstate="email">
              <a:extLst>
                <a:ext uri="{28A0092B-C50C-407E-A947-70E740481C1C}">
                  <a14:useLocalDpi xmlns:a14="http://schemas.microsoft.com/office/drawing/2010/main" xmlns="" val="0"/>
                </a:ext>
              </a:extLst>
            </a:blip>
            <a:stretch>
              <a:fillRect/>
            </a:stretch>
          </p:blipFill>
          <p:spPr>
            <a:xfrm>
              <a:off x="5941664" y="3543898"/>
              <a:ext cx="576000" cy="554765"/>
            </a:xfrm>
            <a:prstGeom prst="rect">
              <a:avLst/>
            </a:prstGeom>
          </p:spPr>
        </p:pic>
        <p:pic>
          <p:nvPicPr>
            <p:cNvPr id="160" name="Picture 159" descr="ASM Purple Yellow Disk.png"/>
            <p:cNvPicPr>
              <a:picLocks noChangeAspect="1"/>
            </p:cNvPicPr>
            <p:nvPr/>
          </p:nvPicPr>
          <p:blipFill>
            <a:blip r:embed="rId5" cstate="email">
              <a:extLst>
                <a:ext uri="{28A0092B-C50C-407E-A947-70E740481C1C}">
                  <a14:useLocalDpi xmlns:a14="http://schemas.microsoft.com/office/drawing/2010/main" xmlns="" val="0"/>
                </a:ext>
              </a:extLst>
            </a:blip>
            <a:stretch>
              <a:fillRect/>
            </a:stretch>
          </p:blipFill>
          <p:spPr>
            <a:xfrm>
              <a:off x="6652649" y="3543898"/>
              <a:ext cx="576000" cy="554765"/>
            </a:xfrm>
            <a:prstGeom prst="rect">
              <a:avLst/>
            </a:prstGeom>
          </p:spPr>
        </p:pic>
        <p:pic>
          <p:nvPicPr>
            <p:cNvPr id="161" name="Picture 160" descr="ASM Purple Yellow Disk.png"/>
            <p:cNvPicPr>
              <a:picLocks noChangeAspect="1"/>
            </p:cNvPicPr>
            <p:nvPr/>
          </p:nvPicPr>
          <p:blipFill>
            <a:blip r:embed="rId5" cstate="email">
              <a:extLst>
                <a:ext uri="{28A0092B-C50C-407E-A947-70E740481C1C}">
                  <a14:useLocalDpi xmlns:a14="http://schemas.microsoft.com/office/drawing/2010/main" xmlns="" val="0"/>
                </a:ext>
              </a:extLst>
            </a:blip>
            <a:stretch>
              <a:fillRect/>
            </a:stretch>
          </p:blipFill>
          <p:spPr>
            <a:xfrm>
              <a:off x="7363634" y="3543898"/>
              <a:ext cx="576000" cy="554765"/>
            </a:xfrm>
            <a:prstGeom prst="rect">
              <a:avLst/>
            </a:prstGeom>
          </p:spPr>
        </p:pic>
        <p:pic>
          <p:nvPicPr>
            <p:cNvPr id="162" name="Picture 161" descr="ASM Purple Yellow Disk.png"/>
            <p:cNvPicPr>
              <a:picLocks noChangeAspect="1"/>
            </p:cNvPicPr>
            <p:nvPr/>
          </p:nvPicPr>
          <p:blipFill>
            <a:blip r:embed="rId5" cstate="email">
              <a:extLst>
                <a:ext uri="{28A0092B-C50C-407E-A947-70E740481C1C}">
                  <a14:useLocalDpi xmlns:a14="http://schemas.microsoft.com/office/drawing/2010/main" xmlns="" val="0"/>
                </a:ext>
              </a:extLst>
            </a:blip>
            <a:stretch>
              <a:fillRect/>
            </a:stretch>
          </p:blipFill>
          <p:spPr>
            <a:xfrm>
              <a:off x="8074618" y="3543898"/>
              <a:ext cx="576000" cy="554765"/>
            </a:xfrm>
            <a:prstGeom prst="rect">
              <a:avLst/>
            </a:prstGeom>
          </p:spPr>
        </p:pic>
      </p:grpSp>
      <p:grpSp>
        <p:nvGrpSpPr>
          <p:cNvPr id="6" name="Group 168"/>
          <p:cNvGrpSpPr/>
          <p:nvPr/>
        </p:nvGrpSpPr>
        <p:grpSpPr>
          <a:xfrm>
            <a:off x="2139302" y="3539190"/>
            <a:ext cx="3366619" cy="554765"/>
            <a:chOff x="2146861" y="3524071"/>
            <a:chExt cx="3366619" cy="554765"/>
          </a:xfrm>
        </p:grpSpPr>
        <p:pic>
          <p:nvPicPr>
            <p:cNvPr id="164" name="Picture 163" descr="ASM Purple Green Disk.png"/>
            <p:cNvPicPr>
              <a:picLocks noChangeAspect="1"/>
            </p:cNvPicPr>
            <p:nvPr/>
          </p:nvPicPr>
          <p:blipFill>
            <a:blip r:embed="rId6" cstate="email">
              <a:extLst>
                <a:ext uri="{28A0092B-C50C-407E-A947-70E740481C1C}">
                  <a14:useLocalDpi xmlns:a14="http://schemas.microsoft.com/office/drawing/2010/main" xmlns="" val="0"/>
                </a:ext>
              </a:extLst>
            </a:blip>
            <a:stretch>
              <a:fillRect/>
            </a:stretch>
          </p:blipFill>
          <p:spPr>
            <a:xfrm>
              <a:off x="2146861" y="3524071"/>
              <a:ext cx="576000" cy="554765"/>
            </a:xfrm>
            <a:prstGeom prst="rect">
              <a:avLst/>
            </a:prstGeom>
          </p:spPr>
        </p:pic>
        <p:pic>
          <p:nvPicPr>
            <p:cNvPr id="165" name="Picture 164" descr="ASM Purple Green Disk.png"/>
            <p:cNvPicPr>
              <a:picLocks noChangeAspect="1"/>
            </p:cNvPicPr>
            <p:nvPr/>
          </p:nvPicPr>
          <p:blipFill>
            <a:blip r:embed="rId6" cstate="email">
              <a:extLst>
                <a:ext uri="{28A0092B-C50C-407E-A947-70E740481C1C}">
                  <a14:useLocalDpi xmlns:a14="http://schemas.microsoft.com/office/drawing/2010/main" xmlns="" val="0"/>
                </a:ext>
              </a:extLst>
            </a:blip>
            <a:stretch>
              <a:fillRect/>
            </a:stretch>
          </p:blipFill>
          <p:spPr>
            <a:xfrm>
              <a:off x="2844516" y="3524071"/>
              <a:ext cx="576000" cy="554765"/>
            </a:xfrm>
            <a:prstGeom prst="rect">
              <a:avLst/>
            </a:prstGeom>
          </p:spPr>
        </p:pic>
        <p:pic>
          <p:nvPicPr>
            <p:cNvPr id="166" name="Picture 165" descr="ASM Purple Green Disk.png"/>
            <p:cNvPicPr>
              <a:picLocks noChangeAspect="1"/>
            </p:cNvPicPr>
            <p:nvPr/>
          </p:nvPicPr>
          <p:blipFill>
            <a:blip r:embed="rId6" cstate="email">
              <a:extLst>
                <a:ext uri="{28A0092B-C50C-407E-A947-70E740481C1C}">
                  <a14:useLocalDpi xmlns:a14="http://schemas.microsoft.com/office/drawing/2010/main" xmlns="" val="0"/>
                </a:ext>
              </a:extLst>
            </a:blip>
            <a:stretch>
              <a:fillRect/>
            </a:stretch>
          </p:blipFill>
          <p:spPr>
            <a:xfrm>
              <a:off x="3542171" y="3524071"/>
              <a:ext cx="576000" cy="554765"/>
            </a:xfrm>
            <a:prstGeom prst="rect">
              <a:avLst/>
            </a:prstGeom>
          </p:spPr>
        </p:pic>
        <p:pic>
          <p:nvPicPr>
            <p:cNvPr id="167" name="Picture 166" descr="ASM Purple Green Disk.png"/>
            <p:cNvPicPr>
              <a:picLocks noChangeAspect="1"/>
            </p:cNvPicPr>
            <p:nvPr/>
          </p:nvPicPr>
          <p:blipFill>
            <a:blip r:embed="rId6" cstate="email">
              <a:extLst>
                <a:ext uri="{28A0092B-C50C-407E-A947-70E740481C1C}">
                  <a14:useLocalDpi xmlns:a14="http://schemas.microsoft.com/office/drawing/2010/main" xmlns="" val="0"/>
                </a:ext>
              </a:extLst>
            </a:blip>
            <a:stretch>
              <a:fillRect/>
            </a:stretch>
          </p:blipFill>
          <p:spPr>
            <a:xfrm>
              <a:off x="4937480" y="3524071"/>
              <a:ext cx="576000" cy="554765"/>
            </a:xfrm>
            <a:prstGeom prst="rect">
              <a:avLst/>
            </a:prstGeom>
          </p:spPr>
        </p:pic>
        <p:pic>
          <p:nvPicPr>
            <p:cNvPr id="168" name="Picture 167" descr="ASM Purple Green Disk.png"/>
            <p:cNvPicPr>
              <a:picLocks noChangeAspect="1"/>
            </p:cNvPicPr>
            <p:nvPr/>
          </p:nvPicPr>
          <p:blipFill>
            <a:blip r:embed="rId6" cstate="email">
              <a:extLst>
                <a:ext uri="{28A0092B-C50C-407E-A947-70E740481C1C}">
                  <a14:useLocalDpi xmlns:a14="http://schemas.microsoft.com/office/drawing/2010/main" xmlns="" val="0"/>
                </a:ext>
              </a:extLst>
            </a:blip>
            <a:stretch>
              <a:fillRect/>
            </a:stretch>
          </p:blipFill>
          <p:spPr>
            <a:xfrm>
              <a:off x="4239826" y="3524071"/>
              <a:ext cx="576000" cy="554765"/>
            </a:xfrm>
            <a:prstGeom prst="rect">
              <a:avLst/>
            </a:prstGeom>
          </p:spPr>
        </p:pic>
      </p:grpSp>
      <p:sp>
        <p:nvSpPr>
          <p:cNvPr id="80" name="Rectangle 20"/>
          <p:cNvSpPr>
            <a:spLocks noChangeArrowheads="1"/>
          </p:cNvSpPr>
          <p:nvPr/>
        </p:nvSpPr>
        <p:spPr bwMode="auto">
          <a:xfrm>
            <a:off x="7627140" y="1186525"/>
            <a:ext cx="1391228" cy="1242523"/>
          </a:xfrm>
          <a:prstGeom prst="rect">
            <a:avLst/>
          </a:prstGeom>
          <a:ln>
            <a:headEnd type="none" w="sm" len="sm"/>
            <a:tailEnd type="none" w="sm" len="sm"/>
          </a:ln>
        </p:spPr>
        <p:style>
          <a:lnRef idx="1">
            <a:schemeClr val="accent5"/>
          </a:lnRef>
          <a:fillRef idx="2">
            <a:schemeClr val="accent5"/>
          </a:fillRef>
          <a:effectRef idx="1">
            <a:schemeClr val="accent5"/>
          </a:effectRef>
          <a:fontRef idx="minor">
            <a:schemeClr val="dk1"/>
          </a:fontRef>
        </p:style>
        <p:txBody>
          <a:bodyPr wrap="none" anchor="b"/>
          <a:lstStyle/>
          <a:p>
            <a:pPr defTabSz="228600">
              <a:lnSpc>
                <a:spcPct val="90000"/>
              </a:lnSpc>
              <a:spcBef>
                <a:spcPct val="50000"/>
              </a:spcBef>
              <a:buClr>
                <a:srgbClr val="FD0000"/>
              </a:buClr>
              <a:defRPr/>
            </a:pPr>
            <a:r>
              <a:rPr lang="en-US" sz="900" dirty="0" smtClean="0">
                <a:solidFill>
                  <a:schemeClr val="tx1"/>
                </a:solidFill>
                <a:latin typeface="Arial" charset="0"/>
              </a:rPr>
              <a:t>Node5</a:t>
            </a:r>
            <a:endParaRPr lang="en-US" sz="900" dirty="0">
              <a:solidFill>
                <a:schemeClr val="tx1"/>
              </a:solidFill>
              <a:latin typeface="Arial" charset="0"/>
            </a:endParaRPr>
          </a:p>
        </p:txBody>
      </p:sp>
      <p:sp>
        <p:nvSpPr>
          <p:cNvPr id="86" name="Rectangle 20"/>
          <p:cNvSpPr>
            <a:spLocks noChangeArrowheads="1"/>
          </p:cNvSpPr>
          <p:nvPr/>
        </p:nvSpPr>
        <p:spPr bwMode="auto">
          <a:xfrm>
            <a:off x="6170375" y="1186525"/>
            <a:ext cx="1391228" cy="1242523"/>
          </a:xfrm>
          <a:prstGeom prst="rect">
            <a:avLst/>
          </a:prstGeom>
          <a:ln>
            <a:headEnd type="none" w="sm" len="sm"/>
            <a:tailEnd type="none" w="sm" len="sm"/>
          </a:ln>
        </p:spPr>
        <p:style>
          <a:lnRef idx="1">
            <a:schemeClr val="accent5"/>
          </a:lnRef>
          <a:fillRef idx="2">
            <a:schemeClr val="accent5"/>
          </a:fillRef>
          <a:effectRef idx="1">
            <a:schemeClr val="accent5"/>
          </a:effectRef>
          <a:fontRef idx="minor">
            <a:schemeClr val="dk1"/>
          </a:fontRef>
        </p:style>
        <p:txBody>
          <a:bodyPr wrap="none" anchor="b"/>
          <a:lstStyle/>
          <a:p>
            <a:pPr defTabSz="228600">
              <a:lnSpc>
                <a:spcPct val="90000"/>
              </a:lnSpc>
              <a:spcBef>
                <a:spcPct val="50000"/>
              </a:spcBef>
              <a:buClr>
                <a:srgbClr val="FD0000"/>
              </a:buClr>
              <a:defRPr/>
            </a:pPr>
            <a:r>
              <a:rPr lang="en-US" sz="900" dirty="0" smtClean="0">
                <a:solidFill>
                  <a:schemeClr val="tx1"/>
                </a:solidFill>
                <a:latin typeface="Arial" charset="0"/>
              </a:rPr>
              <a:t>Node4</a:t>
            </a:r>
            <a:endParaRPr lang="en-US" sz="900" dirty="0">
              <a:solidFill>
                <a:schemeClr val="tx1"/>
              </a:solidFill>
              <a:latin typeface="Arial" charset="0"/>
            </a:endParaRPr>
          </a:p>
        </p:txBody>
      </p:sp>
      <p:sp>
        <p:nvSpPr>
          <p:cNvPr id="95" name="Rectangle 20"/>
          <p:cNvSpPr>
            <a:spLocks noChangeArrowheads="1"/>
          </p:cNvSpPr>
          <p:nvPr/>
        </p:nvSpPr>
        <p:spPr bwMode="auto">
          <a:xfrm>
            <a:off x="4713610" y="1186525"/>
            <a:ext cx="1391228" cy="1242523"/>
          </a:xfrm>
          <a:prstGeom prst="rect">
            <a:avLst/>
          </a:prstGeom>
          <a:ln>
            <a:headEnd type="none" w="sm" len="sm"/>
            <a:tailEnd type="none" w="sm" len="sm"/>
          </a:ln>
        </p:spPr>
        <p:style>
          <a:lnRef idx="1">
            <a:schemeClr val="accent5"/>
          </a:lnRef>
          <a:fillRef idx="2">
            <a:schemeClr val="accent5"/>
          </a:fillRef>
          <a:effectRef idx="1">
            <a:schemeClr val="accent5"/>
          </a:effectRef>
          <a:fontRef idx="minor">
            <a:schemeClr val="dk1"/>
          </a:fontRef>
        </p:style>
        <p:txBody>
          <a:bodyPr wrap="none" anchor="b"/>
          <a:lstStyle/>
          <a:p>
            <a:pPr defTabSz="228600">
              <a:lnSpc>
                <a:spcPct val="90000"/>
              </a:lnSpc>
              <a:spcBef>
                <a:spcPct val="50000"/>
              </a:spcBef>
              <a:buClr>
                <a:srgbClr val="FD0000"/>
              </a:buClr>
              <a:defRPr/>
            </a:pPr>
            <a:r>
              <a:rPr lang="en-US" sz="900" dirty="0" smtClean="0">
                <a:solidFill>
                  <a:schemeClr val="tx1"/>
                </a:solidFill>
                <a:latin typeface="Arial" charset="0"/>
              </a:rPr>
              <a:t>Node3</a:t>
            </a:r>
            <a:endParaRPr lang="en-US" sz="900" dirty="0">
              <a:solidFill>
                <a:schemeClr val="tx1"/>
              </a:solidFill>
              <a:latin typeface="Arial" charset="0"/>
            </a:endParaRPr>
          </a:p>
        </p:txBody>
      </p:sp>
      <p:sp>
        <p:nvSpPr>
          <p:cNvPr id="101" name="Rectangle 20"/>
          <p:cNvSpPr>
            <a:spLocks noChangeArrowheads="1"/>
          </p:cNvSpPr>
          <p:nvPr/>
        </p:nvSpPr>
        <p:spPr bwMode="auto">
          <a:xfrm>
            <a:off x="3256845" y="1186525"/>
            <a:ext cx="1391228" cy="1242523"/>
          </a:xfrm>
          <a:prstGeom prst="rect">
            <a:avLst/>
          </a:prstGeom>
          <a:ln>
            <a:headEnd type="none" w="sm" len="sm"/>
            <a:tailEnd type="none" w="sm" len="sm"/>
          </a:ln>
        </p:spPr>
        <p:style>
          <a:lnRef idx="1">
            <a:schemeClr val="accent5"/>
          </a:lnRef>
          <a:fillRef idx="2">
            <a:schemeClr val="accent5"/>
          </a:fillRef>
          <a:effectRef idx="1">
            <a:schemeClr val="accent5"/>
          </a:effectRef>
          <a:fontRef idx="minor">
            <a:schemeClr val="dk1"/>
          </a:fontRef>
        </p:style>
        <p:txBody>
          <a:bodyPr wrap="none" anchor="b"/>
          <a:lstStyle/>
          <a:p>
            <a:pPr defTabSz="228600">
              <a:lnSpc>
                <a:spcPct val="90000"/>
              </a:lnSpc>
              <a:spcBef>
                <a:spcPct val="50000"/>
              </a:spcBef>
              <a:buClr>
                <a:srgbClr val="FD0000"/>
              </a:buClr>
              <a:defRPr/>
            </a:pPr>
            <a:r>
              <a:rPr lang="en-US" sz="900" dirty="0" smtClean="0">
                <a:solidFill>
                  <a:schemeClr val="tx1"/>
                </a:solidFill>
                <a:latin typeface="Arial" charset="0"/>
              </a:rPr>
              <a:t>Node2</a:t>
            </a:r>
            <a:endParaRPr lang="en-US" sz="900" dirty="0">
              <a:solidFill>
                <a:schemeClr val="tx1"/>
              </a:solidFill>
              <a:latin typeface="Arial" charset="0"/>
            </a:endParaRPr>
          </a:p>
        </p:txBody>
      </p:sp>
      <p:sp>
        <p:nvSpPr>
          <p:cNvPr id="108" name="Rectangle 20"/>
          <p:cNvSpPr>
            <a:spLocks noChangeArrowheads="1"/>
          </p:cNvSpPr>
          <p:nvPr/>
        </p:nvSpPr>
        <p:spPr bwMode="auto">
          <a:xfrm>
            <a:off x="1800080" y="1186525"/>
            <a:ext cx="1391228" cy="1242523"/>
          </a:xfrm>
          <a:prstGeom prst="rect">
            <a:avLst/>
          </a:prstGeom>
          <a:ln>
            <a:headEnd type="none" w="sm" len="sm"/>
            <a:tailEnd type="none" w="sm" len="sm"/>
          </a:ln>
        </p:spPr>
        <p:style>
          <a:lnRef idx="1">
            <a:schemeClr val="accent5"/>
          </a:lnRef>
          <a:fillRef idx="2">
            <a:schemeClr val="accent5"/>
          </a:fillRef>
          <a:effectRef idx="1">
            <a:schemeClr val="accent5"/>
          </a:effectRef>
          <a:fontRef idx="minor">
            <a:schemeClr val="dk1"/>
          </a:fontRef>
        </p:style>
        <p:txBody>
          <a:bodyPr wrap="none" anchor="b"/>
          <a:lstStyle/>
          <a:p>
            <a:pPr defTabSz="228600">
              <a:lnSpc>
                <a:spcPct val="90000"/>
              </a:lnSpc>
              <a:spcBef>
                <a:spcPct val="50000"/>
              </a:spcBef>
              <a:buClr>
                <a:srgbClr val="FD0000"/>
              </a:buClr>
              <a:defRPr/>
            </a:pPr>
            <a:r>
              <a:rPr lang="en-US" sz="900" dirty="0" smtClean="0">
                <a:solidFill>
                  <a:schemeClr val="tx1"/>
                </a:solidFill>
                <a:latin typeface="Arial" charset="0"/>
              </a:rPr>
              <a:t>Node1</a:t>
            </a:r>
            <a:endParaRPr lang="en-US" sz="900" dirty="0">
              <a:solidFill>
                <a:schemeClr val="tx1"/>
              </a:solidFill>
              <a:latin typeface="Arial" charset="0"/>
            </a:endParaRPr>
          </a:p>
        </p:txBody>
      </p:sp>
      <p:sp>
        <p:nvSpPr>
          <p:cNvPr id="66" name="Snip Same Side Corner Rectangle 65"/>
          <p:cNvSpPr/>
          <p:nvPr/>
        </p:nvSpPr>
        <p:spPr>
          <a:xfrm>
            <a:off x="3818467" y="2057398"/>
            <a:ext cx="770466" cy="330200"/>
          </a:xfrm>
          <a:prstGeom prst="snip2SameRect">
            <a:avLst/>
          </a:prstGeom>
          <a:solidFill>
            <a:srgbClr val="3366FF"/>
          </a:solidFill>
          <a:ln>
            <a:noFill/>
          </a:ln>
          <a:effectLst>
            <a:outerShdw blurRad="50800" dist="38100" dir="27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ASM</a:t>
            </a:r>
            <a:endParaRPr lang="en-US" sz="1600" dirty="0"/>
          </a:p>
        </p:txBody>
      </p:sp>
      <p:sp>
        <p:nvSpPr>
          <p:cNvPr id="74" name="Snip Same Side Corner Rectangle 73"/>
          <p:cNvSpPr/>
          <p:nvPr/>
        </p:nvSpPr>
        <p:spPr>
          <a:xfrm>
            <a:off x="5291667" y="2048931"/>
            <a:ext cx="770466" cy="330200"/>
          </a:xfrm>
          <a:prstGeom prst="snip2SameRect">
            <a:avLst/>
          </a:prstGeom>
          <a:solidFill>
            <a:srgbClr val="3366FF"/>
          </a:solidFill>
          <a:ln>
            <a:noFill/>
          </a:ln>
          <a:effectLst>
            <a:outerShdw blurRad="50800" dist="38100" dir="27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ASM</a:t>
            </a:r>
            <a:endParaRPr lang="en-US" sz="1600" dirty="0"/>
          </a:p>
        </p:txBody>
      </p:sp>
      <p:sp>
        <p:nvSpPr>
          <p:cNvPr id="75" name="Snip Same Side Corner Rectangle 74"/>
          <p:cNvSpPr/>
          <p:nvPr/>
        </p:nvSpPr>
        <p:spPr>
          <a:xfrm>
            <a:off x="6731000" y="2040464"/>
            <a:ext cx="770466" cy="330200"/>
          </a:xfrm>
          <a:prstGeom prst="snip2SameRect">
            <a:avLst/>
          </a:prstGeom>
          <a:solidFill>
            <a:srgbClr val="3366FF"/>
          </a:solidFill>
          <a:ln>
            <a:noFill/>
          </a:ln>
          <a:effectLst>
            <a:outerShdw blurRad="50800" dist="38100" dir="27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ASM</a:t>
            </a:r>
            <a:endParaRPr lang="en-US" sz="1600" dirty="0"/>
          </a:p>
        </p:txBody>
      </p:sp>
      <p:sp>
        <p:nvSpPr>
          <p:cNvPr id="77" name="Rounded Rectangle 76"/>
          <p:cNvSpPr/>
          <p:nvPr/>
        </p:nvSpPr>
        <p:spPr>
          <a:xfrm>
            <a:off x="1945025" y="1377791"/>
            <a:ext cx="548640" cy="548640"/>
          </a:xfrm>
          <a:prstGeom prst="roundRect">
            <a:avLst/>
          </a:prstGeom>
          <a:solidFill>
            <a:srgbClr val="CCFFCC"/>
          </a:solidFill>
          <a:ln w="25400" cap="flat" cmpd="sng" algn="ctr">
            <a:noFill/>
            <a:prstDash val="solid"/>
          </a:ln>
          <a:effectLst>
            <a:outerShdw blurRad="50800" dist="38100" dir="2700000" algn="tl" rotWithShape="0">
              <a:srgbClr val="000000">
                <a:alpha val="43000"/>
              </a:srgbClr>
            </a:outerShdw>
          </a:effectLst>
        </p:spPr>
        <p:txBody>
          <a:bodyPr lIns="0" tIns="0" rIns="0" bIns="0" rtlCol="0" anchor="ctr" anchorCtr="1"/>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smtClean="0">
                <a:ln>
                  <a:noFill/>
                </a:ln>
                <a:solidFill>
                  <a:srgbClr val="009A46"/>
                </a:solidFill>
                <a:effectLst/>
                <a:uLnTx/>
                <a:uFillTx/>
                <a:latin typeface="Arial" charset="0"/>
                <a:ea typeface="+mn-ea"/>
              </a:rPr>
              <a:t>DB</a:t>
            </a:r>
            <a:r>
              <a:rPr kumimoji="0" lang="en-US" b="0" i="0" u="none" strike="noStrike" kern="0" cap="none" spc="0" normalizeH="0" baseline="-25000" noProof="0" dirty="0" smtClean="0">
                <a:ln>
                  <a:noFill/>
                </a:ln>
                <a:solidFill>
                  <a:srgbClr val="009A46"/>
                </a:solidFill>
                <a:effectLst/>
                <a:uLnTx/>
                <a:uFillTx/>
                <a:latin typeface="Arial" charset="0"/>
                <a:ea typeface="+mn-ea"/>
              </a:rPr>
              <a:t>A</a:t>
            </a:r>
            <a:endParaRPr kumimoji="0" lang="en-US" b="0" i="0" u="none" strike="noStrike" kern="0" cap="none" spc="0" normalizeH="0" baseline="0" noProof="0" dirty="0" smtClean="0">
              <a:ln>
                <a:noFill/>
              </a:ln>
              <a:solidFill>
                <a:srgbClr val="009A46"/>
              </a:solidFill>
              <a:effectLst/>
              <a:uLnTx/>
              <a:uFillTx/>
              <a:latin typeface="Arial" pitchFamily="34" charset="0"/>
              <a:ea typeface="+mn-ea"/>
              <a:cs typeface="Arial" pitchFamily="34" charset="0"/>
            </a:endParaRPr>
          </a:p>
        </p:txBody>
      </p:sp>
      <p:sp>
        <p:nvSpPr>
          <p:cNvPr id="78" name="Rounded Rectangle 77"/>
          <p:cNvSpPr/>
          <p:nvPr/>
        </p:nvSpPr>
        <p:spPr>
          <a:xfrm>
            <a:off x="3333558" y="1377791"/>
            <a:ext cx="548640" cy="548640"/>
          </a:xfrm>
          <a:prstGeom prst="roundRect">
            <a:avLst/>
          </a:prstGeom>
          <a:solidFill>
            <a:srgbClr val="CCFFCC"/>
          </a:solidFill>
          <a:ln w="25400" cap="flat" cmpd="sng" algn="ctr">
            <a:noFill/>
            <a:prstDash val="solid"/>
          </a:ln>
          <a:effectLst>
            <a:outerShdw blurRad="50800" dist="38100" dir="2700000" algn="tl" rotWithShape="0">
              <a:srgbClr val="000000">
                <a:alpha val="43000"/>
              </a:srgbClr>
            </a:outerShdw>
          </a:effectLst>
        </p:spPr>
        <p:txBody>
          <a:bodyPr lIns="0" tIns="0" rIns="0" bIns="0" rtlCol="0" anchor="ctr" anchorCtr="1"/>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smtClean="0">
                <a:ln>
                  <a:noFill/>
                </a:ln>
                <a:solidFill>
                  <a:srgbClr val="009A46"/>
                </a:solidFill>
                <a:effectLst/>
                <a:uLnTx/>
                <a:uFillTx/>
                <a:latin typeface="Arial" charset="0"/>
                <a:ea typeface="+mn-ea"/>
              </a:rPr>
              <a:t>DB</a:t>
            </a:r>
            <a:r>
              <a:rPr kumimoji="0" lang="en-US" b="0" i="0" u="none" strike="noStrike" kern="0" cap="none" spc="0" normalizeH="0" baseline="-25000" noProof="0" dirty="0" smtClean="0">
                <a:ln>
                  <a:noFill/>
                </a:ln>
                <a:solidFill>
                  <a:srgbClr val="009A46"/>
                </a:solidFill>
                <a:effectLst/>
                <a:uLnTx/>
                <a:uFillTx/>
                <a:latin typeface="Arial" charset="0"/>
                <a:ea typeface="+mn-ea"/>
              </a:rPr>
              <a:t>A</a:t>
            </a:r>
            <a:endParaRPr kumimoji="0" lang="en-US" b="0" i="0" u="none" strike="noStrike" kern="0" cap="none" spc="0" normalizeH="0" baseline="0" noProof="0" dirty="0" smtClean="0">
              <a:ln>
                <a:noFill/>
              </a:ln>
              <a:solidFill>
                <a:srgbClr val="009A46"/>
              </a:solidFill>
              <a:effectLst/>
              <a:uLnTx/>
              <a:uFillTx/>
              <a:latin typeface="Arial" pitchFamily="34" charset="0"/>
              <a:ea typeface="+mn-ea"/>
              <a:cs typeface="Arial" pitchFamily="34" charset="0"/>
            </a:endParaRPr>
          </a:p>
        </p:txBody>
      </p:sp>
      <p:sp>
        <p:nvSpPr>
          <p:cNvPr id="79" name="Rounded Rectangle 78"/>
          <p:cNvSpPr/>
          <p:nvPr/>
        </p:nvSpPr>
        <p:spPr>
          <a:xfrm>
            <a:off x="5382514" y="1377791"/>
            <a:ext cx="548640" cy="548640"/>
          </a:xfrm>
          <a:prstGeom prst="roundRect">
            <a:avLst/>
          </a:prstGeom>
          <a:solidFill>
            <a:srgbClr val="CC99FF"/>
          </a:solidFill>
          <a:ln w="25400" cap="flat" cmpd="sng" algn="ctr">
            <a:noFill/>
            <a:prstDash val="solid"/>
          </a:ln>
          <a:effectLst>
            <a:outerShdw blurRad="50800" dist="38100" dir="2700000" algn="tl" rotWithShape="0">
              <a:srgbClr val="000000">
                <a:alpha val="43000"/>
              </a:srgbClr>
            </a:outerShdw>
          </a:effectLst>
        </p:spPr>
        <p:txBody>
          <a:bodyPr lIns="0" tIns="0" rIns="0" bIns="0" rtlCol="0" anchor="ctr" anchorCtr="1"/>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smtClean="0">
                <a:ln>
                  <a:noFill/>
                </a:ln>
                <a:solidFill>
                  <a:srgbClr val="660066"/>
                </a:solidFill>
                <a:effectLst/>
                <a:uLnTx/>
                <a:uFillTx/>
                <a:latin typeface="Arial" charset="0"/>
                <a:ea typeface="+mn-ea"/>
              </a:rPr>
              <a:t>DB</a:t>
            </a:r>
            <a:r>
              <a:rPr kumimoji="0" lang="en-US" b="0" i="0" u="none" strike="noStrike" kern="0" cap="none" spc="0" normalizeH="0" baseline="-25000" noProof="0" dirty="0" smtClean="0">
                <a:ln>
                  <a:noFill/>
                </a:ln>
                <a:solidFill>
                  <a:srgbClr val="660066"/>
                </a:solidFill>
                <a:effectLst/>
                <a:uLnTx/>
                <a:uFillTx/>
                <a:latin typeface="Arial" charset="0"/>
                <a:ea typeface="+mn-ea"/>
              </a:rPr>
              <a:t>B</a:t>
            </a:r>
            <a:endParaRPr kumimoji="0" lang="en-US" b="0" i="0" u="none" strike="noStrike" kern="0" cap="none" spc="0" normalizeH="0" baseline="0" noProof="0" dirty="0" smtClean="0">
              <a:ln>
                <a:noFill/>
              </a:ln>
              <a:solidFill>
                <a:srgbClr val="660066"/>
              </a:solidFill>
              <a:effectLst/>
              <a:uLnTx/>
              <a:uFillTx/>
              <a:latin typeface="Arial" pitchFamily="34" charset="0"/>
              <a:ea typeface="+mn-ea"/>
              <a:cs typeface="Arial" pitchFamily="34" charset="0"/>
            </a:endParaRPr>
          </a:p>
        </p:txBody>
      </p:sp>
      <p:sp>
        <p:nvSpPr>
          <p:cNvPr id="82" name="Rounded Rectangle 81"/>
          <p:cNvSpPr/>
          <p:nvPr/>
        </p:nvSpPr>
        <p:spPr>
          <a:xfrm>
            <a:off x="6821847" y="1377791"/>
            <a:ext cx="548640" cy="548640"/>
          </a:xfrm>
          <a:prstGeom prst="roundRect">
            <a:avLst/>
          </a:prstGeom>
          <a:solidFill>
            <a:srgbClr val="CC99FF"/>
          </a:solidFill>
          <a:ln w="25400" cap="flat" cmpd="sng" algn="ctr">
            <a:noFill/>
            <a:prstDash val="solid"/>
          </a:ln>
          <a:effectLst>
            <a:outerShdw blurRad="50800" dist="38100" dir="2700000" algn="tl" rotWithShape="0">
              <a:srgbClr val="000000">
                <a:alpha val="43000"/>
              </a:srgbClr>
            </a:outerShdw>
          </a:effectLst>
        </p:spPr>
        <p:txBody>
          <a:bodyPr lIns="0" tIns="0" rIns="0" bIns="0" rtlCol="0" anchor="ctr" anchorCtr="1"/>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smtClean="0">
                <a:ln>
                  <a:noFill/>
                </a:ln>
                <a:solidFill>
                  <a:srgbClr val="660066"/>
                </a:solidFill>
                <a:effectLst/>
                <a:uLnTx/>
                <a:uFillTx/>
                <a:latin typeface="Arial" charset="0"/>
                <a:ea typeface="+mn-ea"/>
              </a:rPr>
              <a:t>DB</a:t>
            </a:r>
            <a:r>
              <a:rPr kumimoji="0" lang="en-US" b="0" i="0" u="none" strike="noStrike" kern="0" cap="none" spc="0" normalizeH="0" baseline="-25000" noProof="0" dirty="0" smtClean="0">
                <a:ln>
                  <a:noFill/>
                </a:ln>
                <a:solidFill>
                  <a:srgbClr val="660066"/>
                </a:solidFill>
                <a:effectLst/>
                <a:uLnTx/>
                <a:uFillTx/>
                <a:latin typeface="Arial" charset="0"/>
                <a:ea typeface="+mn-ea"/>
              </a:rPr>
              <a:t>B</a:t>
            </a:r>
            <a:endParaRPr kumimoji="0" lang="en-US" b="0" i="0" u="none" strike="noStrike" kern="0" cap="none" spc="0" normalizeH="0" baseline="0" noProof="0" dirty="0" smtClean="0">
              <a:ln>
                <a:noFill/>
              </a:ln>
              <a:solidFill>
                <a:srgbClr val="660066"/>
              </a:solidFill>
              <a:effectLst/>
              <a:uLnTx/>
              <a:uFillTx/>
              <a:latin typeface="Arial" pitchFamily="34" charset="0"/>
              <a:ea typeface="+mn-ea"/>
              <a:cs typeface="Arial" pitchFamily="34" charset="0"/>
            </a:endParaRPr>
          </a:p>
        </p:txBody>
      </p:sp>
      <p:sp>
        <p:nvSpPr>
          <p:cNvPr id="83" name="Rounded Rectangle 82"/>
          <p:cNvSpPr/>
          <p:nvPr/>
        </p:nvSpPr>
        <p:spPr>
          <a:xfrm>
            <a:off x="8354317" y="1377791"/>
            <a:ext cx="548640" cy="548640"/>
          </a:xfrm>
          <a:prstGeom prst="roundRect">
            <a:avLst/>
          </a:prstGeom>
          <a:solidFill>
            <a:srgbClr val="FF9933"/>
          </a:solidFill>
          <a:ln w="25400" cap="flat" cmpd="sng" algn="ctr">
            <a:noFill/>
            <a:prstDash val="solid"/>
          </a:ln>
          <a:effectLst>
            <a:outerShdw blurRad="50800" dist="38100" dir="2700000" algn="tl" rotWithShape="0">
              <a:srgbClr val="000000">
                <a:alpha val="43000"/>
              </a:srgbClr>
            </a:outerShdw>
          </a:effectLst>
        </p:spPr>
        <p:txBody>
          <a:bodyPr lIns="0" tIns="0" rIns="0" bIns="0" rtlCol="0" anchor="ctr" anchorCtr="1"/>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smtClean="0">
                <a:ln>
                  <a:noFill/>
                </a:ln>
                <a:solidFill>
                  <a:srgbClr val="663300"/>
                </a:solidFill>
                <a:effectLst/>
                <a:uLnTx/>
                <a:uFillTx/>
                <a:latin typeface="Arial" charset="0"/>
                <a:ea typeface="+mn-ea"/>
              </a:rPr>
              <a:t>DB</a:t>
            </a:r>
            <a:r>
              <a:rPr kumimoji="0" lang="en-US" b="0" i="0" u="none" strike="noStrike" kern="0" cap="none" spc="0" normalizeH="0" baseline="-25000" noProof="0" dirty="0" smtClean="0">
                <a:ln>
                  <a:noFill/>
                </a:ln>
                <a:solidFill>
                  <a:srgbClr val="663300"/>
                </a:solidFill>
                <a:effectLst/>
                <a:uLnTx/>
                <a:uFillTx/>
                <a:latin typeface="Arial" charset="0"/>
                <a:ea typeface="+mn-ea"/>
              </a:rPr>
              <a:t>C</a:t>
            </a:r>
            <a:endParaRPr kumimoji="0" lang="en-US" b="0" i="0" u="none" strike="noStrike" kern="0" cap="none" spc="0" normalizeH="0" baseline="0" noProof="0" dirty="0" smtClean="0">
              <a:ln>
                <a:noFill/>
              </a:ln>
              <a:solidFill>
                <a:srgbClr val="663300"/>
              </a:solidFill>
              <a:effectLst/>
              <a:uLnTx/>
              <a:uFillTx/>
              <a:latin typeface="Arial" pitchFamily="34" charset="0"/>
              <a:ea typeface="+mn-ea"/>
              <a:cs typeface="Arial" pitchFamily="34" charset="0"/>
            </a:endParaRPr>
          </a:p>
        </p:txBody>
      </p:sp>
      <p:sp>
        <p:nvSpPr>
          <p:cNvPr id="85" name="Rounded Rectangle 84"/>
          <p:cNvSpPr/>
          <p:nvPr/>
        </p:nvSpPr>
        <p:spPr>
          <a:xfrm>
            <a:off x="4010888" y="1377791"/>
            <a:ext cx="548640" cy="548640"/>
          </a:xfrm>
          <a:prstGeom prst="roundRect">
            <a:avLst/>
          </a:prstGeom>
          <a:solidFill>
            <a:srgbClr val="CC99FF"/>
          </a:solidFill>
          <a:ln w="25400" cap="flat" cmpd="sng" algn="ctr">
            <a:noFill/>
            <a:prstDash val="solid"/>
          </a:ln>
          <a:effectLst>
            <a:outerShdw blurRad="50800" dist="38100" dir="2700000" algn="tl" rotWithShape="0">
              <a:srgbClr val="000000">
                <a:alpha val="43000"/>
              </a:srgbClr>
            </a:outerShdw>
          </a:effectLst>
        </p:spPr>
        <p:txBody>
          <a:bodyPr lIns="0" tIns="0" rIns="0" bIns="0" rtlCol="0" anchor="ctr" anchorCtr="1"/>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smtClean="0">
                <a:ln>
                  <a:noFill/>
                </a:ln>
                <a:solidFill>
                  <a:srgbClr val="660066"/>
                </a:solidFill>
                <a:effectLst/>
                <a:uLnTx/>
                <a:uFillTx/>
                <a:latin typeface="Arial" charset="0"/>
                <a:ea typeface="+mn-ea"/>
              </a:rPr>
              <a:t>DB</a:t>
            </a:r>
            <a:r>
              <a:rPr kumimoji="0" lang="en-US" b="0" i="0" u="none" strike="noStrike" kern="0" cap="none" spc="0" normalizeH="0" baseline="-25000" noProof="0" dirty="0" smtClean="0">
                <a:ln>
                  <a:noFill/>
                </a:ln>
                <a:solidFill>
                  <a:srgbClr val="660066"/>
                </a:solidFill>
                <a:effectLst/>
                <a:uLnTx/>
                <a:uFillTx/>
                <a:latin typeface="Arial" charset="0"/>
                <a:ea typeface="+mn-ea"/>
              </a:rPr>
              <a:t>B</a:t>
            </a:r>
            <a:endParaRPr kumimoji="0" lang="en-US" b="0" i="0" u="none" strike="noStrike" kern="0" cap="none" spc="0" normalizeH="0" baseline="0" noProof="0" dirty="0" smtClean="0">
              <a:ln>
                <a:noFill/>
              </a:ln>
              <a:solidFill>
                <a:srgbClr val="660066"/>
              </a:solidFill>
              <a:effectLst/>
              <a:uLnTx/>
              <a:uFillTx/>
              <a:latin typeface="Arial" pitchFamily="34" charset="0"/>
              <a:ea typeface="+mn-ea"/>
              <a:cs typeface="Arial" pitchFamily="34" charset="0"/>
            </a:endParaRPr>
          </a:p>
        </p:txBody>
      </p:sp>
      <p:grpSp>
        <p:nvGrpSpPr>
          <p:cNvPr id="7" name="Group 2"/>
          <p:cNvGrpSpPr/>
          <p:nvPr/>
        </p:nvGrpSpPr>
        <p:grpSpPr>
          <a:xfrm>
            <a:off x="2345267" y="1377791"/>
            <a:ext cx="6595532" cy="1009806"/>
            <a:chOff x="2345267" y="1377791"/>
            <a:chExt cx="6595532" cy="1009806"/>
          </a:xfrm>
        </p:grpSpPr>
        <p:sp>
          <p:nvSpPr>
            <p:cNvPr id="65" name="Snip Same Side Corner Rectangle 64"/>
            <p:cNvSpPr/>
            <p:nvPr/>
          </p:nvSpPr>
          <p:spPr>
            <a:xfrm>
              <a:off x="2345267" y="2048932"/>
              <a:ext cx="770466" cy="330200"/>
            </a:xfrm>
            <a:prstGeom prst="snip2SameRect">
              <a:avLst/>
            </a:prstGeom>
            <a:solidFill>
              <a:srgbClr val="3366FF"/>
            </a:solidFill>
            <a:ln>
              <a:noFill/>
            </a:ln>
            <a:effectLst>
              <a:outerShdw blurRad="50800" dist="38100" dir="27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ASM</a:t>
              </a:r>
              <a:endParaRPr lang="en-US" sz="1600" dirty="0"/>
            </a:p>
          </p:txBody>
        </p:sp>
        <p:sp>
          <p:nvSpPr>
            <p:cNvPr id="76" name="Snip Same Side Corner Rectangle 75"/>
            <p:cNvSpPr/>
            <p:nvPr/>
          </p:nvSpPr>
          <p:spPr>
            <a:xfrm>
              <a:off x="8170333" y="2057397"/>
              <a:ext cx="770466" cy="330200"/>
            </a:xfrm>
            <a:prstGeom prst="snip2SameRect">
              <a:avLst/>
            </a:prstGeom>
            <a:solidFill>
              <a:srgbClr val="3366FF"/>
            </a:solidFill>
            <a:ln>
              <a:noFill/>
            </a:ln>
            <a:effectLst>
              <a:outerShdw blurRad="50800" dist="38100" dir="27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ASM</a:t>
              </a:r>
              <a:endParaRPr lang="en-US" sz="1600" dirty="0"/>
            </a:p>
          </p:txBody>
        </p:sp>
        <p:sp>
          <p:nvSpPr>
            <p:cNvPr id="94" name="Rounded Rectangle 93"/>
            <p:cNvSpPr/>
            <p:nvPr/>
          </p:nvSpPr>
          <p:spPr>
            <a:xfrm>
              <a:off x="2580026" y="1377792"/>
              <a:ext cx="548640" cy="548640"/>
            </a:xfrm>
            <a:prstGeom prst="roundRect">
              <a:avLst/>
            </a:prstGeom>
            <a:solidFill>
              <a:schemeClr val="bg1">
                <a:lumMod val="95000"/>
              </a:schemeClr>
            </a:solidFill>
            <a:ln w="25400" cap="flat" cmpd="sng" algn="ctr">
              <a:solidFill>
                <a:schemeClr val="bg1">
                  <a:lumMod val="75000"/>
                </a:schemeClr>
              </a:solidFill>
              <a:prstDash val="solid"/>
            </a:ln>
            <a:effectLst>
              <a:outerShdw blurRad="50800" dist="38100" dir="2700000" algn="tl" rotWithShape="0">
                <a:srgbClr val="000000">
                  <a:alpha val="43000"/>
                </a:srgbClr>
              </a:outerShdw>
            </a:effectLst>
          </p:spPr>
          <p:txBody>
            <a:bodyPr lIns="0" tIns="0" rIns="0" bIns="0" rtlCol="0" anchor="ctr" anchorCtr="1"/>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smtClean="0">
                  <a:ln>
                    <a:noFill/>
                  </a:ln>
                  <a:solidFill>
                    <a:schemeClr val="bg1">
                      <a:lumMod val="50000"/>
                    </a:schemeClr>
                  </a:solidFill>
                  <a:effectLst/>
                  <a:uLnTx/>
                  <a:uFillTx/>
                  <a:latin typeface="Arial" charset="0"/>
                  <a:ea typeface="+mn-ea"/>
                </a:rPr>
                <a:t>11.2DB</a:t>
              </a:r>
              <a:endParaRPr kumimoji="0" lang="en-US" b="0" i="0" u="none" strike="noStrike" kern="0" cap="none" spc="0" normalizeH="0" baseline="0" noProof="0" dirty="0" smtClean="0">
                <a:ln>
                  <a:noFill/>
                </a:ln>
                <a:solidFill>
                  <a:schemeClr val="bg1">
                    <a:lumMod val="50000"/>
                  </a:schemeClr>
                </a:solidFill>
                <a:effectLst/>
                <a:uLnTx/>
                <a:uFillTx/>
                <a:latin typeface="Arial" pitchFamily="34" charset="0"/>
                <a:ea typeface="+mn-ea"/>
                <a:cs typeface="Arial" pitchFamily="34" charset="0"/>
              </a:endParaRPr>
            </a:p>
          </p:txBody>
        </p:sp>
        <p:sp>
          <p:nvSpPr>
            <p:cNvPr id="107" name="Rounded Rectangle 106"/>
            <p:cNvSpPr/>
            <p:nvPr/>
          </p:nvSpPr>
          <p:spPr>
            <a:xfrm>
              <a:off x="7702384" y="1377791"/>
              <a:ext cx="548640" cy="548640"/>
            </a:xfrm>
            <a:prstGeom prst="roundRect">
              <a:avLst/>
            </a:prstGeom>
            <a:solidFill>
              <a:schemeClr val="bg1">
                <a:lumMod val="95000"/>
              </a:schemeClr>
            </a:solidFill>
            <a:ln w="25400" cap="flat" cmpd="sng" algn="ctr">
              <a:solidFill>
                <a:schemeClr val="bg1">
                  <a:lumMod val="75000"/>
                </a:schemeClr>
              </a:solidFill>
              <a:prstDash val="solid"/>
            </a:ln>
            <a:effectLst>
              <a:outerShdw blurRad="50800" dist="38100" dir="2700000" algn="tl" rotWithShape="0">
                <a:srgbClr val="000000">
                  <a:alpha val="43000"/>
                </a:srgbClr>
              </a:outerShdw>
            </a:effectLst>
          </p:spPr>
          <p:txBody>
            <a:bodyPr lIns="0" tIns="0" rIns="0" bIns="0" rtlCol="0" anchor="ctr" anchorCtr="1"/>
            <a:lstStyle/>
            <a:p>
              <a:pPr lvl="0" algn="ctr">
                <a:defRPr/>
              </a:pPr>
              <a:r>
                <a:rPr lang="en-US" kern="0" dirty="0" smtClean="0">
                  <a:solidFill>
                    <a:schemeClr val="bg1">
                      <a:lumMod val="50000"/>
                    </a:schemeClr>
                  </a:solidFill>
                  <a:latin typeface="Arial" charset="0"/>
                </a:rPr>
                <a:t>11.2DB</a:t>
              </a:r>
              <a:endParaRPr lang="en-US" kern="0" dirty="0">
                <a:solidFill>
                  <a:schemeClr val="bg1">
                    <a:lumMod val="50000"/>
                  </a:schemeClr>
                </a:solidFill>
                <a:latin typeface="Arial" pitchFamily="34" charset="0"/>
                <a:cs typeface="Arial" pitchFamily="34" charset="0"/>
              </a:endParaRPr>
            </a:p>
          </p:txBody>
        </p:sp>
      </p:grpSp>
      <p:sp>
        <p:nvSpPr>
          <p:cNvPr id="54" name="TextBox 53"/>
          <p:cNvSpPr txBox="1"/>
          <p:nvPr/>
        </p:nvSpPr>
        <p:spPr>
          <a:xfrm>
            <a:off x="186766" y="3265983"/>
            <a:ext cx="1389528" cy="830997"/>
          </a:xfrm>
          <a:prstGeom prst="rect">
            <a:avLst/>
          </a:prstGeom>
          <a:noFill/>
        </p:spPr>
        <p:txBody>
          <a:bodyPr wrap="square" rtlCol="0">
            <a:spAutoFit/>
          </a:bodyPr>
          <a:lstStyle/>
          <a:p>
            <a:r>
              <a:rPr lang="ru-RU" sz="1200" dirty="0" smtClean="0">
                <a:solidFill>
                  <a:schemeClr val="tx2"/>
                </a:solidFill>
              </a:rPr>
              <a:t>Дисковые группы</a:t>
            </a:r>
            <a:endParaRPr lang="en-US" sz="1200" dirty="0" smtClean="0">
              <a:solidFill>
                <a:schemeClr val="tx2"/>
              </a:solidFill>
            </a:endParaRPr>
          </a:p>
          <a:p>
            <a:endParaRPr lang="en-US" sz="1200" dirty="0" smtClean="0">
              <a:solidFill>
                <a:schemeClr val="tx2"/>
              </a:solidFill>
            </a:endParaRPr>
          </a:p>
          <a:p>
            <a:endParaRPr lang="en-US" sz="1200" dirty="0" smtClean="0">
              <a:solidFill>
                <a:schemeClr val="tx2"/>
              </a:solidFill>
            </a:endParaRPr>
          </a:p>
        </p:txBody>
      </p:sp>
      <p:sp>
        <p:nvSpPr>
          <p:cNvPr id="55" name="TextBox 54"/>
          <p:cNvSpPr txBox="1"/>
          <p:nvPr/>
        </p:nvSpPr>
        <p:spPr>
          <a:xfrm>
            <a:off x="186766" y="1422790"/>
            <a:ext cx="1389528" cy="646331"/>
          </a:xfrm>
          <a:prstGeom prst="rect">
            <a:avLst/>
          </a:prstGeom>
          <a:noFill/>
        </p:spPr>
        <p:txBody>
          <a:bodyPr wrap="square" rtlCol="0">
            <a:spAutoFit/>
          </a:bodyPr>
          <a:lstStyle/>
          <a:p>
            <a:r>
              <a:rPr lang="ru-RU" sz="1200" dirty="0" smtClean="0">
                <a:solidFill>
                  <a:schemeClr val="tx2"/>
                </a:solidFill>
                <a:latin typeface="Arial" pitchFamily="34" charset="0"/>
                <a:cs typeface="Arial" pitchFamily="34" charset="0"/>
              </a:rPr>
              <a:t>Экземпляры </a:t>
            </a:r>
            <a:r>
              <a:rPr lang="en-US" sz="1200" dirty="0" smtClean="0">
                <a:solidFill>
                  <a:schemeClr val="tx2"/>
                </a:solidFill>
                <a:latin typeface="Arial" pitchFamily="34" charset="0"/>
                <a:cs typeface="Arial" pitchFamily="34" charset="0"/>
              </a:rPr>
              <a:t>ASM </a:t>
            </a:r>
            <a:r>
              <a:rPr lang="ru-RU" sz="1200" dirty="0" smtClean="0">
                <a:solidFill>
                  <a:schemeClr val="tx2"/>
                </a:solidFill>
                <a:latin typeface="Arial" pitchFamily="34" charset="0"/>
                <a:cs typeface="Arial" pitchFamily="34" charset="0"/>
              </a:rPr>
              <a:t>доступны всем БД</a:t>
            </a:r>
            <a:endParaRPr lang="en-US" sz="1200" dirty="0" smtClean="0">
              <a:solidFill>
                <a:schemeClr val="tx2"/>
              </a:solidFill>
              <a:latin typeface="Arial" pitchFamily="34" charset="0"/>
              <a:cs typeface="Arial" pitchFamily="34" charset="0"/>
            </a:endParaRPr>
          </a:p>
        </p:txBody>
      </p:sp>
      <p:sp>
        <p:nvSpPr>
          <p:cNvPr id="56" name="TextBox 55"/>
          <p:cNvSpPr txBox="1"/>
          <p:nvPr/>
        </p:nvSpPr>
        <p:spPr>
          <a:xfrm>
            <a:off x="1808810" y="931271"/>
            <a:ext cx="1095172" cy="261610"/>
          </a:xfrm>
          <a:prstGeom prst="rect">
            <a:avLst/>
          </a:prstGeom>
          <a:noFill/>
        </p:spPr>
        <p:txBody>
          <a:bodyPr wrap="none" rtlCol="0">
            <a:spAutoFit/>
          </a:bodyPr>
          <a:lstStyle/>
          <a:p>
            <a:r>
              <a:rPr lang="ru-RU" sz="1100" dirty="0" smtClean="0">
                <a:solidFill>
                  <a:schemeClr val="tx2"/>
                </a:solidFill>
              </a:rPr>
              <a:t>Кластер </a:t>
            </a:r>
            <a:r>
              <a:rPr lang="en-US" sz="1100" dirty="0" smtClean="0">
                <a:solidFill>
                  <a:schemeClr val="tx2"/>
                </a:solidFill>
              </a:rPr>
              <a:t>RAC </a:t>
            </a:r>
          </a:p>
        </p:txBody>
      </p:sp>
    </p:spTree>
    <p:extLst>
      <p:ext uri="{BB962C8B-B14F-4D97-AF65-F5344CB8AC3E}">
        <p14:creationId xmlns:p14="http://schemas.microsoft.com/office/powerpoint/2010/main" xmlns="" val="2488208827"/>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4980" y="245538"/>
            <a:ext cx="8101513" cy="761995"/>
          </a:xfrm>
        </p:spPr>
        <p:txBody>
          <a:bodyPr/>
          <a:lstStyle/>
          <a:p>
            <a:r>
              <a:rPr lang="en-US" dirty="0" smtClean="0"/>
              <a:t>Oracle Database 12c</a:t>
            </a:r>
            <a:br>
              <a:rPr lang="en-US" dirty="0" smtClean="0"/>
            </a:br>
            <a:r>
              <a:rPr lang="ru-RU" dirty="0" smtClean="0"/>
              <a:t>новые возможности высокой надёжности</a:t>
            </a:r>
            <a:endParaRPr lang="en-US" dirty="0"/>
          </a:p>
        </p:txBody>
      </p:sp>
      <p:sp>
        <p:nvSpPr>
          <p:cNvPr id="3" name="Text Placeholder 2"/>
          <p:cNvSpPr>
            <a:spLocks noGrp="1"/>
          </p:cNvSpPr>
          <p:nvPr>
            <p:ph type="body" sz="quarter" idx="13"/>
          </p:nvPr>
        </p:nvSpPr>
        <p:spPr>
          <a:xfrm>
            <a:off x="804981" y="1363132"/>
            <a:ext cx="7771752" cy="2826096"/>
          </a:xfrm>
        </p:spPr>
        <p:txBody>
          <a:bodyPr/>
          <a:lstStyle/>
          <a:p>
            <a:pPr>
              <a:spcAft>
                <a:spcPts val="0"/>
              </a:spcAft>
            </a:pPr>
            <a:r>
              <a:rPr lang="en-US" sz="2200" dirty="0" smtClean="0"/>
              <a:t>Application Continuity</a:t>
            </a:r>
          </a:p>
          <a:p>
            <a:pPr>
              <a:spcAft>
                <a:spcPts val="0"/>
              </a:spcAft>
            </a:pPr>
            <a:r>
              <a:rPr lang="en-US" sz="2200" dirty="0" smtClean="0"/>
              <a:t>Global Data Services</a:t>
            </a:r>
          </a:p>
          <a:p>
            <a:pPr>
              <a:spcAft>
                <a:spcPts val="0"/>
              </a:spcAft>
            </a:pPr>
            <a:r>
              <a:rPr lang="ru-RU" sz="2200" dirty="0" smtClean="0"/>
              <a:t>Улучшения в </a:t>
            </a:r>
            <a:r>
              <a:rPr lang="en-US" sz="2200" dirty="0" smtClean="0"/>
              <a:t>Data Guard</a:t>
            </a:r>
          </a:p>
          <a:p>
            <a:pPr>
              <a:spcAft>
                <a:spcPts val="0"/>
              </a:spcAft>
            </a:pPr>
            <a:r>
              <a:rPr lang="ru-RU" sz="2200" dirty="0" smtClean="0"/>
              <a:t>Улучшения в </a:t>
            </a:r>
            <a:r>
              <a:rPr lang="en-US" sz="2200" dirty="0" smtClean="0"/>
              <a:t>RMAN</a:t>
            </a:r>
          </a:p>
          <a:p>
            <a:pPr>
              <a:spcAft>
                <a:spcPts val="0"/>
              </a:spcAft>
            </a:pPr>
            <a:r>
              <a:rPr lang="en-US" sz="2200" dirty="0" smtClean="0"/>
              <a:t>Flex ASM</a:t>
            </a:r>
          </a:p>
          <a:p>
            <a:pPr>
              <a:spcAft>
                <a:spcPts val="0"/>
              </a:spcAft>
            </a:pPr>
            <a:r>
              <a:rPr lang="ru-RU" sz="2200" u="sng" dirty="0" smtClean="0">
                <a:solidFill>
                  <a:srgbClr val="C00000"/>
                </a:solidFill>
              </a:rPr>
              <a:t>Другие улучшения</a:t>
            </a:r>
            <a:endParaRPr lang="en-US" sz="2200" u="sng" dirty="0" smtClean="0">
              <a:solidFill>
                <a:srgbClr val="C00000"/>
              </a:solidFill>
            </a:endParaRPr>
          </a:p>
        </p:txBody>
      </p:sp>
    </p:spTree>
    <p:extLst>
      <p:ext uri="{BB962C8B-B14F-4D97-AF65-F5344CB8AC3E}">
        <p14:creationId xmlns="" xmlns:p14="http://schemas.microsoft.com/office/powerpoint/2010/main" val="2728480166"/>
      </p:ext>
    </p:extLst>
  </p:cSld>
  <p:clrMapOvr>
    <a:masterClrMapping/>
  </p:clrMapOvr>
  <p:transition spd="med">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Table 17"/>
          <p:cNvGraphicFramePr>
            <a:graphicFrameLocks noGrp="1"/>
          </p:cNvGraphicFramePr>
          <p:nvPr>
            <p:extLst>
              <p:ext uri="{D42A27DB-BD31-4B8C-83A1-F6EECF244321}">
                <p14:modId xmlns="" xmlns:p14="http://schemas.microsoft.com/office/powerpoint/2010/main" val="1271193580"/>
              </p:ext>
            </p:extLst>
          </p:nvPr>
        </p:nvGraphicFramePr>
        <p:xfrm>
          <a:off x="4538801" y="970807"/>
          <a:ext cx="4495132" cy="1717765"/>
        </p:xfrm>
        <a:graphic>
          <a:graphicData uri="http://schemas.openxmlformats.org/drawingml/2006/table">
            <a:tbl>
              <a:tblPr firstRow="1" bandRow="1">
                <a:tableStyleId>{5C22544A-7EE6-4342-B048-85BDC9FD1C3A}</a:tableStyleId>
              </a:tblPr>
              <a:tblGrid>
                <a:gridCol w="4495132"/>
              </a:tblGrid>
              <a:tr h="1717765">
                <a:tc>
                  <a:txBody>
                    <a:bodyPr/>
                    <a:lstStyle/>
                    <a:p>
                      <a:pPr marL="0" indent="0">
                        <a:spcBef>
                          <a:spcPts val="600"/>
                        </a:spcBef>
                        <a:spcAft>
                          <a:spcPts val="200"/>
                        </a:spcAft>
                        <a:buClr>
                          <a:srgbClr val="FF0000"/>
                        </a:buClr>
                        <a:buFont typeface="+mj-lt"/>
                        <a:buNone/>
                        <a:defRPr/>
                      </a:pPr>
                      <a:r>
                        <a:rPr lang="en-US" sz="1600" dirty="0" smtClean="0">
                          <a:ln w="12700">
                            <a:noFill/>
                          </a:ln>
                          <a:solidFill>
                            <a:schemeClr val="tx1"/>
                          </a:solidFill>
                          <a:ea typeface="ＭＳ Ｐゴシック" pitchFamily="127" charset="-128"/>
                        </a:rPr>
                        <a:t>  </a:t>
                      </a:r>
                      <a:r>
                        <a:rPr lang="ru-RU" sz="1600" dirty="0" smtClean="0">
                          <a:ln w="12700">
                            <a:noFill/>
                          </a:ln>
                          <a:solidFill>
                            <a:schemeClr val="tx1"/>
                          </a:solidFill>
                          <a:ea typeface="ＭＳ Ｐゴシック" pitchFamily="127" charset="-128"/>
                        </a:rPr>
                        <a:t>Улучшения в </a:t>
                      </a:r>
                      <a:r>
                        <a:rPr lang="en-US" sz="1600" dirty="0" smtClean="0">
                          <a:ln w="12700">
                            <a:noFill/>
                          </a:ln>
                          <a:solidFill>
                            <a:schemeClr val="tx1"/>
                          </a:solidFill>
                          <a:ea typeface="ＭＳ Ｐゴシック" pitchFamily="127" charset="-128"/>
                        </a:rPr>
                        <a:t>Online Redefinition</a:t>
                      </a:r>
                    </a:p>
                    <a:p>
                      <a:pPr marL="347663" indent="-182563">
                        <a:spcBef>
                          <a:spcPts val="600"/>
                        </a:spcBef>
                        <a:spcAft>
                          <a:spcPts val="200"/>
                        </a:spcAft>
                        <a:buClr>
                          <a:schemeClr val="accent1"/>
                        </a:buClr>
                        <a:buFont typeface="Wingdings" pitchFamily="2" charset="2"/>
                        <a:buChar char="§"/>
                      </a:pPr>
                      <a:r>
                        <a:rPr lang="ru-RU" sz="1200" b="0" baseline="0" dirty="0" smtClean="0">
                          <a:solidFill>
                            <a:schemeClr val="tx1"/>
                          </a:solidFill>
                        </a:rPr>
                        <a:t>Улучшена производительность </a:t>
                      </a:r>
                      <a:r>
                        <a:rPr lang="en-US" sz="1200" b="1" baseline="0" dirty="0" err="1" smtClean="0">
                          <a:solidFill>
                            <a:srgbClr val="C00000"/>
                          </a:solidFill>
                          <a:latin typeface="Courier New" pitchFamily="49" charset="0"/>
                          <a:cs typeface="Courier New" pitchFamily="49" charset="0"/>
                        </a:rPr>
                        <a:t>sync_interim_table</a:t>
                      </a:r>
                      <a:endParaRPr lang="en-US" sz="1200" b="0" baseline="0" dirty="0" smtClean="0">
                        <a:solidFill>
                          <a:schemeClr val="tx1"/>
                        </a:solidFill>
                      </a:endParaRPr>
                    </a:p>
                    <a:p>
                      <a:pPr marL="347663" indent="-182563">
                        <a:spcBef>
                          <a:spcPts val="600"/>
                        </a:spcBef>
                        <a:spcAft>
                          <a:spcPts val="200"/>
                        </a:spcAft>
                        <a:buClr>
                          <a:schemeClr val="accent1"/>
                        </a:buClr>
                        <a:buFont typeface="Wingdings" pitchFamily="2" charset="2"/>
                        <a:buChar char="§"/>
                      </a:pPr>
                      <a:r>
                        <a:rPr lang="ru-RU" sz="1200" b="0" baseline="0" dirty="0" smtClean="0">
                          <a:solidFill>
                            <a:schemeClr val="tx1"/>
                          </a:solidFill>
                        </a:rPr>
                        <a:t>Совместимость с </a:t>
                      </a:r>
                      <a:r>
                        <a:rPr lang="en-US" sz="1200" b="0" baseline="0" dirty="0" smtClean="0">
                          <a:solidFill>
                            <a:schemeClr val="tx1"/>
                          </a:solidFill>
                        </a:rPr>
                        <a:t>VPD</a:t>
                      </a:r>
                    </a:p>
                    <a:p>
                      <a:pPr marL="347663" indent="-182563">
                        <a:spcBef>
                          <a:spcPts val="600"/>
                        </a:spcBef>
                        <a:spcAft>
                          <a:spcPts val="200"/>
                        </a:spcAft>
                        <a:buClr>
                          <a:schemeClr val="accent1"/>
                        </a:buClr>
                        <a:buFont typeface="Wingdings" pitchFamily="2" charset="2"/>
                        <a:buChar char="§"/>
                      </a:pPr>
                      <a:r>
                        <a:rPr lang="ru-RU" sz="1200" b="0" baseline="0" dirty="0" smtClean="0">
                          <a:solidFill>
                            <a:schemeClr val="tx1"/>
                          </a:solidFill>
                        </a:rPr>
                        <a:t>Улучшения при </a:t>
                      </a:r>
                      <a:r>
                        <a:rPr lang="en-US" sz="1200" b="1" baseline="0" dirty="0" err="1" smtClean="0">
                          <a:solidFill>
                            <a:srgbClr val="C00000"/>
                          </a:solidFill>
                          <a:latin typeface="Courier New" pitchFamily="49" charset="0"/>
                          <a:cs typeface="Courier New" pitchFamily="49" charset="0"/>
                        </a:rPr>
                        <a:t>finish_redef_table</a:t>
                      </a:r>
                      <a:endParaRPr lang="en-US" sz="1200" b="1" baseline="0" dirty="0" smtClean="0">
                        <a:solidFill>
                          <a:srgbClr val="C00000"/>
                        </a:solidFill>
                        <a:latin typeface="Courier New" pitchFamily="49" charset="0"/>
                        <a:cs typeface="Courier New" pitchFamily="49" charset="0"/>
                      </a:endParaRPr>
                    </a:p>
                    <a:p>
                      <a:pPr marL="347663" indent="-182563">
                        <a:spcBef>
                          <a:spcPts val="600"/>
                        </a:spcBef>
                        <a:spcAft>
                          <a:spcPts val="200"/>
                        </a:spcAft>
                        <a:buClr>
                          <a:schemeClr val="accent1"/>
                        </a:buClr>
                        <a:buFont typeface="Wingdings" pitchFamily="2" charset="2"/>
                        <a:buChar char="§"/>
                      </a:pPr>
                      <a:r>
                        <a:rPr lang="ru-RU" sz="1200" b="0" baseline="0" dirty="0" smtClean="0">
                          <a:solidFill>
                            <a:schemeClr val="tx1"/>
                          </a:solidFill>
                        </a:rPr>
                        <a:t>Улучшения при работе с секционированными таблицами</a:t>
                      </a:r>
                      <a:endParaRPr lang="en-US" sz="1200" b="0" baseline="0" dirty="0" smtClean="0">
                        <a:solidFill>
                          <a:schemeClr val="tx1"/>
                        </a:solidFill>
                      </a:endParaRPr>
                    </a:p>
                  </a:txBody>
                  <a:tcPr marT="91440">
                    <a:solidFill>
                      <a:schemeClr val="bg1">
                        <a:lumMod val="85000"/>
                      </a:schemeClr>
                    </a:solidFill>
                  </a:tcPr>
                </a:tc>
              </a:tr>
            </a:tbl>
          </a:graphicData>
        </a:graphic>
      </p:graphicFrame>
      <p:sp>
        <p:nvSpPr>
          <p:cNvPr id="12" name="Title 11"/>
          <p:cNvSpPr>
            <a:spLocks noGrp="1"/>
          </p:cNvSpPr>
          <p:nvPr>
            <p:ph type="title"/>
          </p:nvPr>
        </p:nvSpPr>
        <p:spPr/>
        <p:txBody>
          <a:bodyPr/>
          <a:lstStyle/>
          <a:p>
            <a:r>
              <a:rPr lang="ru-RU" dirty="0" smtClean="0"/>
              <a:t>Другие улучшения</a:t>
            </a:r>
            <a:endParaRPr lang="en-US" dirty="0"/>
          </a:p>
        </p:txBody>
      </p:sp>
      <p:graphicFrame>
        <p:nvGraphicFramePr>
          <p:cNvPr id="3" name="Table 2"/>
          <p:cNvGraphicFramePr>
            <a:graphicFrameLocks noGrp="1"/>
          </p:cNvGraphicFramePr>
          <p:nvPr>
            <p:extLst>
              <p:ext uri="{D42A27DB-BD31-4B8C-83A1-F6EECF244321}">
                <p14:modId xmlns="" xmlns:p14="http://schemas.microsoft.com/office/powerpoint/2010/main" val="1271193580"/>
              </p:ext>
            </p:extLst>
          </p:nvPr>
        </p:nvGraphicFramePr>
        <p:xfrm>
          <a:off x="460607" y="979920"/>
          <a:ext cx="4056962" cy="1717765"/>
        </p:xfrm>
        <a:graphic>
          <a:graphicData uri="http://schemas.openxmlformats.org/drawingml/2006/table">
            <a:tbl>
              <a:tblPr firstRow="1" bandRow="1">
                <a:tableStyleId>{5C22544A-7EE6-4342-B048-85BDC9FD1C3A}</a:tableStyleId>
              </a:tblPr>
              <a:tblGrid>
                <a:gridCol w="4056962"/>
              </a:tblGrid>
              <a:tr h="1717765">
                <a:tc>
                  <a:txBody>
                    <a:bodyPr/>
                    <a:lstStyle/>
                    <a:p>
                      <a:pPr marL="169824" marR="0" lvl="1" indent="0" algn="l" defTabSz="914400" rtl="0" eaLnBrk="1" fontAlgn="auto" latinLnBrk="0" hangingPunct="1">
                        <a:lnSpc>
                          <a:spcPct val="100000"/>
                        </a:lnSpc>
                        <a:spcBef>
                          <a:spcPts val="600"/>
                        </a:spcBef>
                        <a:spcAft>
                          <a:spcPts val="200"/>
                        </a:spcAft>
                        <a:buClr>
                          <a:srgbClr val="FF0000"/>
                        </a:buClr>
                        <a:buSzTx/>
                        <a:buFont typeface="Wingdings" pitchFamily="2" charset="2"/>
                        <a:buNone/>
                        <a:tabLst/>
                        <a:defRPr/>
                      </a:pPr>
                      <a:r>
                        <a:rPr lang="ru-RU" sz="1600" dirty="0" smtClean="0">
                          <a:solidFill>
                            <a:schemeClr val="tx1"/>
                          </a:solidFill>
                        </a:rPr>
                        <a:t>Перемещение</a:t>
                      </a:r>
                      <a:r>
                        <a:rPr lang="ru-RU" sz="1600" baseline="0" dirty="0" smtClean="0">
                          <a:solidFill>
                            <a:schemeClr val="tx1"/>
                          </a:solidFill>
                        </a:rPr>
                        <a:t> файлов БД в онлайне</a:t>
                      </a:r>
                      <a:endParaRPr lang="en-US" sz="1600" dirty="0" smtClean="0">
                        <a:solidFill>
                          <a:schemeClr val="tx1"/>
                        </a:solidFill>
                      </a:endParaRPr>
                    </a:p>
                    <a:p>
                      <a:pPr marL="347663" indent="-182563">
                        <a:spcBef>
                          <a:spcPts val="600"/>
                        </a:spcBef>
                        <a:spcAft>
                          <a:spcPts val="200"/>
                        </a:spcAft>
                        <a:buClr>
                          <a:schemeClr val="accent1"/>
                        </a:buClr>
                        <a:buFont typeface="Wingdings" pitchFamily="2" charset="2"/>
                        <a:buChar char="§"/>
                      </a:pPr>
                      <a:r>
                        <a:rPr lang="ru-RU" sz="1200" b="0" dirty="0" smtClean="0">
                          <a:solidFill>
                            <a:schemeClr val="tx1"/>
                          </a:solidFill>
                        </a:rPr>
                        <a:t>Перемещение файла БД пока пользователи активно доступаются к данным</a:t>
                      </a:r>
                      <a:r>
                        <a:rPr lang="en-US" sz="1200" b="0" dirty="0" smtClean="0">
                          <a:solidFill>
                            <a:schemeClr val="tx1"/>
                          </a:solidFill>
                        </a:rPr>
                        <a:t>: </a:t>
                      </a:r>
                      <a:endParaRPr lang="ru-RU" sz="1200" b="0" dirty="0" smtClean="0">
                        <a:solidFill>
                          <a:schemeClr val="tx1"/>
                        </a:solidFill>
                      </a:endParaRPr>
                    </a:p>
                    <a:p>
                      <a:pPr marL="347663" indent="-182563">
                        <a:spcBef>
                          <a:spcPts val="600"/>
                        </a:spcBef>
                        <a:spcAft>
                          <a:spcPts val="200"/>
                        </a:spcAft>
                        <a:buClr>
                          <a:schemeClr val="accent1"/>
                        </a:buClr>
                        <a:buFont typeface="Wingdings" pitchFamily="2" charset="2"/>
                        <a:buNone/>
                      </a:pPr>
                      <a:r>
                        <a:rPr lang="ru-RU" sz="1200" b="1" dirty="0" smtClean="0">
                          <a:solidFill>
                            <a:srgbClr val="C00000"/>
                          </a:solidFill>
                          <a:latin typeface="Courier New" pitchFamily="49" charset="0"/>
                          <a:cs typeface="Courier New" pitchFamily="49" charset="0"/>
                        </a:rPr>
                        <a:t>     </a:t>
                      </a:r>
                      <a:r>
                        <a:rPr lang="en-US" sz="1200" b="1" dirty="0" smtClean="0">
                          <a:solidFill>
                            <a:srgbClr val="C00000"/>
                          </a:solidFill>
                          <a:latin typeface="Courier New" pitchFamily="49" charset="0"/>
                          <a:cs typeface="Courier New" pitchFamily="49" charset="0"/>
                        </a:rPr>
                        <a:t>ALTER DATABASE MOVE DATAFILE …</a:t>
                      </a:r>
                    </a:p>
                    <a:p>
                      <a:pPr marL="347663" indent="-182563">
                        <a:spcBef>
                          <a:spcPts val="200"/>
                        </a:spcBef>
                        <a:spcAft>
                          <a:spcPts val="200"/>
                        </a:spcAft>
                        <a:buClr>
                          <a:schemeClr val="accent1"/>
                        </a:buClr>
                        <a:buFont typeface="Wingdings" pitchFamily="2" charset="2"/>
                        <a:buChar char="§"/>
                      </a:pPr>
                      <a:r>
                        <a:rPr lang="ru-RU" sz="1200" b="0" dirty="0" smtClean="0">
                          <a:solidFill>
                            <a:schemeClr val="tx1"/>
                          </a:solidFill>
                        </a:rPr>
                        <a:t>Обеспечение доступности во време миграции на новую</a:t>
                      </a:r>
                      <a:r>
                        <a:rPr lang="ru-RU" sz="1200" b="0" baseline="0" dirty="0" smtClean="0">
                          <a:solidFill>
                            <a:schemeClr val="tx1"/>
                          </a:solidFill>
                        </a:rPr>
                        <a:t> систему хранения</a:t>
                      </a:r>
                      <a:endParaRPr lang="en-US" sz="1200" b="0" dirty="0" smtClean="0">
                        <a:solidFill>
                          <a:schemeClr val="tx1"/>
                        </a:solidFill>
                      </a:endParaRPr>
                    </a:p>
                  </a:txBody>
                  <a:tcPr marT="91440">
                    <a:solidFill>
                      <a:schemeClr val="bg1">
                        <a:lumMod val="85000"/>
                      </a:schemeClr>
                    </a:solidFill>
                  </a:tcPr>
                </a:tc>
              </a:tr>
            </a:tbl>
          </a:graphicData>
        </a:graphic>
      </p:graphicFrame>
      <p:pic>
        <p:nvPicPr>
          <p:cNvPr id="5" name="Picture 4"/>
          <p:cNvPicPr>
            <a:picLocks noChangeAspect="1"/>
          </p:cNvPicPr>
          <p:nvPr/>
        </p:nvPicPr>
        <p:blipFill>
          <a:blip r:embed="rId3" cstate="print"/>
          <a:stretch>
            <a:fillRect/>
          </a:stretch>
        </p:blipFill>
        <p:spPr>
          <a:xfrm>
            <a:off x="460606" y="831723"/>
            <a:ext cx="321235" cy="321235"/>
          </a:xfrm>
          <a:prstGeom prst="rect">
            <a:avLst/>
          </a:prstGeom>
        </p:spPr>
      </p:pic>
      <p:graphicFrame>
        <p:nvGraphicFramePr>
          <p:cNvPr id="16" name="Table 15"/>
          <p:cNvGraphicFramePr>
            <a:graphicFrameLocks noGrp="1"/>
          </p:cNvGraphicFramePr>
          <p:nvPr>
            <p:extLst>
              <p:ext uri="{D42A27DB-BD31-4B8C-83A1-F6EECF244321}">
                <p14:modId xmlns="" xmlns:p14="http://schemas.microsoft.com/office/powerpoint/2010/main" val="1271193580"/>
              </p:ext>
            </p:extLst>
          </p:nvPr>
        </p:nvGraphicFramePr>
        <p:xfrm>
          <a:off x="480347" y="2710794"/>
          <a:ext cx="4037221" cy="1783080"/>
        </p:xfrm>
        <a:graphic>
          <a:graphicData uri="http://schemas.openxmlformats.org/drawingml/2006/table">
            <a:tbl>
              <a:tblPr firstRow="1" bandRow="1">
                <a:tableStyleId>{5C22544A-7EE6-4342-B048-85BDC9FD1C3A}</a:tableStyleId>
              </a:tblPr>
              <a:tblGrid>
                <a:gridCol w="4037221"/>
              </a:tblGrid>
              <a:tr h="1647450">
                <a:tc>
                  <a:txBody>
                    <a:bodyPr/>
                    <a:lstStyle/>
                    <a:p>
                      <a:pPr marL="169824" marR="0" lvl="1" indent="0" algn="l" defTabSz="914400" rtl="0" eaLnBrk="1" fontAlgn="auto" latinLnBrk="0" hangingPunct="1">
                        <a:lnSpc>
                          <a:spcPct val="100000"/>
                        </a:lnSpc>
                        <a:spcBef>
                          <a:spcPts val="600"/>
                        </a:spcBef>
                        <a:spcAft>
                          <a:spcPts val="200"/>
                        </a:spcAft>
                        <a:buClr>
                          <a:srgbClr val="FF0000"/>
                        </a:buClr>
                        <a:buSzTx/>
                        <a:buFont typeface="Wingdings" pitchFamily="2" charset="2"/>
                        <a:buNone/>
                        <a:tabLst/>
                        <a:defRPr/>
                      </a:pPr>
                      <a:r>
                        <a:rPr lang="en-US" sz="1600" b="1" dirty="0" smtClean="0">
                          <a:ln w="12700">
                            <a:noFill/>
                          </a:ln>
                          <a:solidFill>
                            <a:schemeClr val="tx1"/>
                          </a:solidFill>
                          <a:ea typeface="ＭＳ Ｐゴシック" pitchFamily="127" charset="-128"/>
                        </a:rPr>
                        <a:t>Separation</a:t>
                      </a:r>
                      <a:r>
                        <a:rPr lang="en-US" sz="1600" b="1" baseline="0" dirty="0" smtClean="0">
                          <a:ln w="12700">
                            <a:noFill/>
                          </a:ln>
                          <a:solidFill>
                            <a:schemeClr val="tx1"/>
                          </a:solidFill>
                          <a:ea typeface="ＭＳ Ｐゴシック" pitchFamily="127" charset="-128"/>
                        </a:rPr>
                        <a:t> of Duties</a:t>
                      </a:r>
                      <a:endParaRPr lang="en-US" sz="1600" b="1" dirty="0" smtClean="0">
                        <a:ln w="12700">
                          <a:noFill/>
                        </a:ln>
                        <a:solidFill>
                          <a:schemeClr val="tx1"/>
                        </a:solidFill>
                        <a:ea typeface="ＭＳ Ｐゴシック" pitchFamily="127" charset="-128"/>
                      </a:endParaRPr>
                    </a:p>
                    <a:p>
                      <a:pPr marL="347663" lvl="1" indent="-179388">
                        <a:spcBef>
                          <a:spcPts val="600"/>
                        </a:spcBef>
                        <a:spcAft>
                          <a:spcPts val="200"/>
                        </a:spcAft>
                        <a:buClr>
                          <a:srgbClr val="FF0000"/>
                        </a:buClr>
                        <a:buFont typeface="Wingdings" pitchFamily="2" charset="2"/>
                        <a:buChar char="§"/>
                        <a:defRPr/>
                      </a:pPr>
                      <a:r>
                        <a:rPr lang="en-US" sz="1200" b="1" dirty="0" smtClean="0">
                          <a:ln w="12700">
                            <a:noFill/>
                          </a:ln>
                          <a:solidFill>
                            <a:srgbClr val="C00000"/>
                          </a:solidFill>
                          <a:latin typeface="Courier New" pitchFamily="49" charset="0"/>
                          <a:ea typeface="ＭＳ Ｐゴシック" pitchFamily="127" charset="-128"/>
                          <a:cs typeface="Courier New" pitchFamily="49" charset="0"/>
                        </a:rPr>
                        <a:t>SYSDG</a:t>
                      </a:r>
                      <a:r>
                        <a:rPr lang="en-US" sz="1200" b="0" dirty="0" smtClean="0">
                          <a:ln w="12700">
                            <a:noFill/>
                          </a:ln>
                          <a:solidFill>
                            <a:schemeClr val="tx1"/>
                          </a:solidFill>
                          <a:ea typeface="ＭＳ Ｐゴシック" pitchFamily="127" charset="-128"/>
                        </a:rPr>
                        <a:t> /  </a:t>
                      </a:r>
                      <a:r>
                        <a:rPr lang="en-US" sz="1200" b="1" dirty="0" smtClean="0">
                          <a:ln w="12700">
                            <a:noFill/>
                          </a:ln>
                          <a:solidFill>
                            <a:srgbClr val="C00000"/>
                          </a:solidFill>
                          <a:latin typeface="Courier New" pitchFamily="49" charset="0"/>
                          <a:ea typeface="ＭＳ Ｐゴシック" pitchFamily="127" charset="-128"/>
                          <a:cs typeface="Courier New" pitchFamily="49" charset="0"/>
                        </a:rPr>
                        <a:t>SYSBACKUP</a:t>
                      </a:r>
                      <a:r>
                        <a:rPr lang="en-US" sz="1200" b="0" dirty="0" smtClean="0">
                          <a:ln w="12700">
                            <a:noFill/>
                          </a:ln>
                          <a:solidFill>
                            <a:schemeClr val="tx1"/>
                          </a:solidFill>
                          <a:ea typeface="ＭＳ Ｐゴシック" pitchFamily="127" charset="-128"/>
                        </a:rPr>
                        <a:t>:</a:t>
                      </a:r>
                      <a:r>
                        <a:rPr lang="en-US" sz="1200" b="0" baseline="0" dirty="0" smtClean="0">
                          <a:ln w="12700">
                            <a:noFill/>
                          </a:ln>
                          <a:solidFill>
                            <a:schemeClr val="tx1"/>
                          </a:solidFill>
                          <a:ea typeface="ＭＳ Ｐゴシック" pitchFamily="127" charset="-128"/>
                        </a:rPr>
                        <a:t> </a:t>
                      </a:r>
                      <a:r>
                        <a:rPr lang="ru-RU" sz="1200" b="0" baseline="0" dirty="0" smtClean="0">
                          <a:ln w="12700">
                            <a:noFill/>
                          </a:ln>
                          <a:solidFill>
                            <a:schemeClr val="tx1"/>
                          </a:solidFill>
                          <a:ea typeface="ＭＳ Ｐゴシック" pitchFamily="127" charset="-128"/>
                        </a:rPr>
                        <a:t>специфические привилегии для </a:t>
                      </a:r>
                      <a:r>
                        <a:rPr lang="en-US" sz="1200" b="0" dirty="0" smtClean="0">
                          <a:ln w="12700">
                            <a:noFill/>
                          </a:ln>
                          <a:solidFill>
                            <a:schemeClr val="tx1"/>
                          </a:solidFill>
                          <a:ea typeface="ＭＳ Ｐゴシック" pitchFamily="127" charset="-128"/>
                        </a:rPr>
                        <a:t>Data Guard </a:t>
                      </a:r>
                      <a:r>
                        <a:rPr lang="ru-RU" sz="1200" b="0" dirty="0" smtClean="0">
                          <a:ln w="12700">
                            <a:noFill/>
                          </a:ln>
                          <a:solidFill>
                            <a:schemeClr val="tx1"/>
                          </a:solidFill>
                          <a:ea typeface="ＭＳ Ｐゴシック" pitchFamily="127" charset="-128"/>
                        </a:rPr>
                        <a:t>и</a:t>
                      </a:r>
                      <a:r>
                        <a:rPr lang="en-US" sz="1200" b="0" dirty="0" smtClean="0">
                          <a:ln w="12700">
                            <a:noFill/>
                          </a:ln>
                          <a:solidFill>
                            <a:schemeClr val="tx1"/>
                          </a:solidFill>
                          <a:ea typeface="ＭＳ Ｐゴシック" pitchFamily="127" charset="-128"/>
                        </a:rPr>
                        <a:t> RMAN</a:t>
                      </a:r>
                    </a:p>
                    <a:p>
                      <a:pPr marL="347663" lvl="1" indent="-179388">
                        <a:spcBef>
                          <a:spcPts val="600"/>
                        </a:spcBef>
                        <a:spcAft>
                          <a:spcPts val="200"/>
                        </a:spcAft>
                        <a:buClr>
                          <a:srgbClr val="FF0000"/>
                        </a:buClr>
                        <a:buFont typeface="Wingdings" pitchFamily="2" charset="2"/>
                        <a:buChar char="§"/>
                        <a:defRPr/>
                      </a:pPr>
                      <a:r>
                        <a:rPr lang="ru-RU" sz="1200" b="0" dirty="0" smtClean="0">
                          <a:ln w="12700">
                            <a:noFill/>
                          </a:ln>
                          <a:solidFill>
                            <a:schemeClr val="tx1"/>
                          </a:solidFill>
                          <a:ea typeface="ＭＳ Ｐゴシック" pitchFamily="127" charset="-128"/>
                        </a:rPr>
                        <a:t>Нет доступа</a:t>
                      </a:r>
                      <a:r>
                        <a:rPr lang="ru-RU" sz="1200" b="0" baseline="0" dirty="0" smtClean="0">
                          <a:ln w="12700">
                            <a:noFill/>
                          </a:ln>
                          <a:solidFill>
                            <a:schemeClr val="tx1"/>
                          </a:solidFill>
                          <a:ea typeface="ＭＳ Ｐゴシック" pitchFamily="127" charset="-128"/>
                        </a:rPr>
                        <a:t> к пользовательским данным</a:t>
                      </a:r>
                      <a:r>
                        <a:rPr lang="en-US" sz="1200" b="0" dirty="0" smtClean="0">
                          <a:ln w="12700">
                            <a:noFill/>
                          </a:ln>
                          <a:solidFill>
                            <a:schemeClr val="tx1"/>
                          </a:solidFill>
                          <a:ea typeface="ＭＳ Ｐゴシック" pitchFamily="127" charset="-128"/>
                        </a:rPr>
                        <a:t>: </a:t>
                      </a:r>
                      <a:r>
                        <a:rPr lang="ru-RU" sz="1200" b="0" dirty="0" smtClean="0">
                          <a:ln w="12700">
                            <a:noFill/>
                          </a:ln>
                          <a:solidFill>
                            <a:schemeClr val="tx1"/>
                          </a:solidFill>
                          <a:ea typeface="ＭＳ Ｐゴシック" pitchFamily="127" charset="-128"/>
                        </a:rPr>
                        <a:t>соблюдение корпоративных стандартов безопасности</a:t>
                      </a:r>
                      <a:endParaRPr lang="en-US" sz="1200" b="0" dirty="0" smtClean="0">
                        <a:ln w="12700">
                          <a:noFill/>
                        </a:ln>
                        <a:solidFill>
                          <a:schemeClr val="tx1"/>
                        </a:solidFill>
                        <a:ea typeface="ＭＳ Ｐゴシック" pitchFamily="127" charset="-128"/>
                      </a:endParaRPr>
                    </a:p>
                    <a:p>
                      <a:pPr marL="347663" lvl="1" indent="-179388">
                        <a:spcBef>
                          <a:spcPts val="600"/>
                        </a:spcBef>
                        <a:spcAft>
                          <a:spcPts val="200"/>
                        </a:spcAft>
                        <a:buClr>
                          <a:srgbClr val="FF0000"/>
                        </a:buClr>
                        <a:buFont typeface="Wingdings" pitchFamily="2" charset="2"/>
                        <a:buChar char="§"/>
                        <a:defRPr/>
                      </a:pPr>
                      <a:endParaRPr lang="en-US" sz="1200" b="0" dirty="0" smtClean="0">
                        <a:ln w="12700">
                          <a:noFill/>
                        </a:ln>
                        <a:solidFill>
                          <a:schemeClr val="tx1"/>
                        </a:solidFill>
                        <a:ea typeface="ＭＳ Ｐゴシック" pitchFamily="127" charset="-128"/>
                      </a:endParaRPr>
                    </a:p>
                  </a:txBody>
                  <a:tcPr marT="91440">
                    <a:solidFill>
                      <a:schemeClr val="bg1">
                        <a:lumMod val="85000"/>
                      </a:schemeClr>
                    </a:solidFill>
                  </a:tcPr>
                </a:tc>
              </a:tr>
            </a:tbl>
          </a:graphicData>
        </a:graphic>
      </p:graphicFrame>
      <p:pic>
        <p:nvPicPr>
          <p:cNvPr id="9" name="Picture 8"/>
          <p:cNvPicPr>
            <a:picLocks noChangeAspect="1"/>
          </p:cNvPicPr>
          <p:nvPr/>
        </p:nvPicPr>
        <p:blipFill>
          <a:blip r:embed="rId4" cstate="print"/>
          <a:stretch>
            <a:fillRect/>
          </a:stretch>
        </p:blipFill>
        <p:spPr>
          <a:xfrm>
            <a:off x="4376957" y="807034"/>
            <a:ext cx="323999" cy="323999"/>
          </a:xfrm>
          <a:prstGeom prst="rect">
            <a:avLst/>
          </a:prstGeom>
        </p:spPr>
      </p:pic>
      <p:graphicFrame>
        <p:nvGraphicFramePr>
          <p:cNvPr id="19" name="Table 18"/>
          <p:cNvGraphicFramePr>
            <a:graphicFrameLocks noGrp="1"/>
          </p:cNvGraphicFramePr>
          <p:nvPr>
            <p:extLst>
              <p:ext uri="{D42A27DB-BD31-4B8C-83A1-F6EECF244321}">
                <p14:modId xmlns="" xmlns:p14="http://schemas.microsoft.com/office/powerpoint/2010/main" val="1271193580"/>
              </p:ext>
            </p:extLst>
          </p:nvPr>
        </p:nvGraphicFramePr>
        <p:xfrm>
          <a:off x="4538801" y="2700896"/>
          <a:ext cx="4495132" cy="1792978"/>
        </p:xfrm>
        <a:graphic>
          <a:graphicData uri="http://schemas.openxmlformats.org/drawingml/2006/table">
            <a:tbl>
              <a:tblPr firstRow="1" bandRow="1">
                <a:tableStyleId>{5C22544A-7EE6-4342-B048-85BDC9FD1C3A}</a:tableStyleId>
              </a:tblPr>
              <a:tblGrid>
                <a:gridCol w="4495132"/>
              </a:tblGrid>
              <a:tr h="1792978">
                <a:tc>
                  <a:txBody>
                    <a:bodyPr/>
                    <a:lstStyle/>
                    <a:p>
                      <a:pPr marL="0" indent="0">
                        <a:spcBef>
                          <a:spcPts val="1800"/>
                        </a:spcBef>
                        <a:spcAft>
                          <a:spcPts val="200"/>
                        </a:spcAft>
                        <a:buClr>
                          <a:srgbClr val="FF0000"/>
                        </a:buClr>
                        <a:buFont typeface="+mj-lt"/>
                        <a:buNone/>
                        <a:defRPr/>
                      </a:pPr>
                      <a:r>
                        <a:rPr lang="en-US" sz="1400" b="1" dirty="0" smtClean="0">
                          <a:ln w="12700">
                            <a:noFill/>
                          </a:ln>
                          <a:solidFill>
                            <a:schemeClr val="tx1"/>
                          </a:solidFill>
                          <a:ea typeface="ＭＳ Ｐゴシック" pitchFamily="127" charset="-128"/>
                        </a:rPr>
                        <a:t> </a:t>
                      </a:r>
                      <a:r>
                        <a:rPr lang="en-US" sz="1400" b="1" baseline="0" dirty="0" smtClean="0">
                          <a:ln w="12700">
                            <a:noFill/>
                          </a:ln>
                          <a:solidFill>
                            <a:schemeClr val="tx1"/>
                          </a:solidFill>
                          <a:ea typeface="ＭＳ Ｐゴシック" pitchFamily="127" charset="-128"/>
                        </a:rPr>
                        <a:t> </a:t>
                      </a:r>
                      <a:r>
                        <a:rPr lang="ru-RU" sz="1400" b="1" baseline="0" dirty="0" smtClean="0">
                          <a:ln w="12700">
                            <a:noFill/>
                          </a:ln>
                          <a:solidFill>
                            <a:schemeClr val="tx1"/>
                          </a:solidFill>
                          <a:ea typeface="ＭＳ Ｐゴシック" pitchFamily="127" charset="-128"/>
                        </a:rPr>
                        <a:t>Дополнительные операции в онлайне</a:t>
                      </a:r>
                      <a:endParaRPr lang="en-US" sz="1600" b="1" dirty="0" smtClean="0">
                        <a:ln w="12700">
                          <a:noFill/>
                        </a:ln>
                        <a:solidFill>
                          <a:schemeClr val="tx1"/>
                        </a:solidFill>
                        <a:ea typeface="ＭＳ Ｐゴシック" pitchFamily="127" charset="-128"/>
                      </a:endParaRPr>
                    </a:p>
                    <a:p>
                      <a:pPr marL="347663" marR="0" lvl="0" indent="-182563" algn="l" defTabSz="914400" rtl="0" eaLnBrk="1" fontAlgn="auto" latinLnBrk="0" hangingPunct="1">
                        <a:lnSpc>
                          <a:spcPct val="100000"/>
                        </a:lnSpc>
                        <a:spcBef>
                          <a:spcPts val="600"/>
                        </a:spcBef>
                        <a:spcAft>
                          <a:spcPts val="200"/>
                        </a:spcAft>
                        <a:buClr>
                          <a:schemeClr val="accent1"/>
                        </a:buClr>
                        <a:buSzTx/>
                        <a:buFont typeface="Wingdings" pitchFamily="2" charset="2"/>
                        <a:buChar char="§"/>
                        <a:tabLst/>
                        <a:defRPr/>
                      </a:pPr>
                      <a:r>
                        <a:rPr lang="en-US" sz="1200" b="1" kern="1200" dirty="0" smtClean="0">
                          <a:ln w="12700">
                            <a:noFill/>
                          </a:ln>
                          <a:solidFill>
                            <a:srgbClr val="C00000"/>
                          </a:solidFill>
                          <a:latin typeface="Courier New" pitchFamily="49" charset="0"/>
                          <a:ea typeface="ＭＳ Ｐゴシック" pitchFamily="127" charset="-128"/>
                          <a:cs typeface="Courier New" pitchFamily="49" charset="0"/>
                        </a:rPr>
                        <a:t>DROP INDEX ONLINE / ALTER INDEX UNUSABLE ONLINE / ALTER INDEX VISIBLE / INVISIBLE ONLINE</a:t>
                      </a:r>
                    </a:p>
                    <a:p>
                      <a:pPr marL="347663" lvl="0" indent="-182563">
                        <a:lnSpc>
                          <a:spcPct val="100000"/>
                        </a:lnSpc>
                        <a:spcBef>
                          <a:spcPts val="600"/>
                        </a:spcBef>
                        <a:spcAft>
                          <a:spcPts val="200"/>
                        </a:spcAft>
                        <a:buClr>
                          <a:schemeClr val="accent1"/>
                        </a:buClr>
                        <a:buFont typeface="Wingdings" pitchFamily="2" charset="2"/>
                        <a:buChar char="§"/>
                        <a:defRPr/>
                      </a:pPr>
                      <a:r>
                        <a:rPr lang="en-US" sz="1200" b="1" kern="1200" dirty="0" smtClean="0">
                          <a:ln w="12700">
                            <a:noFill/>
                          </a:ln>
                          <a:solidFill>
                            <a:srgbClr val="C00000"/>
                          </a:solidFill>
                          <a:latin typeface="Courier New" pitchFamily="49" charset="0"/>
                          <a:ea typeface="ＭＳ Ｐゴシック" pitchFamily="127" charset="-128"/>
                          <a:cs typeface="Courier New" pitchFamily="49" charset="0"/>
                        </a:rPr>
                        <a:t>DROP CONSTRAINT, SET UNUSED COLUMN </a:t>
                      </a:r>
                      <a:endParaRPr lang="ru-RU" sz="1200" b="1" kern="1200" dirty="0" smtClean="0">
                        <a:ln w="12700">
                          <a:noFill/>
                        </a:ln>
                        <a:solidFill>
                          <a:srgbClr val="C00000"/>
                        </a:solidFill>
                        <a:latin typeface="Courier New" pitchFamily="49" charset="0"/>
                        <a:ea typeface="ＭＳ Ｐゴシック" pitchFamily="127" charset="-128"/>
                        <a:cs typeface="Courier New" pitchFamily="49" charset="0"/>
                      </a:endParaRPr>
                    </a:p>
                    <a:p>
                      <a:pPr marL="347663" lvl="0" indent="-182563">
                        <a:lnSpc>
                          <a:spcPct val="100000"/>
                        </a:lnSpc>
                        <a:spcBef>
                          <a:spcPts val="600"/>
                        </a:spcBef>
                        <a:spcAft>
                          <a:spcPts val="200"/>
                        </a:spcAft>
                        <a:buClr>
                          <a:schemeClr val="accent1"/>
                        </a:buClr>
                        <a:buFont typeface="Wingdings" pitchFamily="2" charset="2"/>
                        <a:buChar char="§"/>
                        <a:defRPr/>
                      </a:pPr>
                      <a:r>
                        <a:rPr lang="en-US" sz="1200" b="1" dirty="0" smtClean="0">
                          <a:ln w="12700">
                            <a:noFill/>
                          </a:ln>
                          <a:solidFill>
                            <a:srgbClr val="C00000"/>
                          </a:solidFill>
                          <a:latin typeface="Courier New" pitchFamily="49" charset="0"/>
                          <a:ea typeface="ＭＳ Ｐゴシック" pitchFamily="127" charset="-128"/>
                          <a:cs typeface="Courier New" pitchFamily="49" charset="0"/>
                        </a:rPr>
                        <a:t>ALTER TABLE … MOVE PARTITION … ONLINE</a:t>
                      </a:r>
                    </a:p>
                  </a:txBody>
                  <a:tcPr marT="91440">
                    <a:solidFill>
                      <a:schemeClr val="bg1">
                        <a:lumMod val="85000"/>
                      </a:schemeClr>
                    </a:solidFill>
                  </a:tcPr>
                </a:tc>
              </a:tr>
            </a:tbl>
          </a:graphicData>
        </a:graphic>
      </p:graphicFrame>
      <p:pic>
        <p:nvPicPr>
          <p:cNvPr id="13" name="Picture 12"/>
          <p:cNvPicPr>
            <a:picLocks noChangeAspect="1"/>
          </p:cNvPicPr>
          <p:nvPr/>
        </p:nvPicPr>
        <p:blipFill>
          <a:blip r:embed="rId5" cstate="print"/>
          <a:stretch>
            <a:fillRect/>
          </a:stretch>
        </p:blipFill>
        <p:spPr>
          <a:xfrm>
            <a:off x="480347" y="2524799"/>
            <a:ext cx="324000" cy="324000"/>
          </a:xfrm>
          <a:prstGeom prst="rect">
            <a:avLst/>
          </a:prstGeom>
        </p:spPr>
      </p:pic>
      <p:pic>
        <p:nvPicPr>
          <p:cNvPr id="11" name="Picture 10"/>
          <p:cNvPicPr>
            <a:picLocks noChangeAspect="1"/>
          </p:cNvPicPr>
          <p:nvPr/>
        </p:nvPicPr>
        <p:blipFill>
          <a:blip r:embed="rId6" cstate="print"/>
          <a:stretch>
            <a:fillRect/>
          </a:stretch>
        </p:blipFill>
        <p:spPr>
          <a:xfrm>
            <a:off x="4321832" y="2524799"/>
            <a:ext cx="324000" cy="324000"/>
          </a:xfrm>
          <a:prstGeom prst="rect">
            <a:avLst/>
          </a:prstGeom>
        </p:spPr>
      </p:pic>
    </p:spTree>
    <p:extLst>
      <p:ext uri="{BB962C8B-B14F-4D97-AF65-F5344CB8AC3E}">
        <p14:creationId xmlns="" xmlns:p14="http://schemas.microsoft.com/office/powerpoint/2010/main" val="2336291576"/>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3554252551"/>
      </p:ext>
    </p:extLst>
  </p:cSld>
  <p:clrMapOvr>
    <a:masterClrMapping/>
  </p:clrMapOvr>
  <p:transition spd="med">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1718638498"/>
      </p:ext>
    </p:extLst>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Content Placeholder 2"/>
          <p:cNvSpPr txBox="1">
            <a:spLocks/>
          </p:cNvSpPr>
          <p:nvPr/>
        </p:nvSpPr>
        <p:spPr>
          <a:xfrm>
            <a:off x="4110060" y="651932"/>
            <a:ext cx="4923873" cy="3928045"/>
          </a:xfrm>
          <a:prstGeom prst="rect">
            <a:avLst/>
          </a:prstGeom>
          <a:ln w="0">
            <a:solidFill>
              <a:schemeClr val="bg1"/>
            </a:solidFill>
          </a:ln>
        </p:spPr>
        <p:txBody>
          <a:bodyPr lIns="91380" tIns="45690" rIns="91380" bIns="45690"/>
          <a:lstStyle/>
          <a:p>
            <a:pPr marL="571500" lvl="2" indent="-168275" defTabSz="228600">
              <a:spcAft>
                <a:spcPts val="600"/>
              </a:spcAft>
              <a:buClr>
                <a:srgbClr val="FF0000"/>
              </a:buClr>
              <a:buSzPct val="85000"/>
              <a:buFont typeface="Wingdings" pitchFamily="2" charset="2"/>
              <a:buChar char="§"/>
              <a:defRPr/>
            </a:pPr>
            <a:r>
              <a:rPr lang="ru-RU" dirty="0" smtClean="0">
                <a:latin typeface="Arial" pitchFamily="34" charset="0"/>
                <a:cs typeface="Arial" pitchFamily="34" charset="0"/>
              </a:rPr>
              <a:t>Разрыв соединения с БД может привести к </a:t>
            </a:r>
          </a:p>
          <a:p>
            <a:pPr marL="1028700" lvl="3" indent="-168275" defTabSz="228600">
              <a:spcAft>
                <a:spcPts val="600"/>
              </a:spcAft>
              <a:buClr>
                <a:srgbClr val="FF0000"/>
              </a:buClr>
              <a:buSzPct val="85000"/>
              <a:buFont typeface="Wingdings" pitchFamily="2" charset="2"/>
              <a:buChar char="§"/>
              <a:defRPr/>
            </a:pPr>
            <a:r>
              <a:rPr lang="ru-RU" dirty="0" smtClean="0">
                <a:latin typeface="Arial" pitchFamily="34" charset="0"/>
                <a:cs typeface="Arial" pitchFamily="34" charset="0"/>
              </a:rPr>
              <a:t>потере данных </a:t>
            </a:r>
          </a:p>
          <a:p>
            <a:pPr marL="1028700" lvl="3" indent="-168275" defTabSz="228600">
              <a:spcAft>
                <a:spcPts val="600"/>
              </a:spcAft>
              <a:buClr>
                <a:srgbClr val="FF0000"/>
              </a:buClr>
              <a:buSzPct val="85000"/>
              <a:buFont typeface="Wingdings" pitchFamily="2" charset="2"/>
              <a:buChar char="§"/>
              <a:defRPr/>
            </a:pPr>
            <a:r>
              <a:rPr lang="ru-RU" dirty="0" smtClean="0">
                <a:latin typeface="Arial" pitchFamily="34" charset="0"/>
                <a:cs typeface="Arial" pitchFamily="34" charset="0"/>
              </a:rPr>
              <a:t>двойному вводу данных</a:t>
            </a:r>
          </a:p>
          <a:p>
            <a:pPr marL="1028700" lvl="3" indent="-168275" defTabSz="228600">
              <a:spcAft>
                <a:spcPts val="600"/>
              </a:spcAft>
              <a:buClr>
                <a:srgbClr val="FF0000"/>
              </a:buClr>
              <a:buSzPct val="85000"/>
              <a:buFont typeface="Wingdings" pitchFamily="2" charset="2"/>
              <a:buChar char="§"/>
              <a:defRPr/>
            </a:pPr>
            <a:r>
              <a:rPr lang="ru-RU" dirty="0" smtClean="0">
                <a:latin typeface="Arial" pitchFamily="34" charset="0"/>
                <a:cs typeface="Arial" pitchFamily="34" charset="0"/>
              </a:rPr>
              <a:t>необходимости перезагрузки серверов приложений</a:t>
            </a:r>
            <a:endParaRPr lang="en-US" dirty="0" smtClean="0">
              <a:latin typeface="Arial" pitchFamily="34" charset="0"/>
              <a:cs typeface="Arial" pitchFamily="34" charset="0"/>
            </a:endParaRPr>
          </a:p>
          <a:p>
            <a:pPr marL="1028700" lvl="3" indent="-168275" defTabSz="228600">
              <a:spcAft>
                <a:spcPts val="600"/>
              </a:spcAft>
              <a:buClr>
                <a:srgbClr val="FF0000"/>
              </a:buClr>
              <a:buSzPct val="85000"/>
              <a:buFont typeface="Wingdings" pitchFamily="2" charset="2"/>
              <a:buChar char="§"/>
              <a:defRPr/>
            </a:pPr>
            <a:r>
              <a:rPr lang="ru-RU" dirty="0" smtClean="0">
                <a:latin typeface="Arial" pitchFamily="34" charset="0"/>
                <a:cs typeface="Arial" pitchFamily="34" charset="0"/>
              </a:rPr>
              <a:t>потере пользователей </a:t>
            </a:r>
            <a:endParaRPr lang="en-US" dirty="0">
              <a:latin typeface="Arial" pitchFamily="34" charset="0"/>
              <a:cs typeface="Arial" pitchFamily="34" charset="0"/>
            </a:endParaRPr>
          </a:p>
          <a:p>
            <a:pPr marL="571500" lvl="2" indent="-168275" defTabSz="228600">
              <a:spcAft>
                <a:spcPts val="600"/>
              </a:spcAft>
              <a:buClr>
                <a:srgbClr val="FF0000"/>
              </a:buClr>
              <a:buSzPct val="85000"/>
              <a:buFont typeface="Wingdings" pitchFamily="2" charset="2"/>
              <a:buChar char="§"/>
              <a:defRPr/>
            </a:pPr>
            <a:r>
              <a:rPr lang="ru-RU" dirty="0" smtClean="0">
                <a:latin typeface="Arial" pitchFamily="34" charset="0"/>
                <a:cs typeface="Arial" pitchFamily="34" charset="0"/>
              </a:rPr>
              <a:t>Как следствие:</a:t>
            </a:r>
            <a:endParaRPr lang="en-US" dirty="0">
              <a:latin typeface="Arial" pitchFamily="34" charset="0"/>
              <a:cs typeface="Arial" pitchFamily="34" charset="0"/>
            </a:endParaRPr>
          </a:p>
          <a:p>
            <a:pPr marL="1028700" lvl="3" indent="-168275" defTabSz="228600">
              <a:spcAft>
                <a:spcPts val="600"/>
              </a:spcAft>
              <a:buClr>
                <a:srgbClr val="FF0000"/>
              </a:buClr>
              <a:buSzPct val="85000"/>
              <a:buFont typeface="Wingdings" pitchFamily="2" charset="2"/>
              <a:buChar char="§"/>
              <a:defRPr/>
            </a:pPr>
            <a:r>
              <a:rPr lang="ru-RU" dirty="0" smtClean="0">
                <a:latin typeface="Arial" pitchFamily="34" charset="0"/>
                <a:cs typeface="Arial" pitchFamily="34" charset="0"/>
              </a:rPr>
              <a:t>жалобы пользователей</a:t>
            </a:r>
          </a:p>
          <a:p>
            <a:pPr marL="1028700" lvl="3" indent="-168275" defTabSz="228600">
              <a:spcAft>
                <a:spcPts val="600"/>
              </a:spcAft>
              <a:buClr>
                <a:srgbClr val="FF0000"/>
              </a:buClr>
              <a:buSzPct val="85000"/>
              <a:buFont typeface="Wingdings" pitchFamily="2" charset="2"/>
              <a:buChar char="§"/>
              <a:defRPr/>
            </a:pPr>
            <a:r>
              <a:rPr lang="ru-RU" dirty="0" smtClean="0">
                <a:latin typeface="Arial" pitchFamily="34" charset="0"/>
                <a:cs typeface="Arial" pitchFamily="34" charset="0"/>
              </a:rPr>
              <a:t>потеря их доверия к приложению</a:t>
            </a:r>
            <a:endParaRPr lang="en-US" dirty="0">
              <a:latin typeface="Arial" pitchFamily="34" charset="0"/>
              <a:cs typeface="Arial" pitchFamily="34" charset="0"/>
            </a:endParaRPr>
          </a:p>
          <a:p>
            <a:pPr marL="1028700" lvl="3" indent="-168275" defTabSz="228600">
              <a:spcAft>
                <a:spcPts val="600"/>
              </a:spcAft>
              <a:buClr>
                <a:srgbClr val="FF0000"/>
              </a:buClr>
              <a:buSzPct val="85000"/>
              <a:buFont typeface="Wingdings" pitchFamily="2" charset="2"/>
              <a:buChar char="§"/>
              <a:defRPr/>
            </a:pPr>
            <a:r>
              <a:rPr lang="ru-RU" dirty="0" smtClean="0">
                <a:latin typeface="Arial" pitchFamily="34" charset="0"/>
                <a:cs typeface="Arial" pitchFamily="34" charset="0"/>
              </a:rPr>
              <a:t>сложность обработки ошибок при разработке приложений</a:t>
            </a:r>
            <a:endParaRPr lang="en-US" dirty="0">
              <a:latin typeface="Arial" pitchFamily="34" charset="0"/>
              <a:cs typeface="Arial" pitchFamily="34" charset="0"/>
            </a:endParaRPr>
          </a:p>
          <a:p>
            <a:pPr marL="212587" indent="-212587" eaLnBrk="0" hangingPunct="0">
              <a:spcBef>
                <a:spcPts val="500"/>
              </a:spcBef>
              <a:spcAft>
                <a:spcPts val="200"/>
              </a:spcAft>
              <a:buClr>
                <a:schemeClr val="tx2"/>
              </a:buClr>
              <a:buFont typeface="Arial" pitchFamily="34" charset="0"/>
              <a:buChar char="•"/>
              <a:defRPr/>
            </a:pPr>
            <a:endParaRPr lang="en-US" sz="2400" dirty="0">
              <a:solidFill>
                <a:srgbClr val="002060"/>
              </a:solidFill>
              <a:ea typeface="ＭＳ Ｐゴシック" pitchFamily="127" charset="-128"/>
              <a:cs typeface="ＭＳ Ｐゴシック" pitchFamily="127" charset="-128"/>
            </a:endParaRPr>
          </a:p>
        </p:txBody>
      </p:sp>
      <p:sp>
        <p:nvSpPr>
          <p:cNvPr id="8194" name="Title 1"/>
          <p:cNvSpPr>
            <a:spLocks noGrp="1"/>
          </p:cNvSpPr>
          <p:nvPr>
            <p:ph type="title"/>
          </p:nvPr>
        </p:nvSpPr>
        <p:spPr/>
        <p:txBody>
          <a:bodyPr/>
          <a:lstStyle/>
          <a:p>
            <a:r>
              <a:rPr lang="ru-RU" dirty="0" smtClean="0"/>
              <a:t>Сбой БД во время выполнения транзакции</a:t>
            </a:r>
            <a:r>
              <a:rPr lang="en-US" dirty="0" smtClean="0"/>
              <a:t/>
            </a:r>
            <a:br>
              <a:rPr lang="en-US" dirty="0" smtClean="0"/>
            </a:br>
            <a:endParaRPr lang="en-US" sz="2000" dirty="0" smtClean="0">
              <a:solidFill>
                <a:schemeClr val="tx2"/>
              </a:solidFill>
            </a:endParaRPr>
          </a:p>
        </p:txBody>
      </p:sp>
      <p:sp>
        <p:nvSpPr>
          <p:cNvPr id="38" name="Text Placeholder 37"/>
          <p:cNvSpPr>
            <a:spLocks noGrp="1"/>
          </p:cNvSpPr>
          <p:nvPr>
            <p:ph type="body" sz="quarter" idx="13"/>
          </p:nvPr>
        </p:nvSpPr>
        <p:spPr>
          <a:xfrm>
            <a:off x="804347" y="651933"/>
            <a:ext cx="7450044" cy="304800"/>
          </a:xfrm>
        </p:spPr>
        <p:txBody>
          <a:bodyPr/>
          <a:lstStyle/>
          <a:p>
            <a:r>
              <a:rPr lang="ru-RU" dirty="0" smtClean="0"/>
              <a:t>Текущая ситуация</a:t>
            </a:r>
            <a:endParaRPr lang="en-US" dirty="0"/>
          </a:p>
        </p:txBody>
      </p:sp>
      <p:sp>
        <p:nvSpPr>
          <p:cNvPr id="44" name="TextBox 43"/>
          <p:cNvSpPr txBox="1"/>
          <p:nvPr/>
        </p:nvSpPr>
        <p:spPr>
          <a:xfrm>
            <a:off x="3133511" y="2065306"/>
            <a:ext cx="1059906" cy="461665"/>
          </a:xfrm>
          <a:prstGeom prst="rect">
            <a:avLst/>
          </a:prstGeom>
          <a:noFill/>
        </p:spPr>
        <p:txBody>
          <a:bodyPr wrap="none" rtlCol="0">
            <a:spAutoFit/>
          </a:bodyPr>
          <a:lstStyle/>
          <a:p>
            <a:r>
              <a:rPr lang="ru-RU" sz="1200" dirty="0" smtClean="0">
                <a:solidFill>
                  <a:schemeClr val="tx2"/>
                </a:solidFill>
              </a:rPr>
              <a:t>Серверы </a:t>
            </a:r>
          </a:p>
          <a:p>
            <a:r>
              <a:rPr lang="ru-RU" sz="1200" dirty="0" smtClean="0">
                <a:solidFill>
                  <a:schemeClr val="tx2"/>
                </a:solidFill>
              </a:rPr>
              <a:t>приложений</a:t>
            </a:r>
            <a:endParaRPr lang="en-US" sz="1200" dirty="0" smtClean="0">
              <a:solidFill>
                <a:schemeClr val="tx2"/>
              </a:solidFill>
            </a:endParaRPr>
          </a:p>
        </p:txBody>
      </p:sp>
      <p:pic>
        <p:nvPicPr>
          <p:cNvPr id="2" name="Picture 1" descr="Legacy Cluster.png"/>
          <p:cNvPicPr>
            <a:picLocks noChangeAspect="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xmlns="" val="0"/>
              </a:ext>
            </a:extLst>
          </a:blip>
          <a:stretch>
            <a:fillRect/>
          </a:stretch>
        </p:blipFill>
        <p:spPr>
          <a:xfrm>
            <a:off x="1335445" y="2832051"/>
            <a:ext cx="1764000" cy="1747927"/>
          </a:xfrm>
          <a:prstGeom prst="rect">
            <a:avLst/>
          </a:prstGeom>
        </p:spPr>
      </p:pic>
      <p:sp>
        <p:nvSpPr>
          <p:cNvPr id="66" name="TextBox 65"/>
          <p:cNvSpPr txBox="1"/>
          <p:nvPr/>
        </p:nvSpPr>
        <p:spPr>
          <a:xfrm>
            <a:off x="3123938" y="3071777"/>
            <a:ext cx="1074205" cy="276999"/>
          </a:xfrm>
          <a:prstGeom prst="rect">
            <a:avLst/>
          </a:prstGeom>
          <a:noFill/>
        </p:spPr>
        <p:txBody>
          <a:bodyPr wrap="none" rtlCol="0">
            <a:spAutoFit/>
          </a:bodyPr>
          <a:lstStyle/>
          <a:p>
            <a:r>
              <a:rPr lang="ru-RU" sz="1200" dirty="0" smtClean="0">
                <a:solidFill>
                  <a:schemeClr val="tx2"/>
                </a:solidFill>
              </a:rPr>
              <a:t>Серверы БД</a:t>
            </a:r>
            <a:endParaRPr lang="en-US" sz="1200" dirty="0" smtClean="0">
              <a:solidFill>
                <a:schemeClr val="tx2"/>
              </a:solidFill>
            </a:endParaRPr>
          </a:p>
        </p:txBody>
      </p:sp>
      <p:sp>
        <p:nvSpPr>
          <p:cNvPr id="67" name="TextBox 66"/>
          <p:cNvSpPr txBox="1"/>
          <p:nvPr/>
        </p:nvSpPr>
        <p:spPr>
          <a:xfrm>
            <a:off x="3135595" y="1606597"/>
            <a:ext cx="1180644" cy="276999"/>
          </a:xfrm>
          <a:prstGeom prst="rect">
            <a:avLst/>
          </a:prstGeom>
          <a:noFill/>
        </p:spPr>
        <p:txBody>
          <a:bodyPr wrap="none" rtlCol="0">
            <a:spAutoFit/>
          </a:bodyPr>
          <a:lstStyle/>
          <a:p>
            <a:r>
              <a:rPr lang="ru-RU" sz="1200" dirty="0" smtClean="0">
                <a:solidFill>
                  <a:schemeClr val="tx2"/>
                </a:solidFill>
              </a:rPr>
              <a:t>Пользователь</a:t>
            </a:r>
            <a:endParaRPr lang="en-US" sz="1200" dirty="0" smtClean="0">
              <a:solidFill>
                <a:schemeClr val="tx2"/>
              </a:solidFill>
            </a:endParaRPr>
          </a:p>
        </p:txBody>
      </p:sp>
      <p:cxnSp>
        <p:nvCxnSpPr>
          <p:cNvPr id="78" name="Straight Connector 77"/>
          <p:cNvCxnSpPr/>
          <p:nvPr/>
        </p:nvCxnSpPr>
        <p:spPr bwMode="auto">
          <a:xfrm>
            <a:off x="4391349" y="1400175"/>
            <a:ext cx="0" cy="2600325"/>
          </a:xfrm>
          <a:prstGeom prst="line">
            <a:avLst/>
          </a:prstGeom>
          <a:ln w="12700">
            <a:solidFill>
              <a:schemeClr val="accent1"/>
            </a:solidFill>
            <a:headEnd type="none" w="med" len="med"/>
            <a:tailEnd type="none"/>
          </a:ln>
          <a:effectLst/>
        </p:spPr>
        <p:style>
          <a:lnRef idx="2">
            <a:schemeClr val="accent6"/>
          </a:lnRef>
          <a:fillRef idx="0">
            <a:schemeClr val="accent6"/>
          </a:fillRef>
          <a:effectRef idx="1">
            <a:schemeClr val="accent6"/>
          </a:effectRef>
          <a:fontRef idx="minor">
            <a:schemeClr val="tx1"/>
          </a:fontRef>
        </p:style>
      </p:cxnSp>
      <p:pic>
        <p:nvPicPr>
          <p:cNvPr id="16" name="Picture 15"/>
          <p:cNvPicPr>
            <a:picLocks noChangeAspect="1"/>
          </p:cNvPicPr>
          <p:nvPr/>
        </p:nvPicPr>
        <p:blipFill>
          <a:blip r:embed="rId4" cstate="print">
            <a:duotone>
              <a:schemeClr val="accent2">
                <a:shade val="45000"/>
                <a:satMod val="135000"/>
              </a:schemeClr>
              <a:prstClr val="white"/>
            </a:duotone>
          </a:blip>
          <a:stretch>
            <a:fillRect/>
          </a:stretch>
        </p:blipFill>
        <p:spPr>
          <a:xfrm>
            <a:off x="1379898" y="1993413"/>
            <a:ext cx="1295226" cy="1211941"/>
          </a:xfrm>
          <a:prstGeom prst="rect">
            <a:avLst/>
          </a:prstGeom>
        </p:spPr>
      </p:pic>
      <p:pic>
        <p:nvPicPr>
          <p:cNvPr id="31" name="Picture 30" descr="Cluster node.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1331454" y="3391749"/>
            <a:ext cx="828000" cy="1195094"/>
          </a:xfrm>
          <a:prstGeom prst="rect">
            <a:avLst/>
          </a:prstGeom>
        </p:spPr>
      </p:pic>
      <p:cxnSp>
        <p:nvCxnSpPr>
          <p:cNvPr id="50" name="Straight Arrow Connector 49"/>
          <p:cNvCxnSpPr/>
          <p:nvPr/>
        </p:nvCxnSpPr>
        <p:spPr>
          <a:xfrm>
            <a:off x="1671484" y="3133569"/>
            <a:ext cx="286774" cy="26668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18" name="Picture 17"/>
          <p:cNvPicPr>
            <a:picLocks noChangeAspect="1"/>
          </p:cNvPicPr>
          <p:nvPr/>
        </p:nvPicPr>
        <p:blipFill>
          <a:blip r:embed="rId6" cstate="print"/>
          <a:stretch>
            <a:fillRect/>
          </a:stretch>
        </p:blipFill>
        <p:spPr>
          <a:xfrm>
            <a:off x="1379898" y="2531277"/>
            <a:ext cx="393016" cy="719006"/>
          </a:xfrm>
          <a:prstGeom prst="rect">
            <a:avLst/>
          </a:prstGeom>
        </p:spPr>
      </p:pic>
      <p:pic>
        <p:nvPicPr>
          <p:cNvPr id="20" name="Picture 19"/>
          <p:cNvPicPr>
            <a:picLocks noChangeAspect="1"/>
          </p:cNvPicPr>
          <p:nvPr/>
        </p:nvPicPr>
        <p:blipFill>
          <a:blip r:embed="rId7" cstate="print"/>
          <a:stretch>
            <a:fillRect/>
          </a:stretch>
        </p:blipFill>
        <p:spPr>
          <a:xfrm>
            <a:off x="4292600" y="2146300"/>
            <a:ext cx="546100" cy="850900"/>
          </a:xfrm>
          <a:prstGeom prst="rect">
            <a:avLst/>
          </a:prstGeom>
        </p:spPr>
      </p:pic>
      <p:pic>
        <p:nvPicPr>
          <p:cNvPr id="21" name="Picture 20"/>
          <p:cNvPicPr>
            <a:picLocks noChangeAspect="1"/>
          </p:cNvPicPr>
          <p:nvPr/>
        </p:nvPicPr>
        <p:blipFill>
          <a:blip r:embed="rId7" cstate="print"/>
          <a:stretch>
            <a:fillRect/>
          </a:stretch>
        </p:blipFill>
        <p:spPr>
          <a:xfrm>
            <a:off x="4292600" y="2146300"/>
            <a:ext cx="546100" cy="850900"/>
          </a:xfrm>
          <a:prstGeom prst="rect">
            <a:avLst/>
          </a:prstGeom>
        </p:spPr>
      </p:pic>
      <p:pic>
        <p:nvPicPr>
          <p:cNvPr id="22" name="Picture 21"/>
          <p:cNvPicPr>
            <a:picLocks noChangeAspect="1"/>
          </p:cNvPicPr>
          <p:nvPr/>
        </p:nvPicPr>
        <p:blipFill>
          <a:blip r:embed="rId7" cstate="print"/>
          <a:stretch>
            <a:fillRect/>
          </a:stretch>
        </p:blipFill>
        <p:spPr>
          <a:xfrm>
            <a:off x="4292600" y="2146300"/>
            <a:ext cx="546100" cy="850900"/>
          </a:xfrm>
          <a:prstGeom prst="rect">
            <a:avLst/>
          </a:prstGeom>
        </p:spPr>
      </p:pic>
      <p:pic>
        <p:nvPicPr>
          <p:cNvPr id="23" name="Picture 22"/>
          <p:cNvPicPr>
            <a:picLocks noChangeAspect="1"/>
          </p:cNvPicPr>
          <p:nvPr/>
        </p:nvPicPr>
        <p:blipFill>
          <a:blip r:embed="rId8" cstate="print"/>
          <a:stretch>
            <a:fillRect/>
          </a:stretch>
        </p:blipFill>
        <p:spPr>
          <a:xfrm>
            <a:off x="4292600" y="2146300"/>
            <a:ext cx="546100" cy="850900"/>
          </a:xfrm>
          <a:prstGeom prst="rect">
            <a:avLst/>
          </a:prstGeom>
        </p:spPr>
      </p:pic>
      <p:pic>
        <p:nvPicPr>
          <p:cNvPr id="26" name="Picture 25"/>
          <p:cNvPicPr>
            <a:picLocks noChangeAspect="1"/>
          </p:cNvPicPr>
          <p:nvPr/>
        </p:nvPicPr>
        <p:blipFill>
          <a:blip r:embed="rId9" cstate="print"/>
          <a:stretch>
            <a:fillRect/>
          </a:stretch>
        </p:blipFill>
        <p:spPr>
          <a:xfrm>
            <a:off x="1850868" y="3550538"/>
            <a:ext cx="379824" cy="434573"/>
          </a:xfrm>
          <a:prstGeom prst="rect">
            <a:avLst/>
          </a:prstGeom>
        </p:spPr>
      </p:pic>
      <p:cxnSp>
        <p:nvCxnSpPr>
          <p:cNvPr id="51" name="Straight Arrow Connector 50"/>
          <p:cNvCxnSpPr/>
          <p:nvPr/>
        </p:nvCxnSpPr>
        <p:spPr>
          <a:xfrm>
            <a:off x="1651826" y="2318428"/>
            <a:ext cx="0" cy="35232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2" name="Straight Arrow Connector 51"/>
          <p:cNvCxnSpPr/>
          <p:nvPr/>
        </p:nvCxnSpPr>
        <p:spPr>
          <a:xfrm flipV="1">
            <a:off x="1535486" y="3187729"/>
            <a:ext cx="0" cy="40866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3" name="Straight Arrow Connector 52"/>
          <p:cNvCxnSpPr/>
          <p:nvPr/>
        </p:nvCxnSpPr>
        <p:spPr>
          <a:xfrm flipV="1">
            <a:off x="1535486" y="2262089"/>
            <a:ext cx="0" cy="40866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4" name="Arc 53"/>
          <p:cNvSpPr/>
          <p:nvPr/>
        </p:nvSpPr>
        <p:spPr>
          <a:xfrm rot="3297448" flipH="1">
            <a:off x="1537681" y="3318960"/>
            <a:ext cx="498055" cy="851622"/>
          </a:xfrm>
          <a:prstGeom prst="arc">
            <a:avLst>
              <a:gd name="adj1" fmla="val 17952370"/>
              <a:gd name="adj2" fmla="val 1435277"/>
            </a:avLst>
          </a:prstGeom>
          <a:ln>
            <a:tailEnd type="arrow"/>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pic>
        <p:nvPicPr>
          <p:cNvPr id="55" name="Picture 54"/>
          <p:cNvPicPr>
            <a:picLocks noChangeAspect="1"/>
          </p:cNvPicPr>
          <p:nvPr/>
        </p:nvPicPr>
        <p:blipFill>
          <a:blip r:embed="rId10" cstate="print"/>
          <a:stretch>
            <a:fillRect/>
          </a:stretch>
        </p:blipFill>
        <p:spPr>
          <a:xfrm>
            <a:off x="1671484" y="2388396"/>
            <a:ext cx="135574" cy="135574"/>
          </a:xfrm>
          <a:prstGeom prst="rect">
            <a:avLst/>
          </a:prstGeom>
        </p:spPr>
      </p:pic>
      <p:pic>
        <p:nvPicPr>
          <p:cNvPr id="56" name="Picture 55"/>
          <p:cNvPicPr>
            <a:picLocks noChangeAspect="1"/>
          </p:cNvPicPr>
          <p:nvPr/>
        </p:nvPicPr>
        <p:blipFill>
          <a:blip r:embed="rId11" cstate="print"/>
          <a:stretch>
            <a:fillRect/>
          </a:stretch>
        </p:blipFill>
        <p:spPr>
          <a:xfrm>
            <a:off x="1802732" y="3133569"/>
            <a:ext cx="144000" cy="144000"/>
          </a:xfrm>
          <a:prstGeom prst="rect">
            <a:avLst/>
          </a:prstGeom>
        </p:spPr>
      </p:pic>
      <p:pic>
        <p:nvPicPr>
          <p:cNvPr id="57" name="Picture 56"/>
          <p:cNvPicPr>
            <a:picLocks noChangeAspect="1"/>
          </p:cNvPicPr>
          <p:nvPr/>
        </p:nvPicPr>
        <p:blipFill>
          <a:blip r:embed="rId12" cstate="print"/>
          <a:stretch>
            <a:fillRect/>
          </a:stretch>
        </p:blipFill>
        <p:spPr>
          <a:xfrm>
            <a:off x="1730732" y="3478538"/>
            <a:ext cx="144000" cy="144000"/>
          </a:xfrm>
          <a:prstGeom prst="rect">
            <a:avLst/>
          </a:prstGeom>
        </p:spPr>
      </p:pic>
      <p:pic>
        <p:nvPicPr>
          <p:cNvPr id="58" name="Picture 57"/>
          <p:cNvPicPr>
            <a:picLocks noChangeAspect="1"/>
          </p:cNvPicPr>
          <p:nvPr/>
        </p:nvPicPr>
        <p:blipFill>
          <a:blip r:embed="rId13" cstate="print"/>
          <a:stretch>
            <a:fillRect/>
          </a:stretch>
        </p:blipFill>
        <p:spPr>
          <a:xfrm>
            <a:off x="1373814" y="3328254"/>
            <a:ext cx="144000" cy="144000"/>
          </a:xfrm>
          <a:prstGeom prst="rect">
            <a:avLst/>
          </a:prstGeom>
        </p:spPr>
      </p:pic>
      <p:pic>
        <p:nvPicPr>
          <p:cNvPr id="59" name="Picture 58"/>
          <p:cNvPicPr>
            <a:picLocks noChangeAspect="1"/>
          </p:cNvPicPr>
          <p:nvPr/>
        </p:nvPicPr>
        <p:blipFill>
          <a:blip r:embed="rId14" cstate="print"/>
          <a:stretch>
            <a:fillRect/>
          </a:stretch>
        </p:blipFill>
        <p:spPr>
          <a:xfrm>
            <a:off x="1355322" y="2459277"/>
            <a:ext cx="144000" cy="144000"/>
          </a:xfrm>
          <a:prstGeom prst="rect">
            <a:avLst/>
          </a:prstGeom>
        </p:spPr>
      </p:pic>
      <p:pic>
        <p:nvPicPr>
          <p:cNvPr id="32" name="Picture 31" descr="Blue Separator.png"/>
          <p:cNvPicPr>
            <a:picLocks noChangeAspect="1"/>
          </p:cNvPicPr>
          <p:nvPr/>
        </p:nvPicPr>
        <p:blipFill>
          <a:blip r:embed="rId15" cstate="print">
            <a:extLst>
              <a:ext uri="{28A0092B-C50C-407E-A947-70E740481C1C}">
                <a14:useLocalDpi xmlns:a14="http://schemas.microsoft.com/office/drawing/2010/main" xmlns="" val="0"/>
              </a:ext>
            </a:extLst>
          </a:blip>
          <a:stretch>
            <a:fillRect/>
          </a:stretch>
        </p:blipFill>
        <p:spPr>
          <a:xfrm>
            <a:off x="893272" y="1334835"/>
            <a:ext cx="2051999" cy="1196442"/>
          </a:xfrm>
          <a:prstGeom prst="rect">
            <a:avLst/>
          </a:prstGeom>
        </p:spPr>
      </p:pic>
      <p:pic>
        <p:nvPicPr>
          <p:cNvPr id="33" name="Picture 32" descr="EndUser.png"/>
          <p:cNvPicPr>
            <a:picLocks noChangeAspect="1"/>
          </p:cNvPicPr>
          <p:nvPr/>
        </p:nvPicPr>
        <p:blipFill>
          <a:blip r:embed="rId16" cstate="print">
            <a:extLst>
              <a:ext uri="{28A0092B-C50C-407E-A947-70E740481C1C}">
                <a14:useLocalDpi xmlns:a14="http://schemas.microsoft.com/office/drawing/2010/main" xmlns="" val="0"/>
              </a:ext>
            </a:extLst>
          </a:blip>
          <a:stretch>
            <a:fillRect/>
          </a:stretch>
        </p:blipFill>
        <p:spPr>
          <a:xfrm>
            <a:off x="1256873" y="1528426"/>
            <a:ext cx="505001" cy="702812"/>
          </a:xfrm>
          <a:prstGeom prst="rect">
            <a:avLst/>
          </a:prstGeom>
        </p:spPr>
      </p:pic>
      <p:pic>
        <p:nvPicPr>
          <p:cNvPr id="34" name="Picture 33" descr="MessageBoard_Error.png"/>
          <p:cNvPicPr>
            <a:picLocks noChangeAspect="1"/>
          </p:cNvPicPr>
          <p:nvPr/>
        </p:nvPicPr>
        <p:blipFill>
          <a:blip r:embed="rId17" cstate="print">
            <a:extLst>
              <a:ext uri="{28A0092B-C50C-407E-A947-70E740481C1C}">
                <a14:useLocalDpi xmlns:a14="http://schemas.microsoft.com/office/drawing/2010/main" xmlns="" val="0"/>
              </a:ext>
            </a:extLst>
          </a:blip>
          <a:stretch>
            <a:fillRect/>
          </a:stretch>
        </p:blipFill>
        <p:spPr>
          <a:xfrm>
            <a:off x="1138252" y="1127573"/>
            <a:ext cx="631816" cy="530165"/>
          </a:xfrm>
          <a:prstGeom prst="rect">
            <a:avLst/>
          </a:prstGeom>
        </p:spPr>
      </p:pic>
    </p:spTree>
    <p:extLst>
      <p:ext uri="{BB962C8B-B14F-4D97-AF65-F5344CB8AC3E}">
        <p14:creationId xmlns:p14="http://schemas.microsoft.com/office/powerpoint/2010/main" xmlns="" val="1677800883"/>
      </p:ext>
    </p:extLst>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ru-RU" dirty="0" smtClean="0"/>
              <a:t>Неизвестное состояние транзакции</a:t>
            </a:r>
            <a:r>
              <a:rPr lang="en-US" dirty="0" smtClean="0"/>
              <a:t/>
            </a:r>
            <a:br>
              <a:rPr lang="en-US" dirty="0" smtClean="0"/>
            </a:br>
            <a:endParaRPr lang="en-US" sz="2000" dirty="0">
              <a:solidFill>
                <a:schemeClr val="tx2"/>
              </a:solidFill>
            </a:endParaRPr>
          </a:p>
        </p:txBody>
      </p:sp>
      <p:sp>
        <p:nvSpPr>
          <p:cNvPr id="79" name="TextBox 78"/>
          <p:cNvSpPr txBox="1"/>
          <p:nvPr/>
        </p:nvSpPr>
        <p:spPr>
          <a:xfrm>
            <a:off x="693868" y="605457"/>
            <a:ext cx="2436556" cy="400105"/>
          </a:xfrm>
          <a:prstGeom prst="rect">
            <a:avLst/>
          </a:prstGeom>
          <a:noFill/>
        </p:spPr>
        <p:txBody>
          <a:bodyPr wrap="none" lIns="91436" tIns="45718" rIns="91436" bIns="45718" rtlCol="0">
            <a:spAutoFit/>
          </a:bodyPr>
          <a:lstStyle/>
          <a:p>
            <a:r>
              <a:rPr lang="ru-RU" sz="2000" dirty="0" smtClean="0">
                <a:solidFill>
                  <a:srgbClr val="FF0000"/>
                </a:solidFill>
              </a:rPr>
              <a:t>Текущая ситуация</a:t>
            </a:r>
            <a:r>
              <a:rPr lang="en-US" sz="2000" dirty="0" smtClean="0">
                <a:solidFill>
                  <a:srgbClr val="FF0000"/>
                </a:solidFill>
              </a:rPr>
              <a:t> </a:t>
            </a:r>
            <a:endParaRPr lang="en-US" sz="2000" dirty="0">
              <a:solidFill>
                <a:schemeClr val="tx2"/>
              </a:solidFill>
            </a:endParaRPr>
          </a:p>
        </p:txBody>
      </p:sp>
      <p:pic>
        <p:nvPicPr>
          <p:cNvPr id="20" name="Picture 19"/>
          <p:cNvPicPr>
            <a:picLocks noChangeAspect="1"/>
          </p:cNvPicPr>
          <p:nvPr/>
        </p:nvPicPr>
        <p:blipFill>
          <a:blip r:embed="rId3" cstate="print"/>
          <a:stretch>
            <a:fillRect/>
          </a:stretch>
        </p:blipFill>
        <p:spPr>
          <a:xfrm>
            <a:off x="4292600" y="2146301"/>
            <a:ext cx="546100" cy="850900"/>
          </a:xfrm>
          <a:prstGeom prst="rect">
            <a:avLst/>
          </a:prstGeom>
        </p:spPr>
      </p:pic>
      <p:grpSp>
        <p:nvGrpSpPr>
          <p:cNvPr id="3" name="Group 83"/>
          <p:cNvGrpSpPr/>
          <p:nvPr/>
        </p:nvGrpSpPr>
        <p:grpSpPr>
          <a:xfrm>
            <a:off x="2895601" y="2311400"/>
            <a:ext cx="832125" cy="752475"/>
            <a:chOff x="2895600" y="2311400"/>
            <a:chExt cx="832125" cy="752475"/>
          </a:xfrm>
        </p:grpSpPr>
        <p:cxnSp>
          <p:nvCxnSpPr>
            <p:cNvPr id="8" name="Straight Connector 7"/>
            <p:cNvCxnSpPr/>
            <p:nvPr/>
          </p:nvCxnSpPr>
          <p:spPr>
            <a:xfrm flipH="1">
              <a:off x="3429000" y="2329908"/>
              <a:ext cx="298725" cy="622842"/>
            </a:xfrm>
            <a:prstGeom prst="line">
              <a:avLst/>
            </a:prstGeom>
          </p:spPr>
          <p:style>
            <a:lnRef idx="1">
              <a:schemeClr val="accent2"/>
            </a:lnRef>
            <a:fillRef idx="0">
              <a:schemeClr val="accent2"/>
            </a:fillRef>
            <a:effectRef idx="0">
              <a:schemeClr val="accent2"/>
            </a:effectRef>
            <a:fontRef idx="minor">
              <a:schemeClr val="tx1"/>
            </a:fontRef>
          </p:style>
        </p:cxnSp>
        <p:cxnSp>
          <p:nvCxnSpPr>
            <p:cNvPr id="47" name="Straight Connector 46"/>
            <p:cNvCxnSpPr/>
            <p:nvPr/>
          </p:nvCxnSpPr>
          <p:spPr>
            <a:xfrm flipH="1">
              <a:off x="3416300" y="2480667"/>
              <a:ext cx="51033" cy="475258"/>
            </a:xfrm>
            <a:prstGeom prst="line">
              <a:avLst/>
            </a:prstGeom>
          </p:spPr>
          <p:style>
            <a:lnRef idx="1">
              <a:schemeClr val="accent2"/>
            </a:lnRef>
            <a:fillRef idx="0">
              <a:schemeClr val="accent2"/>
            </a:fillRef>
            <a:effectRef idx="0">
              <a:schemeClr val="accent2"/>
            </a:effectRef>
            <a:fontRef idx="minor">
              <a:schemeClr val="tx1"/>
            </a:fontRef>
          </p:style>
        </p:cxnSp>
        <p:cxnSp>
          <p:nvCxnSpPr>
            <p:cNvPr id="48" name="Straight Connector 47"/>
            <p:cNvCxnSpPr/>
            <p:nvPr/>
          </p:nvCxnSpPr>
          <p:spPr>
            <a:xfrm>
              <a:off x="3184097" y="2658836"/>
              <a:ext cx="222678" cy="297089"/>
            </a:xfrm>
            <a:prstGeom prst="line">
              <a:avLst/>
            </a:prstGeom>
          </p:spPr>
          <p:style>
            <a:lnRef idx="1">
              <a:schemeClr val="accent2"/>
            </a:lnRef>
            <a:fillRef idx="0">
              <a:schemeClr val="accent2"/>
            </a:fillRef>
            <a:effectRef idx="0">
              <a:schemeClr val="accent2"/>
            </a:effectRef>
            <a:fontRef idx="minor">
              <a:schemeClr val="tx1"/>
            </a:fontRef>
          </p:style>
        </p:cxnSp>
        <p:cxnSp>
          <p:nvCxnSpPr>
            <p:cNvPr id="63" name="Straight Connector 62"/>
            <p:cNvCxnSpPr/>
            <p:nvPr/>
          </p:nvCxnSpPr>
          <p:spPr>
            <a:xfrm>
              <a:off x="2901522" y="2811236"/>
              <a:ext cx="521128" cy="144689"/>
            </a:xfrm>
            <a:prstGeom prst="line">
              <a:avLst/>
            </a:prstGeom>
          </p:spPr>
          <p:style>
            <a:lnRef idx="1">
              <a:schemeClr val="accent2"/>
            </a:lnRef>
            <a:fillRef idx="0">
              <a:schemeClr val="accent2"/>
            </a:fillRef>
            <a:effectRef idx="0">
              <a:schemeClr val="accent2"/>
            </a:effectRef>
            <a:fontRef idx="minor">
              <a:schemeClr val="tx1"/>
            </a:fontRef>
          </p:style>
        </p:cxnSp>
        <p:cxnSp>
          <p:nvCxnSpPr>
            <p:cNvPr id="65" name="Straight Connector 64"/>
            <p:cNvCxnSpPr/>
            <p:nvPr/>
          </p:nvCxnSpPr>
          <p:spPr>
            <a:xfrm flipH="1">
              <a:off x="3209926" y="2489200"/>
              <a:ext cx="250824" cy="571500"/>
            </a:xfrm>
            <a:prstGeom prst="line">
              <a:avLst/>
            </a:prstGeom>
          </p:spPr>
          <p:style>
            <a:lnRef idx="1">
              <a:schemeClr val="accent2"/>
            </a:lnRef>
            <a:fillRef idx="0">
              <a:schemeClr val="accent2"/>
            </a:fillRef>
            <a:effectRef idx="0">
              <a:schemeClr val="accent2"/>
            </a:effectRef>
            <a:fontRef idx="minor">
              <a:schemeClr val="tx1"/>
            </a:fontRef>
          </p:style>
        </p:cxnSp>
        <p:cxnSp>
          <p:nvCxnSpPr>
            <p:cNvPr id="68" name="Straight Connector 67"/>
            <p:cNvCxnSpPr/>
            <p:nvPr/>
          </p:nvCxnSpPr>
          <p:spPr>
            <a:xfrm>
              <a:off x="3181350" y="2657475"/>
              <a:ext cx="15876" cy="406400"/>
            </a:xfrm>
            <a:prstGeom prst="line">
              <a:avLst/>
            </a:prstGeom>
          </p:spPr>
          <p:style>
            <a:lnRef idx="1">
              <a:schemeClr val="accent2"/>
            </a:lnRef>
            <a:fillRef idx="0">
              <a:schemeClr val="accent2"/>
            </a:fillRef>
            <a:effectRef idx="0">
              <a:schemeClr val="accent2"/>
            </a:effectRef>
            <a:fontRef idx="minor">
              <a:schemeClr val="tx1"/>
            </a:fontRef>
          </p:style>
        </p:cxnSp>
        <p:cxnSp>
          <p:nvCxnSpPr>
            <p:cNvPr id="69" name="Straight Connector 68"/>
            <p:cNvCxnSpPr/>
            <p:nvPr/>
          </p:nvCxnSpPr>
          <p:spPr>
            <a:xfrm>
              <a:off x="2895600" y="2806700"/>
              <a:ext cx="292100" cy="257175"/>
            </a:xfrm>
            <a:prstGeom prst="line">
              <a:avLst/>
            </a:prstGeom>
          </p:spPr>
          <p:style>
            <a:lnRef idx="1">
              <a:schemeClr val="accent2"/>
            </a:lnRef>
            <a:fillRef idx="0">
              <a:schemeClr val="accent2"/>
            </a:fillRef>
            <a:effectRef idx="0">
              <a:schemeClr val="accent2"/>
            </a:effectRef>
            <a:fontRef idx="minor">
              <a:schemeClr val="tx1"/>
            </a:fontRef>
          </p:style>
        </p:cxnSp>
        <p:cxnSp>
          <p:nvCxnSpPr>
            <p:cNvPr id="70" name="Straight Connector 69"/>
            <p:cNvCxnSpPr/>
            <p:nvPr/>
          </p:nvCxnSpPr>
          <p:spPr>
            <a:xfrm flipH="1">
              <a:off x="3203575" y="2311400"/>
              <a:ext cx="520700" cy="752475"/>
            </a:xfrm>
            <a:prstGeom prst="line">
              <a:avLst/>
            </a:prstGeom>
          </p:spPr>
          <p:style>
            <a:lnRef idx="1">
              <a:schemeClr val="accent2"/>
            </a:lnRef>
            <a:fillRef idx="0">
              <a:schemeClr val="accent2"/>
            </a:fillRef>
            <a:effectRef idx="0">
              <a:schemeClr val="accent2"/>
            </a:effectRef>
            <a:fontRef idx="minor">
              <a:schemeClr val="tx1"/>
            </a:fontRef>
          </p:style>
        </p:cxnSp>
      </p:grpSp>
      <p:pic>
        <p:nvPicPr>
          <p:cNvPr id="16" name="Picture 15"/>
          <p:cNvPicPr>
            <a:picLocks noChangeAspect="1"/>
          </p:cNvPicPr>
          <p:nvPr/>
        </p:nvPicPr>
        <p:blipFill>
          <a:blip r:embed="rId4" cstate="print">
            <a:duotone>
              <a:schemeClr val="accent2">
                <a:shade val="45000"/>
                <a:satMod val="135000"/>
              </a:schemeClr>
              <a:prstClr val="white"/>
            </a:duotone>
          </a:blip>
          <a:stretch>
            <a:fillRect/>
          </a:stretch>
        </p:blipFill>
        <p:spPr>
          <a:xfrm>
            <a:off x="2645314" y="1783286"/>
            <a:ext cx="1295226" cy="1211941"/>
          </a:xfrm>
          <a:prstGeom prst="rect">
            <a:avLst/>
          </a:prstGeom>
        </p:spPr>
      </p:pic>
      <p:pic>
        <p:nvPicPr>
          <p:cNvPr id="2" name="Picture 1" descr="NewServer.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flipH="1">
            <a:off x="2646153" y="2317005"/>
            <a:ext cx="368300" cy="678509"/>
          </a:xfrm>
          <a:prstGeom prst="rect">
            <a:avLst/>
          </a:prstGeom>
        </p:spPr>
      </p:pic>
      <p:cxnSp>
        <p:nvCxnSpPr>
          <p:cNvPr id="86" name="Straight Connector 85"/>
          <p:cNvCxnSpPr/>
          <p:nvPr/>
        </p:nvCxnSpPr>
        <p:spPr>
          <a:xfrm flipH="1">
            <a:off x="2720976" y="3044586"/>
            <a:ext cx="474477" cy="432040"/>
          </a:xfrm>
          <a:prstGeom prst="line">
            <a:avLst/>
          </a:prstGeom>
        </p:spPr>
        <p:style>
          <a:lnRef idx="1">
            <a:schemeClr val="accent2"/>
          </a:lnRef>
          <a:fillRef idx="0">
            <a:schemeClr val="accent2"/>
          </a:fillRef>
          <a:effectRef idx="0">
            <a:schemeClr val="accent2"/>
          </a:effectRef>
          <a:fontRef idx="minor">
            <a:schemeClr val="tx1"/>
          </a:fontRef>
        </p:style>
      </p:cxnSp>
      <p:cxnSp>
        <p:nvCxnSpPr>
          <p:cNvPr id="92" name="Straight Connector 91"/>
          <p:cNvCxnSpPr/>
          <p:nvPr/>
        </p:nvCxnSpPr>
        <p:spPr>
          <a:xfrm flipH="1">
            <a:off x="3435351" y="2882901"/>
            <a:ext cx="333375" cy="22225"/>
          </a:xfrm>
          <a:prstGeom prst="line">
            <a:avLst/>
          </a:prstGeom>
        </p:spPr>
        <p:style>
          <a:lnRef idx="1">
            <a:schemeClr val="accent2"/>
          </a:lnRef>
          <a:fillRef idx="0">
            <a:schemeClr val="accent2"/>
          </a:fillRef>
          <a:effectRef idx="0">
            <a:schemeClr val="accent2"/>
          </a:effectRef>
          <a:fontRef idx="minor">
            <a:schemeClr val="tx1"/>
          </a:fontRef>
        </p:style>
      </p:cxnSp>
      <p:cxnSp>
        <p:nvCxnSpPr>
          <p:cNvPr id="96" name="Straight Connector 95"/>
          <p:cNvCxnSpPr/>
          <p:nvPr/>
        </p:nvCxnSpPr>
        <p:spPr>
          <a:xfrm flipH="1">
            <a:off x="3070226" y="3054350"/>
            <a:ext cx="120652" cy="238125"/>
          </a:xfrm>
          <a:prstGeom prst="line">
            <a:avLst/>
          </a:prstGeom>
        </p:spPr>
        <p:style>
          <a:lnRef idx="1">
            <a:schemeClr val="accent2"/>
          </a:lnRef>
          <a:fillRef idx="0">
            <a:schemeClr val="accent2"/>
          </a:fillRef>
          <a:effectRef idx="0">
            <a:schemeClr val="accent2"/>
          </a:effectRef>
          <a:fontRef idx="minor">
            <a:schemeClr val="tx1"/>
          </a:fontRef>
        </p:style>
      </p:cxnSp>
      <p:pic>
        <p:nvPicPr>
          <p:cNvPr id="41" name="Picture 40" descr="11g Cluster V1.png"/>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2646897" y="2762253"/>
            <a:ext cx="1353604" cy="1864360"/>
          </a:xfrm>
          <a:prstGeom prst="rect">
            <a:avLst/>
          </a:prstGeom>
        </p:spPr>
      </p:pic>
      <p:pic>
        <p:nvPicPr>
          <p:cNvPr id="6" name="Picture 5" descr="FiberSwitch.png"/>
          <p:cNvPicPr>
            <a:picLocks noChangeAspect="1"/>
          </p:cNvPicPr>
          <p:nvPr/>
        </p:nvPicPr>
        <p:blipFill>
          <a:blip r:embed="rId7" cstate="print">
            <a:duotone>
              <a:schemeClr val="accent2">
                <a:shade val="45000"/>
                <a:satMod val="135000"/>
              </a:schemeClr>
              <a:prstClr val="white"/>
            </a:duotone>
            <a:extLst>
              <a:ext uri="{28A0092B-C50C-407E-A947-70E740481C1C}">
                <a14:useLocalDpi xmlns:a14="http://schemas.microsoft.com/office/drawing/2010/main" xmlns="" val="0"/>
              </a:ext>
            </a:extLst>
          </a:blip>
          <a:stretch>
            <a:fillRect/>
          </a:stretch>
        </p:blipFill>
        <p:spPr>
          <a:xfrm>
            <a:off x="3275463" y="2837683"/>
            <a:ext cx="324993" cy="236113"/>
          </a:xfrm>
          <a:prstGeom prst="rect">
            <a:avLst/>
          </a:prstGeom>
        </p:spPr>
      </p:pic>
      <p:pic>
        <p:nvPicPr>
          <p:cNvPr id="45" name="Picture 44" descr="FiberSwitch.png"/>
          <p:cNvPicPr>
            <a:picLocks noChangeAspect="1"/>
          </p:cNvPicPr>
          <p:nvPr/>
        </p:nvPicPr>
        <p:blipFill>
          <a:blip r:embed="rId8" cstate="print">
            <a:extLst>
              <a:ext uri="{BEBA8EAE-BF5A-486C-A8C5-ECC9F3942E4B}">
                <a14:imgProps xmlns:a14="http://schemas.microsoft.com/office/drawing/2010/main" xmlns="">
                  <a14:imgLayer r:embed="rId9">
                    <a14:imgEffect>
                      <a14:saturation sat="0"/>
                    </a14:imgEffect>
                  </a14:imgLayer>
                </a14:imgProps>
              </a:ext>
              <a:ext uri="{28A0092B-C50C-407E-A947-70E740481C1C}">
                <a14:useLocalDpi xmlns:a14="http://schemas.microsoft.com/office/drawing/2010/main" xmlns="" val="0"/>
              </a:ext>
            </a:extLst>
          </a:blip>
          <a:stretch>
            <a:fillRect/>
          </a:stretch>
        </p:blipFill>
        <p:spPr>
          <a:xfrm>
            <a:off x="3042480" y="2974736"/>
            <a:ext cx="324993" cy="236113"/>
          </a:xfrm>
          <a:prstGeom prst="rect">
            <a:avLst/>
          </a:prstGeom>
        </p:spPr>
      </p:pic>
      <p:cxnSp>
        <p:nvCxnSpPr>
          <p:cNvPr id="105" name="Straight Arrow Connector 104"/>
          <p:cNvCxnSpPr/>
          <p:nvPr/>
        </p:nvCxnSpPr>
        <p:spPr>
          <a:xfrm>
            <a:off x="2839581" y="2039753"/>
            <a:ext cx="0" cy="35232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43" name="Picture 42" descr="Blue Separator.png"/>
          <p:cNvPicPr>
            <a:picLocks noChangeAspect="1"/>
          </p:cNvPicPr>
          <p:nvPr/>
        </p:nvPicPr>
        <p:blipFill>
          <a:blip r:embed="rId10" cstate="print">
            <a:extLst>
              <a:ext uri="{28A0092B-C50C-407E-A947-70E740481C1C}">
                <a14:useLocalDpi xmlns:a14="http://schemas.microsoft.com/office/drawing/2010/main" xmlns="" val="0"/>
              </a:ext>
            </a:extLst>
          </a:blip>
          <a:stretch>
            <a:fillRect/>
          </a:stretch>
        </p:blipFill>
        <p:spPr>
          <a:xfrm>
            <a:off x="2158689" y="1124707"/>
            <a:ext cx="2051999" cy="1196442"/>
          </a:xfrm>
          <a:prstGeom prst="rect">
            <a:avLst/>
          </a:prstGeom>
        </p:spPr>
      </p:pic>
      <p:pic>
        <p:nvPicPr>
          <p:cNvPr id="106" name="Picture 105"/>
          <p:cNvPicPr>
            <a:picLocks noChangeAspect="1"/>
          </p:cNvPicPr>
          <p:nvPr/>
        </p:nvPicPr>
        <p:blipFill>
          <a:blip r:embed="rId11" cstate="print"/>
          <a:stretch>
            <a:fillRect/>
          </a:stretch>
        </p:blipFill>
        <p:spPr>
          <a:xfrm>
            <a:off x="3037402" y="2635092"/>
            <a:ext cx="135574" cy="135574"/>
          </a:xfrm>
          <a:prstGeom prst="rect">
            <a:avLst/>
          </a:prstGeom>
        </p:spPr>
      </p:pic>
      <p:pic>
        <p:nvPicPr>
          <p:cNvPr id="33" name="Picture 32" descr="EndUser.png"/>
          <p:cNvPicPr>
            <a:picLocks noChangeAspect="1"/>
          </p:cNvPicPr>
          <p:nvPr/>
        </p:nvPicPr>
        <p:blipFill>
          <a:blip r:embed="rId12" cstate="print">
            <a:extLst>
              <a:ext uri="{28A0092B-C50C-407E-A947-70E740481C1C}">
                <a14:useLocalDpi xmlns:a14="http://schemas.microsoft.com/office/drawing/2010/main" xmlns="" val="0"/>
              </a:ext>
            </a:extLst>
          </a:blip>
          <a:stretch>
            <a:fillRect/>
          </a:stretch>
        </p:blipFill>
        <p:spPr>
          <a:xfrm>
            <a:off x="2522290" y="1318299"/>
            <a:ext cx="505001" cy="702812"/>
          </a:xfrm>
          <a:prstGeom prst="rect">
            <a:avLst/>
          </a:prstGeom>
        </p:spPr>
      </p:pic>
      <p:grpSp>
        <p:nvGrpSpPr>
          <p:cNvPr id="4" name="Group 29"/>
          <p:cNvGrpSpPr/>
          <p:nvPr/>
        </p:nvGrpSpPr>
        <p:grpSpPr>
          <a:xfrm>
            <a:off x="3074458" y="1068546"/>
            <a:ext cx="5240260" cy="891318"/>
            <a:chOff x="3032915" y="1155049"/>
            <a:chExt cx="5240260" cy="891318"/>
          </a:xfrm>
        </p:grpSpPr>
        <p:grpSp>
          <p:nvGrpSpPr>
            <p:cNvPr id="5" name="Group 34"/>
            <p:cNvGrpSpPr/>
            <p:nvPr/>
          </p:nvGrpSpPr>
          <p:grpSpPr>
            <a:xfrm>
              <a:off x="5163549" y="1155049"/>
              <a:ext cx="3109626" cy="891318"/>
              <a:chOff x="2043469" y="1358882"/>
              <a:chExt cx="3109626" cy="891318"/>
            </a:xfrm>
          </p:grpSpPr>
          <p:sp>
            <p:nvSpPr>
              <p:cNvPr id="37" name="Rounded Rectangle 36"/>
              <p:cNvSpPr/>
              <p:nvPr/>
            </p:nvSpPr>
            <p:spPr>
              <a:xfrm>
                <a:off x="2053921" y="1358882"/>
                <a:ext cx="3099174" cy="89131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p:cNvSpPr txBox="1"/>
              <p:nvPr/>
            </p:nvSpPr>
            <p:spPr>
              <a:xfrm>
                <a:off x="2043469" y="1364108"/>
                <a:ext cx="3088721" cy="584775"/>
              </a:xfrm>
              <a:prstGeom prst="rect">
                <a:avLst/>
              </a:prstGeom>
              <a:noFill/>
            </p:spPr>
            <p:txBody>
              <a:bodyPr wrap="square" rtlCol="0">
                <a:spAutoFit/>
              </a:bodyPr>
              <a:lstStyle/>
              <a:p>
                <a:r>
                  <a:rPr lang="ru-RU" sz="1600" dirty="0" smtClean="0">
                    <a:solidFill>
                      <a:schemeClr val="tx2"/>
                    </a:solidFill>
                  </a:rPr>
                  <a:t>Пользователь выбирает товар и оплачивает его через </a:t>
                </a:r>
                <a:r>
                  <a:rPr lang="en-US" sz="1600" dirty="0" smtClean="0">
                    <a:solidFill>
                      <a:schemeClr val="tx2"/>
                    </a:solidFill>
                  </a:rPr>
                  <a:t>web</a:t>
                </a:r>
                <a:endParaRPr lang="en-US" sz="1600" dirty="0">
                  <a:solidFill>
                    <a:schemeClr val="tx2"/>
                  </a:solidFill>
                </a:endParaRPr>
              </a:p>
            </p:txBody>
          </p:sp>
        </p:grpSp>
        <p:cxnSp>
          <p:nvCxnSpPr>
            <p:cNvPr id="36" name="Straight Connector 35"/>
            <p:cNvCxnSpPr>
              <a:stCxn id="38" idx="1"/>
            </p:cNvCxnSpPr>
            <p:nvPr/>
          </p:nvCxnSpPr>
          <p:spPr>
            <a:xfrm flipH="1">
              <a:off x="3032915" y="1452663"/>
              <a:ext cx="2130634" cy="246502"/>
            </a:xfrm>
            <a:prstGeom prst="line">
              <a:avLst/>
            </a:prstGeom>
            <a:ln w="38100" cmpd="sng">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grpSp>
      <p:grpSp>
        <p:nvGrpSpPr>
          <p:cNvPr id="7" name="Group 8192"/>
          <p:cNvGrpSpPr/>
          <p:nvPr/>
        </p:nvGrpSpPr>
        <p:grpSpPr>
          <a:xfrm>
            <a:off x="3243485" y="2086931"/>
            <a:ext cx="5106796" cy="1567826"/>
            <a:chOff x="3243485" y="2086931"/>
            <a:chExt cx="5106796" cy="1567826"/>
          </a:xfrm>
        </p:grpSpPr>
        <p:sp>
          <p:nvSpPr>
            <p:cNvPr id="110" name="Rounded Rectangle 109"/>
            <p:cNvSpPr/>
            <p:nvPr/>
          </p:nvSpPr>
          <p:spPr>
            <a:xfrm>
              <a:off x="5198919" y="2088951"/>
              <a:ext cx="3099174" cy="1565806"/>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TextBox 110"/>
            <p:cNvSpPr txBox="1"/>
            <p:nvPr/>
          </p:nvSpPr>
          <p:spPr>
            <a:xfrm>
              <a:off x="5261560" y="2086931"/>
              <a:ext cx="3088721" cy="1077218"/>
            </a:xfrm>
            <a:prstGeom prst="rect">
              <a:avLst/>
            </a:prstGeom>
            <a:noFill/>
          </p:spPr>
          <p:txBody>
            <a:bodyPr wrap="square" rtlCol="0">
              <a:spAutoFit/>
            </a:bodyPr>
            <a:lstStyle/>
            <a:p>
              <a:r>
                <a:rPr lang="ru-RU" sz="1600" dirty="0" smtClean="0">
                  <a:solidFill>
                    <a:schemeClr val="tx2"/>
                  </a:solidFill>
                </a:rPr>
                <a:t>Транзакция  пользователя отправляется через сервер приложений в БД, </a:t>
              </a:r>
            </a:p>
            <a:p>
              <a:r>
                <a:rPr lang="ru-RU" sz="1600" dirty="0" smtClean="0">
                  <a:solidFill>
                    <a:schemeClr val="tx2"/>
                  </a:solidFill>
                </a:rPr>
                <a:t>где создаётся транзакция БД</a:t>
              </a:r>
              <a:endParaRPr lang="en-US" sz="1600" dirty="0" smtClean="0">
                <a:solidFill>
                  <a:schemeClr val="tx2"/>
                </a:solidFill>
              </a:endParaRPr>
            </a:p>
          </p:txBody>
        </p:sp>
        <p:cxnSp>
          <p:nvCxnSpPr>
            <p:cNvPr id="109" name="Straight Connector 108"/>
            <p:cNvCxnSpPr>
              <a:stCxn id="110" idx="1"/>
            </p:cNvCxnSpPr>
            <p:nvPr/>
          </p:nvCxnSpPr>
          <p:spPr>
            <a:xfrm flipH="1" flipV="1">
              <a:off x="3243485" y="2713657"/>
              <a:ext cx="1955434" cy="158197"/>
            </a:xfrm>
            <a:prstGeom prst="line">
              <a:avLst/>
            </a:prstGeom>
            <a:ln w="38100" cmpd="sng">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grpSp>
      <p:cxnSp>
        <p:nvCxnSpPr>
          <p:cNvPr id="119" name="Straight Arrow Connector 118"/>
          <p:cNvCxnSpPr/>
          <p:nvPr/>
        </p:nvCxnSpPr>
        <p:spPr>
          <a:xfrm>
            <a:off x="2936900" y="2827483"/>
            <a:ext cx="286774" cy="26668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1" name="Straight Arrow Connector 120"/>
          <p:cNvCxnSpPr/>
          <p:nvPr/>
        </p:nvCxnSpPr>
        <p:spPr>
          <a:xfrm flipH="1">
            <a:off x="2836908" y="3197916"/>
            <a:ext cx="287801" cy="3106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2" name="TextBox 41"/>
          <p:cNvSpPr txBox="1"/>
          <p:nvPr/>
        </p:nvSpPr>
        <p:spPr>
          <a:xfrm>
            <a:off x="927100" y="2364798"/>
            <a:ext cx="1059906" cy="461665"/>
          </a:xfrm>
          <a:prstGeom prst="rect">
            <a:avLst/>
          </a:prstGeom>
          <a:noFill/>
        </p:spPr>
        <p:txBody>
          <a:bodyPr wrap="none" rtlCol="0">
            <a:spAutoFit/>
          </a:bodyPr>
          <a:lstStyle/>
          <a:p>
            <a:r>
              <a:rPr lang="ru-RU" sz="1200" dirty="0" smtClean="0">
                <a:solidFill>
                  <a:schemeClr val="tx2"/>
                </a:solidFill>
              </a:rPr>
              <a:t>Серверы </a:t>
            </a:r>
          </a:p>
          <a:p>
            <a:r>
              <a:rPr lang="ru-RU" sz="1200" dirty="0" smtClean="0">
                <a:solidFill>
                  <a:schemeClr val="tx2"/>
                </a:solidFill>
              </a:rPr>
              <a:t>приложений</a:t>
            </a:r>
            <a:endParaRPr lang="en-US" sz="1200" dirty="0" smtClean="0">
              <a:solidFill>
                <a:schemeClr val="tx2"/>
              </a:solidFill>
            </a:endParaRPr>
          </a:p>
        </p:txBody>
      </p:sp>
      <p:sp>
        <p:nvSpPr>
          <p:cNvPr id="46" name="TextBox 45"/>
          <p:cNvSpPr txBox="1"/>
          <p:nvPr/>
        </p:nvSpPr>
        <p:spPr>
          <a:xfrm>
            <a:off x="917527" y="3371269"/>
            <a:ext cx="1074205" cy="276999"/>
          </a:xfrm>
          <a:prstGeom prst="rect">
            <a:avLst/>
          </a:prstGeom>
          <a:noFill/>
        </p:spPr>
        <p:txBody>
          <a:bodyPr wrap="none" rtlCol="0">
            <a:spAutoFit/>
          </a:bodyPr>
          <a:lstStyle/>
          <a:p>
            <a:r>
              <a:rPr lang="ru-RU" sz="1200" dirty="0" smtClean="0">
                <a:solidFill>
                  <a:schemeClr val="tx2"/>
                </a:solidFill>
              </a:rPr>
              <a:t>Серверы БД</a:t>
            </a:r>
            <a:endParaRPr lang="en-US" sz="1200" dirty="0" smtClean="0">
              <a:solidFill>
                <a:schemeClr val="tx2"/>
              </a:solidFill>
            </a:endParaRPr>
          </a:p>
        </p:txBody>
      </p:sp>
      <p:sp>
        <p:nvSpPr>
          <p:cNvPr id="49" name="TextBox 48"/>
          <p:cNvSpPr txBox="1"/>
          <p:nvPr/>
        </p:nvSpPr>
        <p:spPr>
          <a:xfrm>
            <a:off x="929184" y="1906089"/>
            <a:ext cx="1180644" cy="276999"/>
          </a:xfrm>
          <a:prstGeom prst="rect">
            <a:avLst/>
          </a:prstGeom>
          <a:noFill/>
        </p:spPr>
        <p:txBody>
          <a:bodyPr wrap="none" rtlCol="0">
            <a:spAutoFit/>
          </a:bodyPr>
          <a:lstStyle/>
          <a:p>
            <a:r>
              <a:rPr lang="ru-RU" sz="1200" dirty="0" smtClean="0">
                <a:solidFill>
                  <a:schemeClr val="tx2"/>
                </a:solidFill>
              </a:rPr>
              <a:t>Пользователь</a:t>
            </a:r>
            <a:endParaRPr lang="en-US" sz="1200" dirty="0" smtClean="0">
              <a:solidFill>
                <a:schemeClr val="tx2"/>
              </a:solidFill>
            </a:endParaRPr>
          </a:p>
        </p:txBody>
      </p:sp>
    </p:spTree>
    <p:extLst>
      <p:ext uri="{BB962C8B-B14F-4D97-AF65-F5344CB8AC3E}">
        <p14:creationId xmlns:p14="http://schemas.microsoft.com/office/powerpoint/2010/main" xmlns="" val="46772033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06"/>
                                        </p:tgtEl>
                                        <p:attrNameLst>
                                          <p:attrName>style.visibility</p:attrName>
                                        </p:attrNameLst>
                                      </p:cBhvr>
                                      <p:to>
                                        <p:strVal val="visible"/>
                                      </p:to>
                                    </p:set>
                                    <p:animEffect transition="in" filter="wipe(up)">
                                      <p:cBhvr>
                                        <p:cTn id="12" dur="500"/>
                                        <p:tgtEl>
                                          <p:spTgt spid="106"/>
                                        </p:tgtEl>
                                      </p:cBhvr>
                                    </p:animEffect>
                                  </p:childTnLst>
                                </p:cTn>
                              </p:par>
                              <p:par>
                                <p:cTn id="13" presetID="10"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10" presetClass="exit" presetSubtype="0" fill="hold" nodeType="withEffect">
                                  <p:stCondLst>
                                    <p:cond delay="0"/>
                                  </p:stCondLst>
                                  <p:childTnLst>
                                    <p:animEffect transition="out" filter="fade">
                                      <p:cBhvr>
                                        <p:cTn id="17" dur="500"/>
                                        <p:tgtEl>
                                          <p:spTgt spid="4"/>
                                        </p:tgtEl>
                                      </p:cBhvr>
                                    </p:animEffect>
                                    <p:set>
                                      <p:cBhvr>
                                        <p:cTn id="18" dur="1" fill="hold">
                                          <p:stCondLst>
                                            <p:cond delay="499"/>
                                          </p:stCondLst>
                                        </p:cTn>
                                        <p:tgtEl>
                                          <p:spTgt spid="4"/>
                                        </p:tgtEl>
                                        <p:attrNameLst>
                                          <p:attrName>style.visibility</p:attrName>
                                        </p:attrNameLst>
                                      </p:cBhvr>
                                      <p:to>
                                        <p:strVal val="hidden"/>
                                      </p:to>
                                    </p:set>
                                  </p:childTnLst>
                                </p:cTn>
                              </p:par>
                              <p:par>
                                <p:cTn id="19" presetID="22" presetClass="entr" presetSubtype="1" fill="hold" nodeType="withEffect">
                                  <p:stCondLst>
                                    <p:cond delay="0"/>
                                  </p:stCondLst>
                                  <p:childTnLst>
                                    <p:set>
                                      <p:cBhvr>
                                        <p:cTn id="20" dur="1" fill="hold">
                                          <p:stCondLst>
                                            <p:cond delay="0"/>
                                          </p:stCondLst>
                                        </p:cTn>
                                        <p:tgtEl>
                                          <p:spTgt spid="105"/>
                                        </p:tgtEl>
                                        <p:attrNameLst>
                                          <p:attrName>style.visibility</p:attrName>
                                        </p:attrNameLst>
                                      </p:cBhvr>
                                      <p:to>
                                        <p:strVal val="visible"/>
                                      </p:to>
                                    </p:set>
                                    <p:animEffect transition="in" filter="wipe(up)">
                                      <p:cBhvr>
                                        <p:cTn id="21" dur="1000"/>
                                        <p:tgtEl>
                                          <p:spTgt spid="105"/>
                                        </p:tgtEl>
                                      </p:cBhvr>
                                    </p:animEffect>
                                  </p:childTnLst>
                                </p:cTn>
                              </p:par>
                            </p:childTnLst>
                          </p:cTn>
                        </p:par>
                        <p:par>
                          <p:cTn id="22" fill="hold">
                            <p:stCondLst>
                              <p:cond delay="1000"/>
                            </p:stCondLst>
                            <p:childTnLst>
                              <p:par>
                                <p:cTn id="23" presetID="22" presetClass="entr" presetSubtype="1" fill="hold" nodeType="afterEffect">
                                  <p:stCondLst>
                                    <p:cond delay="0"/>
                                  </p:stCondLst>
                                  <p:childTnLst>
                                    <p:set>
                                      <p:cBhvr>
                                        <p:cTn id="24" dur="1" fill="hold">
                                          <p:stCondLst>
                                            <p:cond delay="0"/>
                                          </p:stCondLst>
                                        </p:cTn>
                                        <p:tgtEl>
                                          <p:spTgt spid="119"/>
                                        </p:tgtEl>
                                        <p:attrNameLst>
                                          <p:attrName>style.visibility</p:attrName>
                                        </p:attrNameLst>
                                      </p:cBhvr>
                                      <p:to>
                                        <p:strVal val="visible"/>
                                      </p:to>
                                    </p:set>
                                    <p:animEffect transition="in" filter="wipe(up)">
                                      <p:cBhvr>
                                        <p:cTn id="25" dur="1000"/>
                                        <p:tgtEl>
                                          <p:spTgt spid="119"/>
                                        </p:tgtEl>
                                      </p:cBhvr>
                                    </p:animEffect>
                                  </p:childTnLst>
                                </p:cTn>
                              </p:par>
                            </p:childTnLst>
                          </p:cTn>
                        </p:par>
                        <p:par>
                          <p:cTn id="26" fill="hold">
                            <p:stCondLst>
                              <p:cond delay="2000"/>
                            </p:stCondLst>
                            <p:childTnLst>
                              <p:par>
                                <p:cTn id="27" presetID="22" presetClass="entr" presetSubtype="1" fill="hold" nodeType="afterEffect">
                                  <p:stCondLst>
                                    <p:cond delay="0"/>
                                  </p:stCondLst>
                                  <p:childTnLst>
                                    <p:set>
                                      <p:cBhvr>
                                        <p:cTn id="28" dur="1" fill="hold">
                                          <p:stCondLst>
                                            <p:cond delay="0"/>
                                          </p:stCondLst>
                                        </p:cTn>
                                        <p:tgtEl>
                                          <p:spTgt spid="121"/>
                                        </p:tgtEl>
                                        <p:attrNameLst>
                                          <p:attrName>style.visibility</p:attrName>
                                        </p:attrNameLst>
                                      </p:cBhvr>
                                      <p:to>
                                        <p:strVal val="visible"/>
                                      </p:to>
                                    </p:set>
                                    <p:animEffect transition="in" filter="wipe(up)">
                                      <p:cBhvr>
                                        <p:cTn id="29" dur="10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ru-RU" dirty="0" smtClean="0"/>
              <a:t>Неизвестное состояние транзакции</a:t>
            </a:r>
            <a:endParaRPr lang="en-US" sz="2000" dirty="0">
              <a:solidFill>
                <a:schemeClr val="tx2"/>
              </a:solidFill>
            </a:endParaRPr>
          </a:p>
        </p:txBody>
      </p:sp>
      <p:sp>
        <p:nvSpPr>
          <p:cNvPr id="79" name="TextBox 78"/>
          <p:cNvSpPr txBox="1"/>
          <p:nvPr/>
        </p:nvSpPr>
        <p:spPr>
          <a:xfrm>
            <a:off x="693868" y="605457"/>
            <a:ext cx="2436556" cy="400105"/>
          </a:xfrm>
          <a:prstGeom prst="rect">
            <a:avLst/>
          </a:prstGeom>
          <a:noFill/>
        </p:spPr>
        <p:txBody>
          <a:bodyPr wrap="none" lIns="91436" tIns="45718" rIns="91436" bIns="45718" rtlCol="0">
            <a:spAutoFit/>
          </a:bodyPr>
          <a:lstStyle/>
          <a:p>
            <a:r>
              <a:rPr lang="ru-RU" sz="2000" dirty="0" smtClean="0">
                <a:solidFill>
                  <a:srgbClr val="FF0000"/>
                </a:solidFill>
              </a:rPr>
              <a:t>Текущая ситуация</a:t>
            </a:r>
            <a:r>
              <a:rPr lang="en-US" sz="2000" dirty="0" smtClean="0">
                <a:solidFill>
                  <a:srgbClr val="FF0000"/>
                </a:solidFill>
              </a:rPr>
              <a:t> </a:t>
            </a:r>
            <a:endParaRPr lang="en-US" sz="2000" dirty="0">
              <a:solidFill>
                <a:schemeClr val="tx2"/>
              </a:solidFill>
            </a:endParaRPr>
          </a:p>
        </p:txBody>
      </p:sp>
      <p:pic>
        <p:nvPicPr>
          <p:cNvPr id="20" name="Picture 19"/>
          <p:cNvPicPr>
            <a:picLocks noChangeAspect="1"/>
          </p:cNvPicPr>
          <p:nvPr/>
        </p:nvPicPr>
        <p:blipFill>
          <a:blip r:embed="rId3" cstate="print"/>
          <a:stretch>
            <a:fillRect/>
          </a:stretch>
        </p:blipFill>
        <p:spPr>
          <a:xfrm>
            <a:off x="4292600" y="2146301"/>
            <a:ext cx="546100" cy="850900"/>
          </a:xfrm>
          <a:prstGeom prst="rect">
            <a:avLst/>
          </a:prstGeom>
        </p:spPr>
      </p:pic>
      <p:grpSp>
        <p:nvGrpSpPr>
          <p:cNvPr id="2" name="Group 83"/>
          <p:cNvGrpSpPr/>
          <p:nvPr/>
        </p:nvGrpSpPr>
        <p:grpSpPr>
          <a:xfrm>
            <a:off x="2895601" y="2311400"/>
            <a:ext cx="832125" cy="752475"/>
            <a:chOff x="2895600" y="2311400"/>
            <a:chExt cx="832125" cy="752475"/>
          </a:xfrm>
        </p:grpSpPr>
        <p:cxnSp>
          <p:nvCxnSpPr>
            <p:cNvPr id="8" name="Straight Connector 7"/>
            <p:cNvCxnSpPr/>
            <p:nvPr/>
          </p:nvCxnSpPr>
          <p:spPr>
            <a:xfrm flipH="1">
              <a:off x="3429000" y="2329908"/>
              <a:ext cx="298725" cy="622842"/>
            </a:xfrm>
            <a:prstGeom prst="line">
              <a:avLst/>
            </a:prstGeom>
          </p:spPr>
          <p:style>
            <a:lnRef idx="1">
              <a:schemeClr val="accent2"/>
            </a:lnRef>
            <a:fillRef idx="0">
              <a:schemeClr val="accent2"/>
            </a:fillRef>
            <a:effectRef idx="0">
              <a:schemeClr val="accent2"/>
            </a:effectRef>
            <a:fontRef idx="minor">
              <a:schemeClr val="tx1"/>
            </a:fontRef>
          </p:style>
        </p:cxnSp>
        <p:cxnSp>
          <p:nvCxnSpPr>
            <p:cNvPr id="47" name="Straight Connector 46"/>
            <p:cNvCxnSpPr/>
            <p:nvPr/>
          </p:nvCxnSpPr>
          <p:spPr>
            <a:xfrm flipH="1">
              <a:off x="3416300" y="2480667"/>
              <a:ext cx="51033" cy="475258"/>
            </a:xfrm>
            <a:prstGeom prst="line">
              <a:avLst/>
            </a:prstGeom>
          </p:spPr>
          <p:style>
            <a:lnRef idx="1">
              <a:schemeClr val="accent2"/>
            </a:lnRef>
            <a:fillRef idx="0">
              <a:schemeClr val="accent2"/>
            </a:fillRef>
            <a:effectRef idx="0">
              <a:schemeClr val="accent2"/>
            </a:effectRef>
            <a:fontRef idx="minor">
              <a:schemeClr val="tx1"/>
            </a:fontRef>
          </p:style>
        </p:cxnSp>
        <p:cxnSp>
          <p:nvCxnSpPr>
            <p:cNvPr id="48" name="Straight Connector 47"/>
            <p:cNvCxnSpPr/>
            <p:nvPr/>
          </p:nvCxnSpPr>
          <p:spPr>
            <a:xfrm>
              <a:off x="3184097" y="2658836"/>
              <a:ext cx="222678" cy="297089"/>
            </a:xfrm>
            <a:prstGeom prst="line">
              <a:avLst/>
            </a:prstGeom>
          </p:spPr>
          <p:style>
            <a:lnRef idx="1">
              <a:schemeClr val="accent2"/>
            </a:lnRef>
            <a:fillRef idx="0">
              <a:schemeClr val="accent2"/>
            </a:fillRef>
            <a:effectRef idx="0">
              <a:schemeClr val="accent2"/>
            </a:effectRef>
            <a:fontRef idx="minor">
              <a:schemeClr val="tx1"/>
            </a:fontRef>
          </p:style>
        </p:cxnSp>
        <p:cxnSp>
          <p:nvCxnSpPr>
            <p:cNvPr id="63" name="Straight Connector 62"/>
            <p:cNvCxnSpPr/>
            <p:nvPr/>
          </p:nvCxnSpPr>
          <p:spPr>
            <a:xfrm>
              <a:off x="2901522" y="2811236"/>
              <a:ext cx="521128" cy="144689"/>
            </a:xfrm>
            <a:prstGeom prst="line">
              <a:avLst/>
            </a:prstGeom>
          </p:spPr>
          <p:style>
            <a:lnRef idx="1">
              <a:schemeClr val="accent2"/>
            </a:lnRef>
            <a:fillRef idx="0">
              <a:schemeClr val="accent2"/>
            </a:fillRef>
            <a:effectRef idx="0">
              <a:schemeClr val="accent2"/>
            </a:effectRef>
            <a:fontRef idx="minor">
              <a:schemeClr val="tx1"/>
            </a:fontRef>
          </p:style>
        </p:cxnSp>
        <p:cxnSp>
          <p:nvCxnSpPr>
            <p:cNvPr id="65" name="Straight Connector 64"/>
            <p:cNvCxnSpPr/>
            <p:nvPr/>
          </p:nvCxnSpPr>
          <p:spPr>
            <a:xfrm flipH="1">
              <a:off x="3209926" y="2489200"/>
              <a:ext cx="250824" cy="571500"/>
            </a:xfrm>
            <a:prstGeom prst="line">
              <a:avLst/>
            </a:prstGeom>
          </p:spPr>
          <p:style>
            <a:lnRef idx="1">
              <a:schemeClr val="accent2"/>
            </a:lnRef>
            <a:fillRef idx="0">
              <a:schemeClr val="accent2"/>
            </a:fillRef>
            <a:effectRef idx="0">
              <a:schemeClr val="accent2"/>
            </a:effectRef>
            <a:fontRef idx="minor">
              <a:schemeClr val="tx1"/>
            </a:fontRef>
          </p:style>
        </p:cxnSp>
        <p:cxnSp>
          <p:nvCxnSpPr>
            <p:cNvPr id="68" name="Straight Connector 67"/>
            <p:cNvCxnSpPr/>
            <p:nvPr/>
          </p:nvCxnSpPr>
          <p:spPr>
            <a:xfrm>
              <a:off x="3181350" y="2657475"/>
              <a:ext cx="15876" cy="406400"/>
            </a:xfrm>
            <a:prstGeom prst="line">
              <a:avLst/>
            </a:prstGeom>
          </p:spPr>
          <p:style>
            <a:lnRef idx="1">
              <a:schemeClr val="accent2"/>
            </a:lnRef>
            <a:fillRef idx="0">
              <a:schemeClr val="accent2"/>
            </a:fillRef>
            <a:effectRef idx="0">
              <a:schemeClr val="accent2"/>
            </a:effectRef>
            <a:fontRef idx="minor">
              <a:schemeClr val="tx1"/>
            </a:fontRef>
          </p:style>
        </p:cxnSp>
        <p:cxnSp>
          <p:nvCxnSpPr>
            <p:cNvPr id="69" name="Straight Connector 68"/>
            <p:cNvCxnSpPr/>
            <p:nvPr/>
          </p:nvCxnSpPr>
          <p:spPr>
            <a:xfrm>
              <a:off x="2895600" y="2806700"/>
              <a:ext cx="292100" cy="257175"/>
            </a:xfrm>
            <a:prstGeom prst="line">
              <a:avLst/>
            </a:prstGeom>
          </p:spPr>
          <p:style>
            <a:lnRef idx="1">
              <a:schemeClr val="accent2"/>
            </a:lnRef>
            <a:fillRef idx="0">
              <a:schemeClr val="accent2"/>
            </a:fillRef>
            <a:effectRef idx="0">
              <a:schemeClr val="accent2"/>
            </a:effectRef>
            <a:fontRef idx="minor">
              <a:schemeClr val="tx1"/>
            </a:fontRef>
          </p:style>
        </p:cxnSp>
        <p:cxnSp>
          <p:nvCxnSpPr>
            <p:cNvPr id="70" name="Straight Connector 69"/>
            <p:cNvCxnSpPr/>
            <p:nvPr/>
          </p:nvCxnSpPr>
          <p:spPr>
            <a:xfrm flipH="1">
              <a:off x="3203575" y="2311400"/>
              <a:ext cx="520700" cy="752475"/>
            </a:xfrm>
            <a:prstGeom prst="line">
              <a:avLst/>
            </a:prstGeom>
          </p:spPr>
          <p:style>
            <a:lnRef idx="1">
              <a:schemeClr val="accent2"/>
            </a:lnRef>
            <a:fillRef idx="0">
              <a:schemeClr val="accent2"/>
            </a:fillRef>
            <a:effectRef idx="0">
              <a:schemeClr val="accent2"/>
            </a:effectRef>
            <a:fontRef idx="minor">
              <a:schemeClr val="tx1"/>
            </a:fontRef>
          </p:style>
        </p:cxnSp>
      </p:grpSp>
      <p:pic>
        <p:nvPicPr>
          <p:cNvPr id="16" name="Picture 15"/>
          <p:cNvPicPr>
            <a:picLocks noChangeAspect="1"/>
          </p:cNvPicPr>
          <p:nvPr/>
        </p:nvPicPr>
        <p:blipFill>
          <a:blip r:embed="rId4" cstate="print">
            <a:duotone>
              <a:schemeClr val="accent2">
                <a:shade val="45000"/>
                <a:satMod val="135000"/>
              </a:schemeClr>
              <a:prstClr val="white"/>
            </a:duotone>
          </a:blip>
          <a:stretch>
            <a:fillRect/>
          </a:stretch>
        </p:blipFill>
        <p:spPr>
          <a:xfrm>
            <a:off x="2645314" y="1783286"/>
            <a:ext cx="1295226" cy="1211941"/>
          </a:xfrm>
          <a:prstGeom prst="rect">
            <a:avLst/>
          </a:prstGeom>
        </p:spPr>
      </p:pic>
      <p:pic>
        <p:nvPicPr>
          <p:cNvPr id="51" name="Picture 50" descr="NewServer.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flipH="1">
            <a:off x="2646153" y="2317005"/>
            <a:ext cx="368300" cy="678509"/>
          </a:xfrm>
          <a:prstGeom prst="rect">
            <a:avLst/>
          </a:prstGeom>
        </p:spPr>
      </p:pic>
      <p:cxnSp>
        <p:nvCxnSpPr>
          <p:cNvPr id="86" name="Straight Connector 85"/>
          <p:cNvCxnSpPr/>
          <p:nvPr/>
        </p:nvCxnSpPr>
        <p:spPr>
          <a:xfrm flipH="1">
            <a:off x="2720976" y="3044586"/>
            <a:ext cx="474477" cy="432040"/>
          </a:xfrm>
          <a:prstGeom prst="line">
            <a:avLst/>
          </a:prstGeom>
        </p:spPr>
        <p:style>
          <a:lnRef idx="1">
            <a:schemeClr val="accent2"/>
          </a:lnRef>
          <a:fillRef idx="0">
            <a:schemeClr val="accent2"/>
          </a:fillRef>
          <a:effectRef idx="0">
            <a:schemeClr val="accent2"/>
          </a:effectRef>
          <a:fontRef idx="minor">
            <a:schemeClr val="tx1"/>
          </a:fontRef>
        </p:style>
      </p:cxnSp>
      <p:cxnSp>
        <p:nvCxnSpPr>
          <p:cNvPr id="92" name="Straight Connector 91"/>
          <p:cNvCxnSpPr/>
          <p:nvPr/>
        </p:nvCxnSpPr>
        <p:spPr>
          <a:xfrm flipH="1">
            <a:off x="3435351" y="2882901"/>
            <a:ext cx="333375" cy="22225"/>
          </a:xfrm>
          <a:prstGeom prst="line">
            <a:avLst/>
          </a:prstGeom>
        </p:spPr>
        <p:style>
          <a:lnRef idx="1">
            <a:schemeClr val="accent2"/>
          </a:lnRef>
          <a:fillRef idx="0">
            <a:schemeClr val="accent2"/>
          </a:fillRef>
          <a:effectRef idx="0">
            <a:schemeClr val="accent2"/>
          </a:effectRef>
          <a:fontRef idx="minor">
            <a:schemeClr val="tx1"/>
          </a:fontRef>
        </p:style>
      </p:cxnSp>
      <p:cxnSp>
        <p:nvCxnSpPr>
          <p:cNvPr id="96" name="Straight Connector 95"/>
          <p:cNvCxnSpPr/>
          <p:nvPr/>
        </p:nvCxnSpPr>
        <p:spPr>
          <a:xfrm flipH="1">
            <a:off x="3070226" y="3054350"/>
            <a:ext cx="120652" cy="238125"/>
          </a:xfrm>
          <a:prstGeom prst="line">
            <a:avLst/>
          </a:prstGeom>
        </p:spPr>
        <p:style>
          <a:lnRef idx="1">
            <a:schemeClr val="accent2"/>
          </a:lnRef>
          <a:fillRef idx="0">
            <a:schemeClr val="accent2"/>
          </a:fillRef>
          <a:effectRef idx="0">
            <a:schemeClr val="accent2"/>
          </a:effectRef>
          <a:fontRef idx="minor">
            <a:schemeClr val="tx1"/>
          </a:fontRef>
        </p:style>
      </p:cxnSp>
      <p:pic>
        <p:nvPicPr>
          <p:cNvPr id="50" name="Picture 49" descr="11g Cluster V1.png"/>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2646897" y="2762253"/>
            <a:ext cx="1353604" cy="1864360"/>
          </a:xfrm>
          <a:prstGeom prst="rect">
            <a:avLst/>
          </a:prstGeom>
        </p:spPr>
      </p:pic>
      <p:pic>
        <p:nvPicPr>
          <p:cNvPr id="6" name="Picture 5" descr="FiberSwitch.png"/>
          <p:cNvPicPr>
            <a:picLocks noChangeAspect="1"/>
          </p:cNvPicPr>
          <p:nvPr/>
        </p:nvPicPr>
        <p:blipFill>
          <a:blip r:embed="rId7" cstate="print">
            <a:duotone>
              <a:schemeClr val="accent2">
                <a:shade val="45000"/>
                <a:satMod val="135000"/>
              </a:schemeClr>
              <a:prstClr val="white"/>
            </a:duotone>
            <a:extLst>
              <a:ext uri="{28A0092B-C50C-407E-A947-70E740481C1C}">
                <a14:useLocalDpi xmlns:a14="http://schemas.microsoft.com/office/drawing/2010/main" xmlns="" val="0"/>
              </a:ext>
            </a:extLst>
          </a:blip>
          <a:stretch>
            <a:fillRect/>
          </a:stretch>
        </p:blipFill>
        <p:spPr>
          <a:xfrm>
            <a:off x="3275463" y="2837683"/>
            <a:ext cx="324993" cy="236113"/>
          </a:xfrm>
          <a:prstGeom prst="rect">
            <a:avLst/>
          </a:prstGeom>
        </p:spPr>
      </p:pic>
      <p:pic>
        <p:nvPicPr>
          <p:cNvPr id="45" name="Picture 44" descr="FiberSwitch.png"/>
          <p:cNvPicPr>
            <a:picLocks noChangeAspect="1"/>
          </p:cNvPicPr>
          <p:nvPr/>
        </p:nvPicPr>
        <p:blipFill>
          <a:blip r:embed="rId8" cstate="print">
            <a:extLst>
              <a:ext uri="{BEBA8EAE-BF5A-486C-A8C5-ECC9F3942E4B}">
                <a14:imgProps xmlns:a14="http://schemas.microsoft.com/office/drawing/2010/main" xmlns="">
                  <a14:imgLayer r:embed="rId9">
                    <a14:imgEffect>
                      <a14:saturation sat="0"/>
                    </a14:imgEffect>
                  </a14:imgLayer>
                </a14:imgProps>
              </a:ext>
              <a:ext uri="{28A0092B-C50C-407E-A947-70E740481C1C}">
                <a14:useLocalDpi xmlns:a14="http://schemas.microsoft.com/office/drawing/2010/main" xmlns="" val="0"/>
              </a:ext>
            </a:extLst>
          </a:blip>
          <a:stretch>
            <a:fillRect/>
          </a:stretch>
        </p:blipFill>
        <p:spPr>
          <a:xfrm>
            <a:off x="3042480" y="2974736"/>
            <a:ext cx="324993" cy="236113"/>
          </a:xfrm>
          <a:prstGeom prst="rect">
            <a:avLst/>
          </a:prstGeom>
        </p:spPr>
      </p:pic>
      <p:cxnSp>
        <p:nvCxnSpPr>
          <p:cNvPr id="105" name="Straight Arrow Connector 104"/>
          <p:cNvCxnSpPr/>
          <p:nvPr/>
        </p:nvCxnSpPr>
        <p:spPr>
          <a:xfrm>
            <a:off x="2839581" y="2039753"/>
            <a:ext cx="0" cy="35232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43" name="Picture 42" descr="Blue Separator.png"/>
          <p:cNvPicPr>
            <a:picLocks noChangeAspect="1"/>
          </p:cNvPicPr>
          <p:nvPr/>
        </p:nvPicPr>
        <p:blipFill>
          <a:blip r:embed="rId10" cstate="print">
            <a:extLst>
              <a:ext uri="{28A0092B-C50C-407E-A947-70E740481C1C}">
                <a14:useLocalDpi xmlns:a14="http://schemas.microsoft.com/office/drawing/2010/main" xmlns="" val="0"/>
              </a:ext>
            </a:extLst>
          </a:blip>
          <a:stretch>
            <a:fillRect/>
          </a:stretch>
        </p:blipFill>
        <p:spPr>
          <a:xfrm>
            <a:off x="2158689" y="1124707"/>
            <a:ext cx="2051999" cy="1196442"/>
          </a:xfrm>
          <a:prstGeom prst="rect">
            <a:avLst/>
          </a:prstGeom>
        </p:spPr>
      </p:pic>
      <p:pic>
        <p:nvPicPr>
          <p:cNvPr id="106" name="Picture 105"/>
          <p:cNvPicPr>
            <a:picLocks noChangeAspect="1"/>
          </p:cNvPicPr>
          <p:nvPr/>
        </p:nvPicPr>
        <p:blipFill>
          <a:blip r:embed="rId11" cstate="print"/>
          <a:stretch>
            <a:fillRect/>
          </a:stretch>
        </p:blipFill>
        <p:spPr>
          <a:xfrm>
            <a:off x="3037402" y="2635092"/>
            <a:ext cx="135574" cy="135574"/>
          </a:xfrm>
          <a:prstGeom prst="rect">
            <a:avLst/>
          </a:prstGeom>
        </p:spPr>
      </p:pic>
      <p:pic>
        <p:nvPicPr>
          <p:cNvPr id="33" name="Picture 32" descr="EndUser.png"/>
          <p:cNvPicPr>
            <a:picLocks noChangeAspect="1"/>
          </p:cNvPicPr>
          <p:nvPr/>
        </p:nvPicPr>
        <p:blipFill>
          <a:blip r:embed="rId12" cstate="print">
            <a:extLst>
              <a:ext uri="{28A0092B-C50C-407E-A947-70E740481C1C}">
                <a14:useLocalDpi xmlns:a14="http://schemas.microsoft.com/office/drawing/2010/main" xmlns="" val="0"/>
              </a:ext>
            </a:extLst>
          </a:blip>
          <a:stretch>
            <a:fillRect/>
          </a:stretch>
        </p:blipFill>
        <p:spPr>
          <a:xfrm>
            <a:off x="2522290" y="1318299"/>
            <a:ext cx="505001" cy="702812"/>
          </a:xfrm>
          <a:prstGeom prst="rect">
            <a:avLst/>
          </a:prstGeom>
        </p:spPr>
      </p:pic>
      <p:grpSp>
        <p:nvGrpSpPr>
          <p:cNvPr id="3" name="Group 8192"/>
          <p:cNvGrpSpPr/>
          <p:nvPr/>
        </p:nvGrpSpPr>
        <p:grpSpPr>
          <a:xfrm>
            <a:off x="3243485" y="2086931"/>
            <a:ext cx="5106796" cy="1567826"/>
            <a:chOff x="3243485" y="2086931"/>
            <a:chExt cx="5106796" cy="1567826"/>
          </a:xfrm>
        </p:grpSpPr>
        <p:sp>
          <p:nvSpPr>
            <p:cNvPr id="110" name="Rounded Rectangle 109"/>
            <p:cNvSpPr/>
            <p:nvPr/>
          </p:nvSpPr>
          <p:spPr>
            <a:xfrm>
              <a:off x="5198919" y="2088951"/>
              <a:ext cx="3099174" cy="1565806"/>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TextBox 110"/>
            <p:cNvSpPr txBox="1"/>
            <p:nvPr/>
          </p:nvSpPr>
          <p:spPr>
            <a:xfrm>
              <a:off x="5261560" y="2086931"/>
              <a:ext cx="3088721" cy="1077218"/>
            </a:xfrm>
            <a:prstGeom prst="rect">
              <a:avLst/>
            </a:prstGeom>
            <a:noFill/>
          </p:spPr>
          <p:txBody>
            <a:bodyPr wrap="square" rtlCol="0">
              <a:spAutoFit/>
            </a:bodyPr>
            <a:lstStyle/>
            <a:p>
              <a:r>
                <a:rPr lang="ru-RU" sz="1600" dirty="0" smtClean="0">
                  <a:solidFill>
                    <a:schemeClr val="tx2"/>
                  </a:solidFill>
                </a:rPr>
                <a:t>Транзакция  пользователя отправляется через сервер приложений в БД, где создаётся транзакция БД</a:t>
              </a:r>
              <a:endParaRPr lang="en-US" sz="1600" dirty="0" smtClean="0">
                <a:solidFill>
                  <a:schemeClr val="tx2"/>
                </a:solidFill>
              </a:endParaRPr>
            </a:p>
          </p:txBody>
        </p:sp>
        <p:cxnSp>
          <p:nvCxnSpPr>
            <p:cNvPr id="109" name="Straight Connector 108"/>
            <p:cNvCxnSpPr>
              <a:stCxn id="110" idx="1"/>
            </p:cNvCxnSpPr>
            <p:nvPr/>
          </p:nvCxnSpPr>
          <p:spPr>
            <a:xfrm flipH="1" flipV="1">
              <a:off x="3243485" y="2713657"/>
              <a:ext cx="1955434" cy="158197"/>
            </a:xfrm>
            <a:prstGeom prst="line">
              <a:avLst/>
            </a:prstGeom>
            <a:ln w="38100" cmpd="sng">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grpSp>
      <p:cxnSp>
        <p:nvCxnSpPr>
          <p:cNvPr id="119" name="Straight Arrow Connector 118"/>
          <p:cNvCxnSpPr/>
          <p:nvPr/>
        </p:nvCxnSpPr>
        <p:spPr>
          <a:xfrm>
            <a:off x="2936900" y="2827483"/>
            <a:ext cx="286774" cy="26668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120" name="Picture 119"/>
          <p:cNvPicPr>
            <a:picLocks noChangeAspect="1"/>
          </p:cNvPicPr>
          <p:nvPr/>
        </p:nvPicPr>
        <p:blipFill>
          <a:blip r:embed="rId13" cstate="print"/>
          <a:stretch>
            <a:fillRect/>
          </a:stretch>
        </p:blipFill>
        <p:spPr>
          <a:xfrm>
            <a:off x="3068148" y="3631530"/>
            <a:ext cx="144000" cy="144000"/>
          </a:xfrm>
          <a:prstGeom prst="rect">
            <a:avLst/>
          </a:prstGeom>
        </p:spPr>
      </p:pic>
      <p:cxnSp>
        <p:nvCxnSpPr>
          <p:cNvPr id="121" name="Straight Arrow Connector 120"/>
          <p:cNvCxnSpPr/>
          <p:nvPr/>
        </p:nvCxnSpPr>
        <p:spPr>
          <a:xfrm flipH="1">
            <a:off x="2836908" y="3197916"/>
            <a:ext cx="287801" cy="3106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127" name="Picture 126"/>
          <p:cNvPicPr>
            <a:picLocks noChangeAspect="1"/>
          </p:cNvPicPr>
          <p:nvPr/>
        </p:nvPicPr>
        <p:blipFill>
          <a:blip r:embed="rId14" cstate="print"/>
          <a:stretch>
            <a:fillRect/>
          </a:stretch>
        </p:blipFill>
        <p:spPr>
          <a:xfrm>
            <a:off x="3640276" y="3021693"/>
            <a:ext cx="144000" cy="144000"/>
          </a:xfrm>
          <a:prstGeom prst="rect">
            <a:avLst/>
          </a:prstGeom>
        </p:spPr>
      </p:pic>
      <p:pic>
        <p:nvPicPr>
          <p:cNvPr id="8206" name="Picture 8205"/>
          <p:cNvPicPr>
            <a:picLocks noChangeAspect="1"/>
          </p:cNvPicPr>
          <p:nvPr/>
        </p:nvPicPr>
        <p:blipFill>
          <a:blip r:embed="rId15" cstate="print"/>
          <a:stretch>
            <a:fillRect/>
          </a:stretch>
        </p:blipFill>
        <p:spPr>
          <a:xfrm>
            <a:off x="2650892" y="3540546"/>
            <a:ext cx="412600" cy="412600"/>
          </a:xfrm>
          <a:prstGeom prst="rect">
            <a:avLst/>
          </a:prstGeom>
        </p:spPr>
      </p:pic>
      <p:cxnSp>
        <p:nvCxnSpPr>
          <p:cNvPr id="149" name="Straight Arrow Connector 148"/>
          <p:cNvCxnSpPr/>
          <p:nvPr/>
        </p:nvCxnSpPr>
        <p:spPr>
          <a:xfrm flipV="1">
            <a:off x="2759247" y="3111064"/>
            <a:ext cx="296937" cy="32440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nvGrpSpPr>
          <p:cNvPr id="4" name="Group 8211"/>
          <p:cNvGrpSpPr/>
          <p:nvPr/>
        </p:nvGrpSpPr>
        <p:grpSpPr>
          <a:xfrm>
            <a:off x="3302872" y="3142622"/>
            <a:ext cx="5240260" cy="1165425"/>
            <a:chOff x="3302872" y="3142622"/>
            <a:chExt cx="5240260" cy="1165425"/>
          </a:xfrm>
        </p:grpSpPr>
        <p:sp>
          <p:nvSpPr>
            <p:cNvPr id="157" name="Rounded Rectangle 156"/>
            <p:cNvSpPr/>
            <p:nvPr/>
          </p:nvSpPr>
          <p:spPr>
            <a:xfrm>
              <a:off x="5443958" y="3142622"/>
              <a:ext cx="3099174" cy="116542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8" name="TextBox 157"/>
            <p:cNvSpPr txBox="1"/>
            <p:nvPr/>
          </p:nvSpPr>
          <p:spPr>
            <a:xfrm>
              <a:off x="5433506" y="3170689"/>
              <a:ext cx="3088721" cy="951543"/>
            </a:xfrm>
            <a:prstGeom prst="rect">
              <a:avLst/>
            </a:prstGeom>
            <a:noFill/>
          </p:spPr>
          <p:txBody>
            <a:bodyPr wrap="square" rtlCol="0">
              <a:spAutoFit/>
            </a:bodyPr>
            <a:lstStyle/>
            <a:p>
              <a:pPr>
                <a:lnSpc>
                  <a:spcPct val="120000"/>
                </a:lnSpc>
                <a:defRPr/>
              </a:pPr>
              <a:r>
                <a:rPr lang="ru-RU" sz="1600" dirty="0" smtClean="0">
                  <a:latin typeface="Arial" charset="0"/>
                  <a:ea typeface="ＭＳ Ｐゴシック" pitchFamily="34" charset="-128"/>
                </a:rPr>
                <a:t>Транзакция фиксируется в БД и результат возвращается серверу приложений.</a:t>
              </a:r>
            </a:p>
          </p:txBody>
        </p:sp>
        <p:cxnSp>
          <p:nvCxnSpPr>
            <p:cNvPr id="156" name="Straight Connector 155"/>
            <p:cNvCxnSpPr>
              <a:stCxn id="158" idx="1"/>
            </p:cNvCxnSpPr>
            <p:nvPr/>
          </p:nvCxnSpPr>
          <p:spPr>
            <a:xfrm flipH="1">
              <a:off x="3302872" y="3646461"/>
              <a:ext cx="2130634" cy="63119"/>
            </a:xfrm>
            <a:prstGeom prst="line">
              <a:avLst/>
            </a:prstGeom>
            <a:ln w="38100" cmpd="sng">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grpSp>
      <p:grpSp>
        <p:nvGrpSpPr>
          <p:cNvPr id="5" name="Group 159"/>
          <p:cNvGrpSpPr/>
          <p:nvPr/>
        </p:nvGrpSpPr>
        <p:grpSpPr>
          <a:xfrm>
            <a:off x="3860206" y="1124707"/>
            <a:ext cx="4931567" cy="1958995"/>
            <a:chOff x="3841932" y="3142622"/>
            <a:chExt cx="4701200" cy="1699932"/>
          </a:xfrm>
        </p:grpSpPr>
        <p:sp>
          <p:nvSpPr>
            <p:cNvPr id="161" name="Rounded Rectangle 160"/>
            <p:cNvSpPr/>
            <p:nvPr/>
          </p:nvSpPr>
          <p:spPr>
            <a:xfrm>
              <a:off x="5443958" y="3142622"/>
              <a:ext cx="3099174" cy="116542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TextBox 161"/>
            <p:cNvSpPr txBox="1"/>
            <p:nvPr/>
          </p:nvSpPr>
          <p:spPr>
            <a:xfrm>
              <a:off x="5433506" y="3170689"/>
              <a:ext cx="3088721" cy="1247008"/>
            </a:xfrm>
            <a:prstGeom prst="rect">
              <a:avLst/>
            </a:prstGeom>
            <a:noFill/>
          </p:spPr>
          <p:txBody>
            <a:bodyPr wrap="square" rtlCol="0">
              <a:spAutoFit/>
            </a:bodyPr>
            <a:lstStyle/>
            <a:p>
              <a:pPr defTabSz="457200">
                <a:lnSpc>
                  <a:spcPct val="120000"/>
                </a:lnSpc>
                <a:defRPr/>
              </a:pPr>
              <a:r>
                <a:rPr lang="ru-RU" sz="1600" dirty="0" smtClean="0">
                  <a:solidFill>
                    <a:schemeClr val="tx2"/>
                  </a:solidFill>
                </a:rPr>
                <a:t>Сбой в инфраструктуре может привести к тому, что сервер приложений никогда не получит ответ от БД.</a:t>
              </a:r>
            </a:p>
          </p:txBody>
        </p:sp>
        <p:cxnSp>
          <p:nvCxnSpPr>
            <p:cNvPr id="163" name="Straight Connector 162"/>
            <p:cNvCxnSpPr>
              <a:stCxn id="162" idx="1"/>
            </p:cNvCxnSpPr>
            <p:nvPr/>
          </p:nvCxnSpPr>
          <p:spPr>
            <a:xfrm flipH="1">
              <a:off x="3841932" y="3794193"/>
              <a:ext cx="1591574" cy="1048361"/>
            </a:xfrm>
            <a:prstGeom prst="line">
              <a:avLst/>
            </a:prstGeom>
            <a:ln w="38100" cmpd="sng">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grpSp>
      <p:pic>
        <p:nvPicPr>
          <p:cNvPr id="8214" name="Picture 8213"/>
          <p:cNvPicPr>
            <a:picLocks noChangeAspect="1"/>
          </p:cNvPicPr>
          <p:nvPr/>
        </p:nvPicPr>
        <p:blipFill>
          <a:blip r:embed="rId16" cstate="print"/>
          <a:stretch>
            <a:fillRect/>
          </a:stretch>
        </p:blipFill>
        <p:spPr>
          <a:xfrm>
            <a:off x="3216193" y="2895392"/>
            <a:ext cx="412623" cy="412623"/>
          </a:xfrm>
          <a:prstGeom prst="rect">
            <a:avLst/>
          </a:prstGeom>
        </p:spPr>
      </p:pic>
      <p:sp>
        <p:nvSpPr>
          <p:cNvPr id="49" name="TextBox 48"/>
          <p:cNvSpPr txBox="1"/>
          <p:nvPr/>
        </p:nvSpPr>
        <p:spPr>
          <a:xfrm>
            <a:off x="927100" y="2364798"/>
            <a:ext cx="1059906" cy="461665"/>
          </a:xfrm>
          <a:prstGeom prst="rect">
            <a:avLst/>
          </a:prstGeom>
          <a:noFill/>
        </p:spPr>
        <p:txBody>
          <a:bodyPr wrap="none" rtlCol="0">
            <a:spAutoFit/>
          </a:bodyPr>
          <a:lstStyle/>
          <a:p>
            <a:r>
              <a:rPr lang="ru-RU" sz="1200" dirty="0" smtClean="0">
                <a:solidFill>
                  <a:schemeClr val="tx2"/>
                </a:solidFill>
              </a:rPr>
              <a:t>Серверы </a:t>
            </a:r>
          </a:p>
          <a:p>
            <a:r>
              <a:rPr lang="ru-RU" sz="1200" dirty="0" smtClean="0">
                <a:solidFill>
                  <a:schemeClr val="tx2"/>
                </a:solidFill>
              </a:rPr>
              <a:t>приложений</a:t>
            </a:r>
            <a:endParaRPr lang="en-US" sz="1200" dirty="0" smtClean="0">
              <a:solidFill>
                <a:schemeClr val="tx2"/>
              </a:solidFill>
            </a:endParaRPr>
          </a:p>
        </p:txBody>
      </p:sp>
      <p:sp>
        <p:nvSpPr>
          <p:cNvPr id="52" name="TextBox 51"/>
          <p:cNvSpPr txBox="1"/>
          <p:nvPr/>
        </p:nvSpPr>
        <p:spPr>
          <a:xfrm>
            <a:off x="917527" y="3371269"/>
            <a:ext cx="1074205" cy="276999"/>
          </a:xfrm>
          <a:prstGeom prst="rect">
            <a:avLst/>
          </a:prstGeom>
          <a:noFill/>
        </p:spPr>
        <p:txBody>
          <a:bodyPr wrap="none" rtlCol="0">
            <a:spAutoFit/>
          </a:bodyPr>
          <a:lstStyle/>
          <a:p>
            <a:r>
              <a:rPr lang="ru-RU" sz="1200" dirty="0" smtClean="0">
                <a:solidFill>
                  <a:schemeClr val="tx2"/>
                </a:solidFill>
              </a:rPr>
              <a:t>Серверы БД</a:t>
            </a:r>
            <a:endParaRPr lang="en-US" sz="1200" dirty="0" smtClean="0">
              <a:solidFill>
                <a:schemeClr val="tx2"/>
              </a:solidFill>
            </a:endParaRPr>
          </a:p>
        </p:txBody>
      </p:sp>
      <p:sp>
        <p:nvSpPr>
          <p:cNvPr id="53" name="TextBox 52"/>
          <p:cNvSpPr txBox="1"/>
          <p:nvPr/>
        </p:nvSpPr>
        <p:spPr>
          <a:xfrm>
            <a:off x="929184" y="1906089"/>
            <a:ext cx="1180644" cy="276999"/>
          </a:xfrm>
          <a:prstGeom prst="rect">
            <a:avLst/>
          </a:prstGeom>
          <a:noFill/>
        </p:spPr>
        <p:txBody>
          <a:bodyPr wrap="none" rtlCol="0">
            <a:spAutoFit/>
          </a:bodyPr>
          <a:lstStyle/>
          <a:p>
            <a:r>
              <a:rPr lang="ru-RU" sz="1200" dirty="0" smtClean="0">
                <a:solidFill>
                  <a:schemeClr val="tx2"/>
                </a:solidFill>
              </a:rPr>
              <a:t>Пользователь</a:t>
            </a:r>
            <a:endParaRPr lang="en-US" sz="1200" dirty="0" smtClean="0">
              <a:solidFill>
                <a:schemeClr val="tx2"/>
              </a:solidFill>
            </a:endParaRPr>
          </a:p>
        </p:txBody>
      </p:sp>
    </p:spTree>
    <p:extLst>
      <p:ext uri="{BB962C8B-B14F-4D97-AF65-F5344CB8AC3E}">
        <p14:creationId xmlns:p14="http://schemas.microsoft.com/office/powerpoint/2010/main" xmlns="" val="90764416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nodeType="withEffect">
                                  <p:stCondLst>
                                    <p:cond delay="0"/>
                                  </p:stCondLst>
                                  <p:childTnLst>
                                    <p:animEffect transition="out" filter="fade">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0"/>
                                  </p:stCondLst>
                                  <p:childTnLst>
                                    <p:set>
                                      <p:cBhvr>
                                        <p:cTn id="12" dur="1" fill="hold">
                                          <p:stCondLst>
                                            <p:cond delay="0"/>
                                          </p:stCondLst>
                                        </p:cTn>
                                        <p:tgtEl>
                                          <p:spTgt spid="120"/>
                                        </p:tgtEl>
                                        <p:attrNameLst>
                                          <p:attrName>style.visibility</p:attrName>
                                        </p:attrNameLst>
                                      </p:cBhvr>
                                      <p:to>
                                        <p:strVal val="visible"/>
                                      </p:to>
                                    </p:set>
                                    <p:animEffect transition="in" filter="fade">
                                      <p:cBhvr>
                                        <p:cTn id="13" dur="500"/>
                                        <p:tgtEl>
                                          <p:spTgt spid="120"/>
                                        </p:tgtEl>
                                      </p:cBhvr>
                                    </p:animEffect>
                                  </p:childTnLst>
                                </p:cTn>
                              </p:par>
                              <p:par>
                                <p:cTn id="14" presetID="10" presetClass="entr" presetSubtype="0" fill="hold" nodeType="withEffect">
                                  <p:stCondLst>
                                    <p:cond delay="0"/>
                                  </p:stCondLst>
                                  <p:childTnLst>
                                    <p:set>
                                      <p:cBhvr>
                                        <p:cTn id="15" dur="1" fill="hold">
                                          <p:stCondLst>
                                            <p:cond delay="0"/>
                                          </p:stCondLst>
                                        </p:cTn>
                                        <p:tgtEl>
                                          <p:spTgt spid="8206"/>
                                        </p:tgtEl>
                                        <p:attrNameLst>
                                          <p:attrName>style.visibility</p:attrName>
                                        </p:attrNameLst>
                                      </p:cBhvr>
                                      <p:to>
                                        <p:strVal val="visible"/>
                                      </p:to>
                                    </p:set>
                                    <p:animEffect transition="in" filter="fade">
                                      <p:cBhvr>
                                        <p:cTn id="16" dur="500"/>
                                        <p:tgtEl>
                                          <p:spTgt spid="8206"/>
                                        </p:tgtEl>
                                      </p:cBhvr>
                                    </p:animEffect>
                                  </p:childTnLst>
                                </p:cTn>
                              </p:par>
                            </p:childTnLst>
                          </p:cTn>
                        </p:par>
                        <p:par>
                          <p:cTn id="17" fill="hold">
                            <p:stCondLst>
                              <p:cond delay="500"/>
                            </p:stCondLst>
                            <p:childTnLst>
                              <p:par>
                                <p:cTn id="18" presetID="22" presetClass="entr" presetSubtype="4" fill="hold" nodeType="afterEffect">
                                  <p:stCondLst>
                                    <p:cond delay="0"/>
                                  </p:stCondLst>
                                  <p:childTnLst>
                                    <p:set>
                                      <p:cBhvr>
                                        <p:cTn id="19" dur="1" fill="hold">
                                          <p:stCondLst>
                                            <p:cond delay="0"/>
                                          </p:stCondLst>
                                        </p:cTn>
                                        <p:tgtEl>
                                          <p:spTgt spid="149"/>
                                        </p:tgtEl>
                                        <p:attrNameLst>
                                          <p:attrName>style.visibility</p:attrName>
                                        </p:attrNameLst>
                                      </p:cBhvr>
                                      <p:to>
                                        <p:strVal val="visible"/>
                                      </p:to>
                                    </p:set>
                                    <p:animEffect transition="in" filter="wipe(down)">
                                      <p:cBhvr>
                                        <p:cTn id="20" dur="2000"/>
                                        <p:tgtEl>
                                          <p:spTgt spid="149"/>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27"/>
                                        </p:tgtEl>
                                        <p:attrNameLst>
                                          <p:attrName>style.visibility</p:attrName>
                                        </p:attrNameLst>
                                      </p:cBhvr>
                                      <p:to>
                                        <p:strVal val="visible"/>
                                      </p:to>
                                    </p:set>
                                    <p:animEffect transition="in" filter="fade">
                                      <p:cBhvr>
                                        <p:cTn id="25" dur="500"/>
                                        <p:tgtEl>
                                          <p:spTgt spid="127"/>
                                        </p:tgtEl>
                                      </p:cBhvr>
                                    </p:animEffect>
                                  </p:childTnLst>
                                </p:cTn>
                              </p:par>
                              <p:par>
                                <p:cTn id="26" presetID="10" presetClass="entr" presetSubtype="0"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par>
                                <p:cTn id="29" presetID="10" presetClass="exit" presetSubtype="0" fill="hold" nodeType="withEffect">
                                  <p:stCondLst>
                                    <p:cond delay="0"/>
                                  </p:stCondLst>
                                  <p:childTnLst>
                                    <p:animEffect transition="out" filter="fade">
                                      <p:cBhvr>
                                        <p:cTn id="30" dur="500"/>
                                        <p:tgtEl>
                                          <p:spTgt spid="4"/>
                                        </p:tgtEl>
                                      </p:cBhvr>
                                    </p:animEffect>
                                    <p:set>
                                      <p:cBhvr>
                                        <p:cTn id="31" dur="1" fill="hold">
                                          <p:stCondLst>
                                            <p:cond delay="499"/>
                                          </p:stCondLst>
                                        </p:cTn>
                                        <p:tgtEl>
                                          <p:spTgt spid="4"/>
                                        </p:tgtEl>
                                        <p:attrNameLst>
                                          <p:attrName>style.visibility</p:attrName>
                                        </p:attrNameLst>
                                      </p:cBhvr>
                                      <p:to>
                                        <p:strVal val="hidden"/>
                                      </p:to>
                                    </p:set>
                                  </p:childTnLst>
                                </p:cTn>
                              </p:par>
                              <p:par>
                                <p:cTn id="32" presetID="10" presetClass="entr" presetSubtype="0" fill="hold" nodeType="withEffect">
                                  <p:stCondLst>
                                    <p:cond delay="0"/>
                                  </p:stCondLst>
                                  <p:childTnLst>
                                    <p:set>
                                      <p:cBhvr>
                                        <p:cTn id="33" dur="1" fill="hold">
                                          <p:stCondLst>
                                            <p:cond delay="0"/>
                                          </p:stCondLst>
                                        </p:cTn>
                                        <p:tgtEl>
                                          <p:spTgt spid="127"/>
                                        </p:tgtEl>
                                        <p:attrNameLst>
                                          <p:attrName>style.visibility</p:attrName>
                                        </p:attrNameLst>
                                      </p:cBhvr>
                                      <p:to>
                                        <p:strVal val="visible"/>
                                      </p:to>
                                    </p:set>
                                    <p:animEffect transition="in" filter="fade">
                                      <p:cBhvr>
                                        <p:cTn id="34" dur="500"/>
                                        <p:tgtEl>
                                          <p:spTgt spid="127"/>
                                        </p:tgtEl>
                                      </p:cBhvr>
                                    </p:animEffect>
                                  </p:childTnLst>
                                </p:cTn>
                              </p:par>
                              <p:par>
                                <p:cTn id="35" presetID="10" presetClass="entr" presetSubtype="0" fill="hold" nodeType="withEffect">
                                  <p:stCondLst>
                                    <p:cond delay="0"/>
                                  </p:stCondLst>
                                  <p:childTnLst>
                                    <p:set>
                                      <p:cBhvr>
                                        <p:cTn id="36" dur="1" fill="hold">
                                          <p:stCondLst>
                                            <p:cond delay="0"/>
                                          </p:stCondLst>
                                        </p:cTn>
                                        <p:tgtEl>
                                          <p:spTgt spid="8214"/>
                                        </p:tgtEl>
                                        <p:attrNameLst>
                                          <p:attrName>style.visibility</p:attrName>
                                        </p:attrNameLst>
                                      </p:cBhvr>
                                      <p:to>
                                        <p:strVal val="visible"/>
                                      </p:to>
                                    </p:set>
                                    <p:animEffect transition="in" filter="fade">
                                      <p:cBhvr>
                                        <p:cTn id="37" dur="500"/>
                                        <p:tgtEl>
                                          <p:spTgt spid="82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ru-RU" dirty="0" smtClean="0"/>
              <a:t>Неизвестное состояние транзакции</a:t>
            </a:r>
            <a:endParaRPr lang="en-US" sz="2000" dirty="0">
              <a:solidFill>
                <a:schemeClr val="tx2"/>
              </a:solidFill>
            </a:endParaRPr>
          </a:p>
        </p:txBody>
      </p:sp>
      <p:sp>
        <p:nvSpPr>
          <p:cNvPr id="79" name="TextBox 78"/>
          <p:cNvSpPr txBox="1"/>
          <p:nvPr/>
        </p:nvSpPr>
        <p:spPr>
          <a:xfrm>
            <a:off x="693868" y="605457"/>
            <a:ext cx="2436556" cy="400105"/>
          </a:xfrm>
          <a:prstGeom prst="rect">
            <a:avLst/>
          </a:prstGeom>
          <a:noFill/>
        </p:spPr>
        <p:txBody>
          <a:bodyPr wrap="none" lIns="91436" tIns="45718" rIns="91436" bIns="45718" rtlCol="0">
            <a:spAutoFit/>
          </a:bodyPr>
          <a:lstStyle/>
          <a:p>
            <a:r>
              <a:rPr lang="ru-RU" sz="2000" dirty="0" smtClean="0">
                <a:solidFill>
                  <a:srgbClr val="FF0000"/>
                </a:solidFill>
              </a:rPr>
              <a:t>Текущая ситуация</a:t>
            </a:r>
            <a:r>
              <a:rPr lang="en-US" sz="2000" dirty="0" smtClean="0">
                <a:solidFill>
                  <a:srgbClr val="FF0000"/>
                </a:solidFill>
              </a:rPr>
              <a:t> </a:t>
            </a:r>
            <a:endParaRPr lang="en-US" sz="2000" dirty="0">
              <a:solidFill>
                <a:schemeClr val="tx2"/>
              </a:solidFill>
            </a:endParaRPr>
          </a:p>
        </p:txBody>
      </p:sp>
      <p:pic>
        <p:nvPicPr>
          <p:cNvPr id="20" name="Picture 19"/>
          <p:cNvPicPr>
            <a:picLocks noChangeAspect="1"/>
          </p:cNvPicPr>
          <p:nvPr/>
        </p:nvPicPr>
        <p:blipFill>
          <a:blip r:embed="rId3" cstate="print"/>
          <a:stretch>
            <a:fillRect/>
          </a:stretch>
        </p:blipFill>
        <p:spPr>
          <a:xfrm>
            <a:off x="4292600" y="2146301"/>
            <a:ext cx="546100" cy="850900"/>
          </a:xfrm>
          <a:prstGeom prst="rect">
            <a:avLst/>
          </a:prstGeom>
        </p:spPr>
      </p:pic>
      <p:grpSp>
        <p:nvGrpSpPr>
          <p:cNvPr id="2" name="Group 83"/>
          <p:cNvGrpSpPr/>
          <p:nvPr/>
        </p:nvGrpSpPr>
        <p:grpSpPr>
          <a:xfrm>
            <a:off x="2895601" y="2311400"/>
            <a:ext cx="832125" cy="752475"/>
            <a:chOff x="2895600" y="2311400"/>
            <a:chExt cx="832125" cy="752475"/>
          </a:xfrm>
        </p:grpSpPr>
        <p:cxnSp>
          <p:nvCxnSpPr>
            <p:cNvPr id="8" name="Straight Connector 7"/>
            <p:cNvCxnSpPr/>
            <p:nvPr/>
          </p:nvCxnSpPr>
          <p:spPr>
            <a:xfrm flipH="1">
              <a:off x="3429000" y="2329908"/>
              <a:ext cx="298725" cy="622842"/>
            </a:xfrm>
            <a:prstGeom prst="line">
              <a:avLst/>
            </a:prstGeom>
          </p:spPr>
          <p:style>
            <a:lnRef idx="1">
              <a:schemeClr val="accent2"/>
            </a:lnRef>
            <a:fillRef idx="0">
              <a:schemeClr val="accent2"/>
            </a:fillRef>
            <a:effectRef idx="0">
              <a:schemeClr val="accent2"/>
            </a:effectRef>
            <a:fontRef idx="minor">
              <a:schemeClr val="tx1"/>
            </a:fontRef>
          </p:style>
        </p:cxnSp>
        <p:cxnSp>
          <p:nvCxnSpPr>
            <p:cNvPr id="47" name="Straight Connector 46"/>
            <p:cNvCxnSpPr/>
            <p:nvPr/>
          </p:nvCxnSpPr>
          <p:spPr>
            <a:xfrm flipH="1">
              <a:off x="3416300" y="2480667"/>
              <a:ext cx="51033" cy="475258"/>
            </a:xfrm>
            <a:prstGeom prst="line">
              <a:avLst/>
            </a:prstGeom>
          </p:spPr>
          <p:style>
            <a:lnRef idx="1">
              <a:schemeClr val="accent2"/>
            </a:lnRef>
            <a:fillRef idx="0">
              <a:schemeClr val="accent2"/>
            </a:fillRef>
            <a:effectRef idx="0">
              <a:schemeClr val="accent2"/>
            </a:effectRef>
            <a:fontRef idx="minor">
              <a:schemeClr val="tx1"/>
            </a:fontRef>
          </p:style>
        </p:cxnSp>
        <p:cxnSp>
          <p:nvCxnSpPr>
            <p:cNvPr id="48" name="Straight Connector 47"/>
            <p:cNvCxnSpPr/>
            <p:nvPr/>
          </p:nvCxnSpPr>
          <p:spPr>
            <a:xfrm>
              <a:off x="3184097" y="2658836"/>
              <a:ext cx="222678" cy="297089"/>
            </a:xfrm>
            <a:prstGeom prst="line">
              <a:avLst/>
            </a:prstGeom>
          </p:spPr>
          <p:style>
            <a:lnRef idx="1">
              <a:schemeClr val="accent2"/>
            </a:lnRef>
            <a:fillRef idx="0">
              <a:schemeClr val="accent2"/>
            </a:fillRef>
            <a:effectRef idx="0">
              <a:schemeClr val="accent2"/>
            </a:effectRef>
            <a:fontRef idx="minor">
              <a:schemeClr val="tx1"/>
            </a:fontRef>
          </p:style>
        </p:cxnSp>
        <p:cxnSp>
          <p:nvCxnSpPr>
            <p:cNvPr id="63" name="Straight Connector 62"/>
            <p:cNvCxnSpPr/>
            <p:nvPr/>
          </p:nvCxnSpPr>
          <p:spPr>
            <a:xfrm>
              <a:off x="2901522" y="2811236"/>
              <a:ext cx="521128" cy="144689"/>
            </a:xfrm>
            <a:prstGeom prst="line">
              <a:avLst/>
            </a:prstGeom>
          </p:spPr>
          <p:style>
            <a:lnRef idx="1">
              <a:schemeClr val="accent2"/>
            </a:lnRef>
            <a:fillRef idx="0">
              <a:schemeClr val="accent2"/>
            </a:fillRef>
            <a:effectRef idx="0">
              <a:schemeClr val="accent2"/>
            </a:effectRef>
            <a:fontRef idx="minor">
              <a:schemeClr val="tx1"/>
            </a:fontRef>
          </p:style>
        </p:cxnSp>
        <p:cxnSp>
          <p:nvCxnSpPr>
            <p:cNvPr id="65" name="Straight Connector 64"/>
            <p:cNvCxnSpPr/>
            <p:nvPr/>
          </p:nvCxnSpPr>
          <p:spPr>
            <a:xfrm flipH="1">
              <a:off x="3209926" y="2489200"/>
              <a:ext cx="250824" cy="571500"/>
            </a:xfrm>
            <a:prstGeom prst="line">
              <a:avLst/>
            </a:prstGeom>
          </p:spPr>
          <p:style>
            <a:lnRef idx="1">
              <a:schemeClr val="accent2"/>
            </a:lnRef>
            <a:fillRef idx="0">
              <a:schemeClr val="accent2"/>
            </a:fillRef>
            <a:effectRef idx="0">
              <a:schemeClr val="accent2"/>
            </a:effectRef>
            <a:fontRef idx="minor">
              <a:schemeClr val="tx1"/>
            </a:fontRef>
          </p:style>
        </p:cxnSp>
        <p:cxnSp>
          <p:nvCxnSpPr>
            <p:cNvPr id="68" name="Straight Connector 67"/>
            <p:cNvCxnSpPr/>
            <p:nvPr/>
          </p:nvCxnSpPr>
          <p:spPr>
            <a:xfrm>
              <a:off x="3181350" y="2657475"/>
              <a:ext cx="15876" cy="406400"/>
            </a:xfrm>
            <a:prstGeom prst="line">
              <a:avLst/>
            </a:prstGeom>
          </p:spPr>
          <p:style>
            <a:lnRef idx="1">
              <a:schemeClr val="accent2"/>
            </a:lnRef>
            <a:fillRef idx="0">
              <a:schemeClr val="accent2"/>
            </a:fillRef>
            <a:effectRef idx="0">
              <a:schemeClr val="accent2"/>
            </a:effectRef>
            <a:fontRef idx="minor">
              <a:schemeClr val="tx1"/>
            </a:fontRef>
          </p:style>
        </p:cxnSp>
        <p:cxnSp>
          <p:nvCxnSpPr>
            <p:cNvPr id="69" name="Straight Connector 68"/>
            <p:cNvCxnSpPr/>
            <p:nvPr/>
          </p:nvCxnSpPr>
          <p:spPr>
            <a:xfrm>
              <a:off x="2895600" y="2806700"/>
              <a:ext cx="292100" cy="257175"/>
            </a:xfrm>
            <a:prstGeom prst="line">
              <a:avLst/>
            </a:prstGeom>
          </p:spPr>
          <p:style>
            <a:lnRef idx="1">
              <a:schemeClr val="accent2"/>
            </a:lnRef>
            <a:fillRef idx="0">
              <a:schemeClr val="accent2"/>
            </a:fillRef>
            <a:effectRef idx="0">
              <a:schemeClr val="accent2"/>
            </a:effectRef>
            <a:fontRef idx="minor">
              <a:schemeClr val="tx1"/>
            </a:fontRef>
          </p:style>
        </p:cxnSp>
        <p:cxnSp>
          <p:nvCxnSpPr>
            <p:cNvPr id="70" name="Straight Connector 69"/>
            <p:cNvCxnSpPr/>
            <p:nvPr/>
          </p:nvCxnSpPr>
          <p:spPr>
            <a:xfrm flipH="1">
              <a:off x="3203575" y="2311400"/>
              <a:ext cx="520700" cy="752475"/>
            </a:xfrm>
            <a:prstGeom prst="line">
              <a:avLst/>
            </a:prstGeom>
          </p:spPr>
          <p:style>
            <a:lnRef idx="1">
              <a:schemeClr val="accent2"/>
            </a:lnRef>
            <a:fillRef idx="0">
              <a:schemeClr val="accent2"/>
            </a:fillRef>
            <a:effectRef idx="0">
              <a:schemeClr val="accent2"/>
            </a:effectRef>
            <a:fontRef idx="minor">
              <a:schemeClr val="tx1"/>
            </a:fontRef>
          </p:style>
        </p:cxnSp>
      </p:grpSp>
      <p:pic>
        <p:nvPicPr>
          <p:cNvPr id="16" name="Picture 15"/>
          <p:cNvPicPr>
            <a:picLocks noChangeAspect="1"/>
          </p:cNvPicPr>
          <p:nvPr/>
        </p:nvPicPr>
        <p:blipFill>
          <a:blip r:embed="rId4" cstate="print">
            <a:duotone>
              <a:schemeClr val="accent2">
                <a:shade val="45000"/>
                <a:satMod val="135000"/>
              </a:schemeClr>
              <a:prstClr val="white"/>
            </a:duotone>
          </a:blip>
          <a:stretch>
            <a:fillRect/>
          </a:stretch>
        </p:blipFill>
        <p:spPr>
          <a:xfrm>
            <a:off x="2645314" y="1783286"/>
            <a:ext cx="1295226" cy="1211941"/>
          </a:xfrm>
          <a:prstGeom prst="rect">
            <a:avLst/>
          </a:prstGeom>
        </p:spPr>
      </p:pic>
      <p:pic>
        <p:nvPicPr>
          <p:cNvPr id="50" name="Picture 49" descr="NewServer.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flipH="1">
            <a:off x="2646153" y="2317005"/>
            <a:ext cx="368300" cy="678509"/>
          </a:xfrm>
          <a:prstGeom prst="rect">
            <a:avLst/>
          </a:prstGeom>
        </p:spPr>
      </p:pic>
      <p:cxnSp>
        <p:nvCxnSpPr>
          <p:cNvPr id="86" name="Straight Connector 85"/>
          <p:cNvCxnSpPr/>
          <p:nvPr/>
        </p:nvCxnSpPr>
        <p:spPr>
          <a:xfrm flipH="1">
            <a:off x="2720976" y="3044586"/>
            <a:ext cx="474477" cy="432040"/>
          </a:xfrm>
          <a:prstGeom prst="line">
            <a:avLst/>
          </a:prstGeom>
        </p:spPr>
        <p:style>
          <a:lnRef idx="1">
            <a:schemeClr val="accent2"/>
          </a:lnRef>
          <a:fillRef idx="0">
            <a:schemeClr val="accent2"/>
          </a:fillRef>
          <a:effectRef idx="0">
            <a:schemeClr val="accent2"/>
          </a:effectRef>
          <a:fontRef idx="minor">
            <a:schemeClr val="tx1"/>
          </a:fontRef>
        </p:style>
      </p:cxnSp>
      <p:cxnSp>
        <p:nvCxnSpPr>
          <p:cNvPr id="92" name="Straight Connector 91"/>
          <p:cNvCxnSpPr/>
          <p:nvPr/>
        </p:nvCxnSpPr>
        <p:spPr>
          <a:xfrm flipH="1">
            <a:off x="3435351" y="2882901"/>
            <a:ext cx="333375" cy="22225"/>
          </a:xfrm>
          <a:prstGeom prst="line">
            <a:avLst/>
          </a:prstGeom>
        </p:spPr>
        <p:style>
          <a:lnRef idx="1">
            <a:schemeClr val="accent2"/>
          </a:lnRef>
          <a:fillRef idx="0">
            <a:schemeClr val="accent2"/>
          </a:fillRef>
          <a:effectRef idx="0">
            <a:schemeClr val="accent2"/>
          </a:effectRef>
          <a:fontRef idx="minor">
            <a:schemeClr val="tx1"/>
          </a:fontRef>
        </p:style>
      </p:cxnSp>
      <p:cxnSp>
        <p:nvCxnSpPr>
          <p:cNvPr id="96" name="Straight Connector 95"/>
          <p:cNvCxnSpPr/>
          <p:nvPr/>
        </p:nvCxnSpPr>
        <p:spPr>
          <a:xfrm flipH="1">
            <a:off x="3070226" y="3054350"/>
            <a:ext cx="120652" cy="238125"/>
          </a:xfrm>
          <a:prstGeom prst="line">
            <a:avLst/>
          </a:prstGeom>
        </p:spPr>
        <p:style>
          <a:lnRef idx="1">
            <a:schemeClr val="accent2"/>
          </a:lnRef>
          <a:fillRef idx="0">
            <a:schemeClr val="accent2"/>
          </a:fillRef>
          <a:effectRef idx="0">
            <a:schemeClr val="accent2"/>
          </a:effectRef>
          <a:fontRef idx="minor">
            <a:schemeClr val="tx1"/>
          </a:fontRef>
        </p:style>
      </p:cxnSp>
      <p:pic>
        <p:nvPicPr>
          <p:cNvPr id="46" name="Picture 45" descr="11g Cluster V1.png"/>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2646897" y="2762253"/>
            <a:ext cx="1353604" cy="1864360"/>
          </a:xfrm>
          <a:prstGeom prst="rect">
            <a:avLst/>
          </a:prstGeom>
        </p:spPr>
      </p:pic>
      <p:pic>
        <p:nvPicPr>
          <p:cNvPr id="6" name="Picture 5" descr="FiberSwitch.png"/>
          <p:cNvPicPr>
            <a:picLocks noChangeAspect="1"/>
          </p:cNvPicPr>
          <p:nvPr/>
        </p:nvPicPr>
        <p:blipFill>
          <a:blip r:embed="rId7" cstate="print">
            <a:duotone>
              <a:schemeClr val="accent2">
                <a:shade val="45000"/>
                <a:satMod val="135000"/>
              </a:schemeClr>
              <a:prstClr val="white"/>
            </a:duotone>
            <a:extLst>
              <a:ext uri="{28A0092B-C50C-407E-A947-70E740481C1C}">
                <a14:useLocalDpi xmlns:a14="http://schemas.microsoft.com/office/drawing/2010/main" xmlns="" val="0"/>
              </a:ext>
            </a:extLst>
          </a:blip>
          <a:stretch>
            <a:fillRect/>
          </a:stretch>
        </p:blipFill>
        <p:spPr>
          <a:xfrm>
            <a:off x="3275463" y="2837683"/>
            <a:ext cx="324993" cy="236113"/>
          </a:xfrm>
          <a:prstGeom prst="rect">
            <a:avLst/>
          </a:prstGeom>
        </p:spPr>
      </p:pic>
      <p:pic>
        <p:nvPicPr>
          <p:cNvPr id="45" name="Picture 44" descr="FiberSwitch.png"/>
          <p:cNvPicPr>
            <a:picLocks noChangeAspect="1"/>
          </p:cNvPicPr>
          <p:nvPr/>
        </p:nvPicPr>
        <p:blipFill>
          <a:blip r:embed="rId8" cstate="print">
            <a:extLst>
              <a:ext uri="{BEBA8EAE-BF5A-486C-A8C5-ECC9F3942E4B}">
                <a14:imgProps xmlns:a14="http://schemas.microsoft.com/office/drawing/2010/main" xmlns="">
                  <a14:imgLayer r:embed="rId9">
                    <a14:imgEffect>
                      <a14:saturation sat="0"/>
                    </a14:imgEffect>
                  </a14:imgLayer>
                </a14:imgProps>
              </a:ext>
              <a:ext uri="{28A0092B-C50C-407E-A947-70E740481C1C}">
                <a14:useLocalDpi xmlns:a14="http://schemas.microsoft.com/office/drawing/2010/main" xmlns="" val="0"/>
              </a:ext>
            </a:extLst>
          </a:blip>
          <a:stretch>
            <a:fillRect/>
          </a:stretch>
        </p:blipFill>
        <p:spPr>
          <a:xfrm>
            <a:off x="3042480" y="2974736"/>
            <a:ext cx="324993" cy="236113"/>
          </a:xfrm>
          <a:prstGeom prst="rect">
            <a:avLst/>
          </a:prstGeom>
        </p:spPr>
      </p:pic>
      <p:cxnSp>
        <p:nvCxnSpPr>
          <p:cNvPr id="105" name="Straight Arrow Connector 104"/>
          <p:cNvCxnSpPr/>
          <p:nvPr/>
        </p:nvCxnSpPr>
        <p:spPr>
          <a:xfrm>
            <a:off x="2839581" y="2039753"/>
            <a:ext cx="0" cy="35232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0" name="Straight Arrow Connector 59"/>
          <p:cNvCxnSpPr/>
          <p:nvPr/>
        </p:nvCxnSpPr>
        <p:spPr>
          <a:xfrm flipV="1">
            <a:off x="2722698" y="2051234"/>
            <a:ext cx="0" cy="37461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43" name="Picture 42" descr="Blue Separator.png"/>
          <p:cNvPicPr>
            <a:picLocks noChangeAspect="1"/>
          </p:cNvPicPr>
          <p:nvPr/>
        </p:nvPicPr>
        <p:blipFill>
          <a:blip r:embed="rId10" cstate="print">
            <a:extLst>
              <a:ext uri="{28A0092B-C50C-407E-A947-70E740481C1C}">
                <a14:useLocalDpi xmlns:a14="http://schemas.microsoft.com/office/drawing/2010/main" xmlns="" val="0"/>
              </a:ext>
            </a:extLst>
          </a:blip>
          <a:stretch>
            <a:fillRect/>
          </a:stretch>
        </p:blipFill>
        <p:spPr>
          <a:xfrm>
            <a:off x="2158689" y="1124707"/>
            <a:ext cx="2051999" cy="1196442"/>
          </a:xfrm>
          <a:prstGeom prst="rect">
            <a:avLst/>
          </a:prstGeom>
        </p:spPr>
      </p:pic>
      <p:pic>
        <p:nvPicPr>
          <p:cNvPr id="106" name="Picture 105"/>
          <p:cNvPicPr>
            <a:picLocks noChangeAspect="1"/>
          </p:cNvPicPr>
          <p:nvPr/>
        </p:nvPicPr>
        <p:blipFill>
          <a:blip r:embed="rId11" cstate="print"/>
          <a:stretch>
            <a:fillRect/>
          </a:stretch>
        </p:blipFill>
        <p:spPr>
          <a:xfrm>
            <a:off x="3037402" y="2635092"/>
            <a:ext cx="135574" cy="135574"/>
          </a:xfrm>
          <a:prstGeom prst="rect">
            <a:avLst/>
          </a:prstGeom>
        </p:spPr>
      </p:pic>
      <p:pic>
        <p:nvPicPr>
          <p:cNvPr id="33" name="Picture 32" descr="EndUser.png"/>
          <p:cNvPicPr>
            <a:picLocks noChangeAspect="1"/>
          </p:cNvPicPr>
          <p:nvPr/>
        </p:nvPicPr>
        <p:blipFill>
          <a:blip r:embed="rId12" cstate="print">
            <a:extLst>
              <a:ext uri="{28A0092B-C50C-407E-A947-70E740481C1C}">
                <a14:useLocalDpi xmlns:a14="http://schemas.microsoft.com/office/drawing/2010/main" xmlns="" val="0"/>
              </a:ext>
            </a:extLst>
          </a:blip>
          <a:stretch>
            <a:fillRect/>
          </a:stretch>
        </p:blipFill>
        <p:spPr>
          <a:xfrm>
            <a:off x="2522290" y="1318299"/>
            <a:ext cx="505001" cy="702812"/>
          </a:xfrm>
          <a:prstGeom prst="rect">
            <a:avLst/>
          </a:prstGeom>
        </p:spPr>
      </p:pic>
      <p:cxnSp>
        <p:nvCxnSpPr>
          <p:cNvPr id="119" name="Straight Arrow Connector 118"/>
          <p:cNvCxnSpPr/>
          <p:nvPr/>
        </p:nvCxnSpPr>
        <p:spPr>
          <a:xfrm>
            <a:off x="2936900" y="2827483"/>
            <a:ext cx="286774" cy="26668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120" name="Picture 119"/>
          <p:cNvPicPr>
            <a:picLocks noChangeAspect="1"/>
          </p:cNvPicPr>
          <p:nvPr/>
        </p:nvPicPr>
        <p:blipFill>
          <a:blip r:embed="rId13" cstate="print"/>
          <a:stretch>
            <a:fillRect/>
          </a:stretch>
        </p:blipFill>
        <p:spPr>
          <a:xfrm>
            <a:off x="3068148" y="3631530"/>
            <a:ext cx="144000" cy="144000"/>
          </a:xfrm>
          <a:prstGeom prst="rect">
            <a:avLst/>
          </a:prstGeom>
        </p:spPr>
      </p:pic>
      <p:cxnSp>
        <p:nvCxnSpPr>
          <p:cNvPr id="121" name="Straight Arrow Connector 120"/>
          <p:cNvCxnSpPr/>
          <p:nvPr/>
        </p:nvCxnSpPr>
        <p:spPr>
          <a:xfrm flipH="1">
            <a:off x="2836908" y="3197916"/>
            <a:ext cx="287801" cy="3106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127" name="Picture 126"/>
          <p:cNvPicPr>
            <a:picLocks noChangeAspect="1"/>
          </p:cNvPicPr>
          <p:nvPr/>
        </p:nvPicPr>
        <p:blipFill>
          <a:blip r:embed="rId14" cstate="print"/>
          <a:stretch>
            <a:fillRect/>
          </a:stretch>
        </p:blipFill>
        <p:spPr>
          <a:xfrm>
            <a:off x="3640276" y="3021693"/>
            <a:ext cx="144000" cy="144000"/>
          </a:xfrm>
          <a:prstGeom prst="rect">
            <a:avLst/>
          </a:prstGeom>
        </p:spPr>
      </p:pic>
      <p:pic>
        <p:nvPicPr>
          <p:cNvPr id="8206" name="Picture 8205"/>
          <p:cNvPicPr>
            <a:picLocks noChangeAspect="1"/>
          </p:cNvPicPr>
          <p:nvPr/>
        </p:nvPicPr>
        <p:blipFill>
          <a:blip r:embed="rId15" cstate="print"/>
          <a:stretch>
            <a:fillRect/>
          </a:stretch>
        </p:blipFill>
        <p:spPr>
          <a:xfrm>
            <a:off x="2650892" y="3540546"/>
            <a:ext cx="412600" cy="412600"/>
          </a:xfrm>
          <a:prstGeom prst="rect">
            <a:avLst/>
          </a:prstGeom>
        </p:spPr>
      </p:pic>
      <p:cxnSp>
        <p:nvCxnSpPr>
          <p:cNvPr id="149" name="Straight Arrow Connector 148"/>
          <p:cNvCxnSpPr/>
          <p:nvPr/>
        </p:nvCxnSpPr>
        <p:spPr>
          <a:xfrm flipV="1">
            <a:off x="2759247" y="3111064"/>
            <a:ext cx="296937" cy="32440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8214" name="Picture 8213"/>
          <p:cNvPicPr>
            <a:picLocks noChangeAspect="1"/>
          </p:cNvPicPr>
          <p:nvPr/>
        </p:nvPicPr>
        <p:blipFill>
          <a:blip r:embed="rId16" cstate="print"/>
          <a:stretch>
            <a:fillRect/>
          </a:stretch>
        </p:blipFill>
        <p:spPr>
          <a:xfrm>
            <a:off x="3216193" y="2895392"/>
            <a:ext cx="412623" cy="412623"/>
          </a:xfrm>
          <a:prstGeom prst="rect">
            <a:avLst/>
          </a:prstGeom>
        </p:spPr>
      </p:pic>
      <p:pic>
        <p:nvPicPr>
          <p:cNvPr id="51" name="Picture 50" descr="MessageBoard_Error.png"/>
          <p:cNvPicPr>
            <a:picLocks noChangeAspect="1"/>
          </p:cNvPicPr>
          <p:nvPr/>
        </p:nvPicPr>
        <p:blipFill>
          <a:blip r:embed="rId17" cstate="print">
            <a:extLst>
              <a:ext uri="{28A0092B-C50C-407E-A947-70E740481C1C}">
                <a14:useLocalDpi xmlns:a14="http://schemas.microsoft.com/office/drawing/2010/main" xmlns="" val="0"/>
              </a:ext>
            </a:extLst>
          </a:blip>
          <a:stretch>
            <a:fillRect/>
          </a:stretch>
        </p:blipFill>
        <p:spPr>
          <a:xfrm>
            <a:off x="2344358" y="898650"/>
            <a:ext cx="657007" cy="607908"/>
          </a:xfrm>
          <a:prstGeom prst="rect">
            <a:avLst/>
          </a:prstGeom>
        </p:spPr>
      </p:pic>
      <p:grpSp>
        <p:nvGrpSpPr>
          <p:cNvPr id="3" name="Group 51"/>
          <p:cNvGrpSpPr/>
          <p:nvPr/>
        </p:nvGrpSpPr>
        <p:grpSpPr>
          <a:xfrm>
            <a:off x="3316575" y="981748"/>
            <a:ext cx="5306725" cy="1848516"/>
            <a:chOff x="3494738" y="3142622"/>
            <a:chExt cx="5082305" cy="1848516"/>
          </a:xfrm>
        </p:grpSpPr>
        <p:sp>
          <p:nvSpPr>
            <p:cNvPr id="53" name="Rounded Rectangle 52"/>
            <p:cNvSpPr/>
            <p:nvPr/>
          </p:nvSpPr>
          <p:spPr>
            <a:xfrm>
              <a:off x="5443958" y="3142622"/>
              <a:ext cx="3099174" cy="171820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p:cNvSpPr txBox="1"/>
            <p:nvPr/>
          </p:nvSpPr>
          <p:spPr>
            <a:xfrm>
              <a:off x="5488322" y="3175256"/>
              <a:ext cx="3088721" cy="1815882"/>
            </a:xfrm>
            <a:prstGeom prst="rect">
              <a:avLst/>
            </a:prstGeom>
            <a:noFill/>
          </p:spPr>
          <p:txBody>
            <a:bodyPr wrap="square" rtlCol="0">
              <a:spAutoFit/>
            </a:bodyPr>
            <a:lstStyle/>
            <a:p>
              <a:r>
                <a:rPr lang="ru-RU" sz="1600" dirty="0" smtClean="0">
                  <a:solidFill>
                    <a:schemeClr val="tx2"/>
                  </a:solidFill>
                </a:rPr>
                <a:t>Приложение находится в неопределённом состоянии. Приложение возвращает пользователю ошибку, который может заказать товар второй раз, или даже оплатит дважды.</a:t>
              </a:r>
              <a:endParaRPr lang="en-US" sz="1600" dirty="0">
                <a:solidFill>
                  <a:schemeClr val="tx2"/>
                </a:solidFill>
              </a:endParaRPr>
            </a:p>
          </p:txBody>
        </p:sp>
        <p:cxnSp>
          <p:nvCxnSpPr>
            <p:cNvPr id="55" name="Straight Connector 54"/>
            <p:cNvCxnSpPr>
              <a:stCxn id="53" idx="1"/>
            </p:cNvCxnSpPr>
            <p:nvPr/>
          </p:nvCxnSpPr>
          <p:spPr>
            <a:xfrm flipH="1">
              <a:off x="3494738" y="4001725"/>
              <a:ext cx="1949220" cy="598700"/>
            </a:xfrm>
            <a:prstGeom prst="line">
              <a:avLst/>
            </a:prstGeom>
            <a:ln w="38100" cmpd="sng">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grpSp>
      <p:pic>
        <p:nvPicPr>
          <p:cNvPr id="57" name="Picture 56"/>
          <p:cNvPicPr>
            <a:picLocks noChangeAspect="1"/>
          </p:cNvPicPr>
          <p:nvPr/>
        </p:nvPicPr>
        <p:blipFill>
          <a:blip r:embed="rId18" cstate="print"/>
          <a:stretch>
            <a:fillRect/>
          </a:stretch>
        </p:blipFill>
        <p:spPr>
          <a:xfrm>
            <a:off x="3036671" y="2382585"/>
            <a:ext cx="144000" cy="144000"/>
          </a:xfrm>
          <a:prstGeom prst="rect">
            <a:avLst/>
          </a:prstGeom>
        </p:spPr>
      </p:pic>
      <p:sp>
        <p:nvSpPr>
          <p:cNvPr id="49" name="TextBox 48"/>
          <p:cNvSpPr txBox="1"/>
          <p:nvPr/>
        </p:nvSpPr>
        <p:spPr>
          <a:xfrm>
            <a:off x="927100" y="2364798"/>
            <a:ext cx="1059906" cy="461665"/>
          </a:xfrm>
          <a:prstGeom prst="rect">
            <a:avLst/>
          </a:prstGeom>
          <a:noFill/>
        </p:spPr>
        <p:txBody>
          <a:bodyPr wrap="none" rtlCol="0">
            <a:spAutoFit/>
          </a:bodyPr>
          <a:lstStyle/>
          <a:p>
            <a:r>
              <a:rPr lang="ru-RU" sz="1200" dirty="0" smtClean="0">
                <a:solidFill>
                  <a:schemeClr val="tx2"/>
                </a:solidFill>
              </a:rPr>
              <a:t>Серверы </a:t>
            </a:r>
          </a:p>
          <a:p>
            <a:r>
              <a:rPr lang="ru-RU" sz="1200" dirty="0" smtClean="0">
                <a:solidFill>
                  <a:schemeClr val="tx2"/>
                </a:solidFill>
              </a:rPr>
              <a:t>приложений</a:t>
            </a:r>
            <a:endParaRPr lang="en-US" sz="1200" dirty="0" smtClean="0">
              <a:solidFill>
                <a:schemeClr val="tx2"/>
              </a:solidFill>
            </a:endParaRPr>
          </a:p>
        </p:txBody>
      </p:sp>
      <p:sp>
        <p:nvSpPr>
          <p:cNvPr id="52" name="TextBox 51"/>
          <p:cNvSpPr txBox="1"/>
          <p:nvPr/>
        </p:nvSpPr>
        <p:spPr>
          <a:xfrm>
            <a:off x="917527" y="3371269"/>
            <a:ext cx="1074205" cy="276999"/>
          </a:xfrm>
          <a:prstGeom prst="rect">
            <a:avLst/>
          </a:prstGeom>
          <a:noFill/>
        </p:spPr>
        <p:txBody>
          <a:bodyPr wrap="none" rtlCol="0">
            <a:spAutoFit/>
          </a:bodyPr>
          <a:lstStyle/>
          <a:p>
            <a:r>
              <a:rPr lang="ru-RU" sz="1200" dirty="0" smtClean="0">
                <a:solidFill>
                  <a:schemeClr val="tx2"/>
                </a:solidFill>
              </a:rPr>
              <a:t>Серверы БД</a:t>
            </a:r>
            <a:endParaRPr lang="en-US" sz="1200" dirty="0" smtClean="0">
              <a:solidFill>
                <a:schemeClr val="tx2"/>
              </a:solidFill>
            </a:endParaRPr>
          </a:p>
        </p:txBody>
      </p:sp>
      <p:sp>
        <p:nvSpPr>
          <p:cNvPr id="56" name="TextBox 55"/>
          <p:cNvSpPr txBox="1"/>
          <p:nvPr/>
        </p:nvSpPr>
        <p:spPr>
          <a:xfrm>
            <a:off x="929184" y="1906089"/>
            <a:ext cx="1180644" cy="276999"/>
          </a:xfrm>
          <a:prstGeom prst="rect">
            <a:avLst/>
          </a:prstGeom>
          <a:noFill/>
        </p:spPr>
        <p:txBody>
          <a:bodyPr wrap="none" rtlCol="0">
            <a:spAutoFit/>
          </a:bodyPr>
          <a:lstStyle/>
          <a:p>
            <a:r>
              <a:rPr lang="ru-RU" sz="1200" dirty="0" smtClean="0">
                <a:solidFill>
                  <a:schemeClr val="tx2"/>
                </a:solidFill>
              </a:rPr>
              <a:t>Пользователь</a:t>
            </a:r>
            <a:endParaRPr lang="en-US" sz="1200" dirty="0" smtClean="0">
              <a:solidFill>
                <a:schemeClr val="tx2"/>
              </a:solidFill>
            </a:endParaRPr>
          </a:p>
        </p:txBody>
      </p:sp>
    </p:spTree>
    <p:extLst>
      <p:ext uri="{BB962C8B-B14F-4D97-AF65-F5344CB8AC3E}">
        <p14:creationId xmlns:p14="http://schemas.microsoft.com/office/powerpoint/2010/main" xmlns="" val="181793765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57"/>
                                        </p:tgtEl>
                                        <p:attrNameLst>
                                          <p:attrName>style.visibility</p:attrName>
                                        </p:attrNameLst>
                                      </p:cBhvr>
                                      <p:to>
                                        <p:strVal val="visible"/>
                                      </p:to>
                                    </p:set>
                                    <p:animEffect transition="in" filter="fade">
                                      <p:cBhvr>
                                        <p:cTn id="10" dur="500"/>
                                        <p:tgtEl>
                                          <p:spTgt spid="57"/>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60"/>
                                        </p:tgtEl>
                                        <p:attrNameLst>
                                          <p:attrName>style.visibility</p:attrName>
                                        </p:attrNameLst>
                                      </p:cBhvr>
                                      <p:to>
                                        <p:strVal val="visible"/>
                                      </p:to>
                                    </p:set>
                                    <p:animEffect transition="in" filter="wipe(down)">
                                      <p:cBhvr>
                                        <p:cTn id="14"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ru-RU" dirty="0" smtClean="0"/>
              <a:t>Решения для разработчиков</a:t>
            </a:r>
            <a:endParaRPr lang="en-US" dirty="0" smtClean="0"/>
          </a:p>
        </p:txBody>
      </p:sp>
      <p:graphicFrame>
        <p:nvGraphicFramePr>
          <p:cNvPr id="5" name="Table 4"/>
          <p:cNvGraphicFramePr>
            <a:graphicFrameLocks noGrp="1"/>
          </p:cNvGraphicFramePr>
          <p:nvPr/>
        </p:nvGraphicFramePr>
        <p:xfrm>
          <a:off x="788281" y="1486388"/>
          <a:ext cx="3436883" cy="2376164"/>
        </p:xfrm>
        <a:graphic>
          <a:graphicData uri="http://schemas.openxmlformats.org/drawingml/2006/table">
            <a:tbl>
              <a:tblPr firstRow="1" bandRow="1">
                <a:tableStyleId>{5C22544A-7EE6-4342-B048-85BDC9FD1C3A}</a:tableStyleId>
              </a:tblPr>
              <a:tblGrid>
                <a:gridCol w="3436883"/>
              </a:tblGrid>
              <a:tr h="95932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solidFill>
                            <a:schemeClr val="bg1"/>
                          </a:solidFill>
                        </a:rPr>
                        <a:t>Transaction Guard</a:t>
                      </a:r>
                    </a:p>
                  </a:txBody>
                  <a:tcPr marT="91440" marB="91440" anchor="ctr"/>
                </a:tc>
              </a:tr>
              <a:tr h="1416841">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ru-RU" sz="1800" b="1" dirty="0" smtClean="0">
                          <a:solidFill>
                            <a:schemeClr val="tx1"/>
                          </a:solidFill>
                        </a:rPr>
                        <a:t>Протокол и </a:t>
                      </a:r>
                      <a:r>
                        <a:rPr lang="en-US" sz="1800" b="1" dirty="0" smtClean="0">
                          <a:solidFill>
                            <a:schemeClr val="tx1"/>
                          </a:solidFill>
                        </a:rPr>
                        <a:t>API,</a:t>
                      </a:r>
                      <a:r>
                        <a:rPr lang="en-US" sz="1800" b="1" baseline="0" dirty="0" smtClean="0">
                          <a:solidFill>
                            <a:schemeClr val="tx1"/>
                          </a:solidFill>
                        </a:rPr>
                        <a:t> </a:t>
                      </a:r>
                    </a:p>
                    <a:p>
                      <a:pPr marL="0" marR="0" lvl="1" indent="0" algn="ctr" defTabSz="914400" rtl="0" eaLnBrk="1" fontAlgn="auto" latinLnBrk="0" hangingPunct="1">
                        <a:lnSpc>
                          <a:spcPct val="100000"/>
                        </a:lnSpc>
                        <a:spcBef>
                          <a:spcPts val="0"/>
                        </a:spcBef>
                        <a:spcAft>
                          <a:spcPts val="0"/>
                        </a:spcAft>
                        <a:buClrTx/>
                        <a:buSzTx/>
                        <a:buFontTx/>
                        <a:buNone/>
                        <a:tabLst/>
                        <a:defRPr/>
                      </a:pPr>
                      <a:r>
                        <a:rPr lang="ru-RU" sz="1800" b="1" dirty="0" smtClean="0">
                          <a:solidFill>
                            <a:schemeClr val="tx1"/>
                          </a:solidFill>
                        </a:rPr>
                        <a:t>которые возвращают состояние последней транзакции </a:t>
                      </a:r>
                    </a:p>
                  </a:txBody>
                  <a:tcPr marT="91440" marB="91440" anchor="ctr">
                    <a:solidFill>
                      <a:schemeClr val="accent3">
                        <a:lumMod val="40000"/>
                        <a:lumOff val="60000"/>
                      </a:schemeClr>
                    </a:solidFill>
                  </a:tcPr>
                </a:tc>
              </a:tr>
            </a:tbl>
          </a:graphicData>
        </a:graphic>
      </p:graphicFrame>
      <p:sp>
        <p:nvSpPr>
          <p:cNvPr id="6" name="Text Placeholder 37"/>
          <p:cNvSpPr>
            <a:spLocks noGrp="1"/>
          </p:cNvSpPr>
          <p:nvPr>
            <p:ph type="body" sz="quarter" idx="13"/>
          </p:nvPr>
        </p:nvSpPr>
        <p:spPr>
          <a:xfrm>
            <a:off x="804347" y="648216"/>
            <a:ext cx="8229600" cy="304800"/>
          </a:xfrm>
        </p:spPr>
        <p:txBody>
          <a:bodyPr/>
          <a:lstStyle/>
          <a:p>
            <a:r>
              <a:rPr lang="ru-RU" dirty="0" smtClean="0"/>
              <a:t>Новое в </a:t>
            </a:r>
            <a:r>
              <a:rPr lang="en-US" dirty="0" smtClean="0"/>
              <a:t>Oracle Database 12c</a:t>
            </a:r>
            <a:endParaRPr lang="en-US" dirty="0"/>
          </a:p>
        </p:txBody>
      </p:sp>
      <p:graphicFrame>
        <p:nvGraphicFramePr>
          <p:cNvPr id="7" name="Table 6"/>
          <p:cNvGraphicFramePr>
            <a:graphicFrameLocks noGrp="1"/>
          </p:cNvGraphicFramePr>
          <p:nvPr/>
        </p:nvGraphicFramePr>
        <p:xfrm>
          <a:off x="4756353" y="1481128"/>
          <a:ext cx="3441721" cy="2381424"/>
        </p:xfrm>
        <a:graphic>
          <a:graphicData uri="http://schemas.openxmlformats.org/drawingml/2006/table">
            <a:tbl>
              <a:tblPr firstRow="1" bandRow="1">
                <a:tableStyleId>{5C22544A-7EE6-4342-B048-85BDC9FD1C3A}</a:tableStyleId>
              </a:tblPr>
              <a:tblGrid>
                <a:gridCol w="3441721"/>
              </a:tblGrid>
              <a:tr h="96144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bg1"/>
                          </a:solidFill>
                        </a:rPr>
                        <a:t>Application Continuity</a:t>
                      </a:r>
                    </a:p>
                  </a:txBody>
                  <a:tcPr marT="91440" marB="91440" anchor="ctr"/>
                </a:tc>
              </a:tr>
              <a:tr h="1419977">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ru-RU" sz="1800" b="1" dirty="0" smtClean="0"/>
                        <a:t>Попытка</a:t>
                      </a:r>
                      <a:r>
                        <a:rPr lang="ru-RU" sz="1800" b="1" baseline="0" dirty="0" smtClean="0"/>
                        <a:t> автоматически повторить операции в транзакции при восстановлении после сбоя</a:t>
                      </a:r>
                    </a:p>
                  </a:txBody>
                  <a:tcPr marT="91440" marB="91440" anchor="ctr">
                    <a:solidFill>
                      <a:schemeClr val="accent3">
                        <a:lumMod val="40000"/>
                        <a:lumOff val="60000"/>
                      </a:schemeClr>
                    </a:solidFill>
                  </a:tcPr>
                </a:tc>
              </a:tr>
            </a:tbl>
          </a:graphicData>
        </a:graphic>
      </p:graphicFrame>
    </p:spTree>
    <p:extLst>
      <p:ext uri="{BB962C8B-B14F-4D97-AF65-F5344CB8AC3E}">
        <p14:creationId xmlns:p14="http://schemas.microsoft.com/office/powerpoint/2010/main" xmlns="" val="3074796842"/>
      </p:ext>
    </p:extLst>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1_Default Theme">
  <a:themeElements>
    <a:clrScheme name="Oracle Color Palette">
      <a:dk1>
        <a:srgbClr val="000000"/>
      </a:dk1>
      <a:lt1>
        <a:sysClr val="window" lastClr="FFFFFF"/>
      </a:lt1>
      <a:dk2>
        <a:srgbClr val="424545"/>
      </a:dk2>
      <a:lt2>
        <a:srgbClr val="A3A3A3"/>
      </a:lt2>
      <a:accent1>
        <a:srgbClr val="FF1414"/>
      </a:accent1>
      <a:accent2>
        <a:srgbClr val="E5E5E5"/>
      </a:accent2>
      <a:accent3>
        <a:srgbClr val="8BAAC3"/>
      </a:accent3>
      <a:accent4>
        <a:srgbClr val="5B6981"/>
      </a:accent4>
      <a:accent5>
        <a:srgbClr val="7D7369"/>
      </a:accent5>
      <a:accent6>
        <a:srgbClr val="786464"/>
      </a:accent6>
      <a:hlink>
        <a:srgbClr val="0000FF"/>
      </a:hlink>
      <a:folHlink>
        <a:srgbClr val="800080"/>
      </a:folHlink>
    </a:clrScheme>
    <a:fontScheme name="Oracl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z="2000" dirty="0" err="1" smtClean="0">
            <a:solidFill>
              <a:schemeClr val="tx2"/>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22324</TotalTime>
  <Words>8453</Words>
  <Application>Microsoft Office PowerPoint</Application>
  <PresentationFormat>On-screen Show (16:9)</PresentationFormat>
  <Paragraphs>1469</Paragraphs>
  <Slides>47</Slides>
  <Notes>37</Notes>
  <HiddenSlides>2</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47</vt:i4>
      </vt:variant>
    </vt:vector>
  </HeadingPairs>
  <TitlesOfParts>
    <vt:vector size="49" baseType="lpstr">
      <vt:lpstr>1_Default Theme</vt:lpstr>
      <vt:lpstr>Clip</vt:lpstr>
      <vt:lpstr>Максимальная надежность с Oracle Database 12с</vt:lpstr>
      <vt:lpstr>Oracle Database 12c</vt:lpstr>
      <vt:lpstr>Maximum Availability Architecture</vt:lpstr>
      <vt:lpstr>Oracle Database 12c новые возможности высокой надёжности</vt:lpstr>
      <vt:lpstr>Сбой БД во время выполнения транзакции </vt:lpstr>
      <vt:lpstr>Неизвестное состояние транзакции </vt:lpstr>
      <vt:lpstr>Неизвестное состояние транзакции</vt:lpstr>
      <vt:lpstr>Неизвестное состояние транзакции</vt:lpstr>
      <vt:lpstr>Решения для разработчиков</vt:lpstr>
      <vt:lpstr>Transaction Guard     </vt:lpstr>
      <vt:lpstr>Application Continuity  </vt:lpstr>
      <vt:lpstr>Application Continuity</vt:lpstr>
      <vt:lpstr>Application Continuity</vt:lpstr>
      <vt:lpstr>Application Continuity</vt:lpstr>
      <vt:lpstr>Application Continuity</vt:lpstr>
      <vt:lpstr>Когда Application Continuity for Java прозрачно для приложения </vt:lpstr>
      <vt:lpstr>Oracle Database 12c новые возможности высокой надёжности</vt:lpstr>
      <vt:lpstr>Реплицируемые БД Задачи</vt:lpstr>
      <vt:lpstr>Global Data Services</vt:lpstr>
      <vt:lpstr>Global Data Services</vt:lpstr>
      <vt:lpstr>Global Data Services</vt:lpstr>
      <vt:lpstr>Global Data Services Active Data Guard без GDS</vt:lpstr>
      <vt:lpstr>Global Data Services Active Data Guard с GDS</vt:lpstr>
      <vt:lpstr>Global Data Services: Concepts</vt:lpstr>
      <vt:lpstr>Global Data Services: Summary </vt:lpstr>
      <vt:lpstr>Oracle Database 12c новые возможности высокой надёжности</vt:lpstr>
      <vt:lpstr>Обеспечение нулевой потери данных</vt:lpstr>
      <vt:lpstr>Data Guard в асинхронном режиме</vt:lpstr>
      <vt:lpstr>Active Data Guard Far Sync</vt:lpstr>
      <vt:lpstr>Active Data Guard Far Sync</vt:lpstr>
      <vt:lpstr>Active Data Guard Far Sync</vt:lpstr>
      <vt:lpstr>Каскадный Data Guard  в режиме реального времени</vt:lpstr>
      <vt:lpstr>Data Guard Fast Sync</vt:lpstr>
      <vt:lpstr>Data Guard</vt:lpstr>
      <vt:lpstr>Oracle Database 12c новые возможности высокой надёжности</vt:lpstr>
      <vt:lpstr>Восстановление таблицы из RMAN Backup</vt:lpstr>
      <vt:lpstr>Cross-Platform Backup &amp; Restore</vt:lpstr>
      <vt:lpstr>Pluggable Database Backup &amp; Restore</vt:lpstr>
      <vt:lpstr>Лучшая производительность</vt:lpstr>
      <vt:lpstr>Oracle Database 12c новые возможности высокой надёжности</vt:lpstr>
      <vt:lpstr>Automatic Storage Management (ASM)</vt:lpstr>
      <vt:lpstr>Flex ASM</vt:lpstr>
      <vt:lpstr>Flex ASM: поддержка Oracle Database 11g</vt:lpstr>
      <vt:lpstr>Oracle Database 12c новые возможности высокой надёжности</vt:lpstr>
      <vt:lpstr>Другие улучшения</vt:lpstr>
      <vt:lpstr>Slide 46</vt:lpstr>
      <vt:lpstr>Slide 47</vt:lpstr>
    </vt:vector>
  </TitlesOfParts>
  <Company>Oracle UK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Oracle Database 12c High Availability</dc:title>
  <dc:creator>HA Product Management</dc:creator>
  <cp:lastModifiedBy>andrey zabelin</cp:lastModifiedBy>
  <cp:revision>844</cp:revision>
  <dcterms:created xsi:type="dcterms:W3CDTF">2012-10-16T12:39:45Z</dcterms:created>
  <dcterms:modified xsi:type="dcterms:W3CDTF">2013-06-27T05:15:31Z</dcterms:modified>
</cp:coreProperties>
</file>